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90" r:id="rId5"/>
    <p:sldId id="291" r:id="rId6"/>
    <p:sldId id="292" r:id="rId7"/>
    <p:sldId id="293" r:id="rId8"/>
    <p:sldId id="294" r:id="rId9"/>
    <p:sldId id="295" r:id="rId10"/>
    <p:sldId id="296" r:id="rId11"/>
    <p:sldId id="280" r:id="rId12"/>
    <p:sldId id="297" r:id="rId13"/>
    <p:sldId id="298" r:id="rId14"/>
    <p:sldId id="299" r:id="rId15"/>
    <p:sldId id="300" r:id="rId16"/>
    <p:sldId id="301" r:id="rId17"/>
    <p:sldId id="302" r:id="rId18"/>
    <p:sldId id="303" r:id="rId19"/>
    <p:sldId id="304" r:id="rId20"/>
    <p:sldId id="305" r:id="rId21"/>
    <p:sldId id="306"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3" d="100"/>
          <a:sy n="83" d="100"/>
        </p:scale>
        <p:origin x="158"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dirty="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96088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63889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95344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78746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4161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349582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300507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50479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69695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06137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6791987-F491-4E93-8DE4-EA4F3F1D819E}" type="datetimeFigureOut">
              <a:rPr lang="nl-NL" smtClean="0"/>
              <a:t>13-7-2023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74801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6791987-F491-4E93-8DE4-EA4F3F1D819E}" type="datetimeFigureOut">
              <a:rPr lang="nl-NL" smtClean="0"/>
              <a:t>13-7-2023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98444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6791987-F491-4E93-8DE4-EA4F3F1D819E}" type="datetimeFigureOut">
              <a:rPr lang="nl-NL" smtClean="0"/>
              <a:t>13-7-2023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343475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91987-F491-4E93-8DE4-EA4F3F1D819E}" type="datetimeFigureOut">
              <a:rPr lang="nl-NL" smtClean="0"/>
              <a:t>13-7-2023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63318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46791987-F491-4E93-8DE4-EA4F3F1D819E}" type="datetimeFigureOut">
              <a:rPr lang="nl-NL" smtClean="0"/>
              <a:t>13-7-2023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576783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46791987-F491-4E93-8DE4-EA4F3F1D819E}" type="datetimeFigureOut">
              <a:rPr lang="nl-NL" smtClean="0"/>
              <a:t>13-7-2023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343715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dirty="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dirty="0"/>
              <a:t>Klik om de modelstijlen te bewerken</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791987-F491-4E93-8DE4-EA4F3F1D819E}" type="datetimeFigureOut">
              <a:rPr lang="nl-NL" smtClean="0"/>
              <a:t>13-7-2023</a:t>
            </a:fld>
            <a:endParaRPr lang="nl-NL"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BC40F6F-39CF-4483-88D2-B9F8B9D58B40}" type="slidenum">
              <a:rPr lang="nl-NL" smtClean="0"/>
              <a:t>‹nr.›</a:t>
            </a:fld>
            <a:endParaRPr lang="nl-NL" dirty="0"/>
          </a:p>
        </p:txBody>
      </p:sp>
      <p:pic>
        <p:nvPicPr>
          <p:cNvPr id="8" name="Afbeelding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33400" y="6086719"/>
            <a:ext cx="1852612" cy="771281"/>
          </a:xfrm>
          <a:prstGeom prst="rect">
            <a:avLst/>
          </a:prstGeom>
        </p:spPr>
      </p:pic>
      <p:pic>
        <p:nvPicPr>
          <p:cNvPr id="9" name="Afbeelding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453832" y="6141913"/>
            <a:ext cx="2257064" cy="644244"/>
          </a:xfrm>
          <a:prstGeom prst="rect">
            <a:avLst/>
          </a:prstGeom>
        </p:spPr>
      </p:pic>
    </p:spTree>
    <p:extLst>
      <p:ext uri="{BB962C8B-B14F-4D97-AF65-F5344CB8AC3E}">
        <p14:creationId xmlns:p14="http://schemas.microsoft.com/office/powerpoint/2010/main" val="2510120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gA0PuW77RYs?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lasticwhale.com/"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5">
            <a:extLst>
              <a:ext uri="{FF2B5EF4-FFF2-40B4-BE49-F238E27FC236}">
                <a16:creationId xmlns:a16="http://schemas.microsoft.com/office/drawing/2014/main" id="{CB79CC6F-ED95-D861-9B53-CF9D64B9F3E0}"/>
              </a:ext>
            </a:extLst>
          </p:cNvPr>
          <p:cNvPicPr>
            <a:picLocks noChangeAspect="1"/>
          </p:cNvPicPr>
          <p:nvPr/>
        </p:nvPicPr>
        <p:blipFill>
          <a:blip r:embed="rId2"/>
          <a:stretch>
            <a:fillRect/>
          </a:stretch>
        </p:blipFill>
        <p:spPr>
          <a:xfrm>
            <a:off x="-242694" y="0"/>
            <a:ext cx="12417702" cy="7004482"/>
          </a:xfrm>
          <a:prstGeom prst="rect">
            <a:avLst/>
          </a:prstGeom>
        </p:spPr>
      </p:pic>
      <p:sp>
        <p:nvSpPr>
          <p:cNvPr id="2" name="Titel 1"/>
          <p:cNvSpPr>
            <a:spLocks noGrp="1"/>
          </p:cNvSpPr>
          <p:nvPr>
            <p:ph type="ctrTitle"/>
          </p:nvPr>
        </p:nvSpPr>
        <p:spPr>
          <a:xfrm>
            <a:off x="3583861" y="-976739"/>
            <a:ext cx="8057394" cy="3209009"/>
          </a:xfrm>
        </p:spPr>
        <p:txBody>
          <a:bodyPr/>
          <a:lstStyle/>
          <a:p>
            <a:pPr fontAlgn="base"/>
            <a:r>
              <a:rPr lang="en-US" sz="4000" b="1" dirty="0">
                <a:solidFill>
                  <a:schemeClr val="tx1"/>
                </a:solidFill>
                <a:latin typeface="play"/>
              </a:rPr>
              <a:t>Module 2</a:t>
            </a:r>
            <a:br>
              <a:rPr lang="en-US" sz="4000" b="1" dirty="0">
                <a:solidFill>
                  <a:schemeClr val="tx1"/>
                </a:solidFill>
                <a:latin typeface="play"/>
              </a:rPr>
            </a:br>
            <a:br>
              <a:rPr lang="en-US" sz="4000" b="1" dirty="0">
                <a:solidFill>
                  <a:schemeClr val="tx1"/>
                </a:solidFill>
                <a:latin typeface="play"/>
              </a:rPr>
            </a:br>
            <a:r>
              <a:rPr lang="en-US" sz="4000" b="1" dirty="0">
                <a:solidFill>
                  <a:schemeClr val="tx1"/>
                </a:solidFill>
                <a:latin typeface="play"/>
              </a:rPr>
              <a:t>Les 7</a:t>
            </a:r>
            <a:endParaRPr lang="nl-NL" sz="3200" dirty="0">
              <a:solidFill>
                <a:schemeClr val="tx1"/>
              </a:solidFill>
            </a:endParaRPr>
          </a:p>
        </p:txBody>
      </p:sp>
      <p:sp>
        <p:nvSpPr>
          <p:cNvPr id="3" name="Ondertitel 2"/>
          <p:cNvSpPr>
            <a:spLocks noGrp="1"/>
          </p:cNvSpPr>
          <p:nvPr>
            <p:ph type="subTitle" idx="1"/>
          </p:nvPr>
        </p:nvSpPr>
        <p:spPr>
          <a:xfrm>
            <a:off x="7751103" y="4379443"/>
            <a:ext cx="8057394" cy="1761407"/>
          </a:xfrm>
          <a:ln>
            <a:solidFill>
              <a:schemeClr val="bg1"/>
            </a:solidFill>
          </a:ln>
        </p:spPr>
        <p:txBody>
          <a:bodyPr>
            <a:normAutofit/>
          </a:bodyPr>
          <a:lstStyle/>
          <a:p>
            <a:pPr algn="l" fontAlgn="base"/>
            <a:endParaRPr lang="en-US" b="0" dirty="0">
              <a:solidFill>
                <a:srgbClr val="000000"/>
              </a:solidFill>
              <a:effectLst/>
              <a:latin typeface="Play"/>
            </a:endParaRPr>
          </a:p>
          <a:p>
            <a:pPr algn="l" fontAlgn="base"/>
            <a:r>
              <a:rPr lang="en-US" sz="3600" b="0" dirty="0">
                <a:solidFill>
                  <a:srgbClr val="000000"/>
                </a:solidFill>
                <a:effectLst/>
                <a:latin typeface="Play"/>
              </a:rPr>
              <a:t>Al dat kappersafval</a:t>
            </a:r>
            <a:endParaRPr lang="nl-NL" sz="3600" dirty="0"/>
          </a:p>
        </p:txBody>
      </p:sp>
    </p:spTree>
    <p:extLst>
      <p:ext uri="{BB962C8B-B14F-4D97-AF65-F5344CB8AC3E}">
        <p14:creationId xmlns:p14="http://schemas.microsoft.com/office/powerpoint/2010/main" val="3227860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lstStyle/>
          <a:p>
            <a:r>
              <a:rPr lang="nl-NL" dirty="0"/>
              <a:t>Restafval</a:t>
            </a:r>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229032"/>
            <a:ext cx="8713563" cy="4945626"/>
          </a:xfrm>
        </p:spPr>
        <p:txBody>
          <a:bodyPr>
            <a:norm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Sommige soorten afval kun je niet sorteren, dus gaat het naar het </a:t>
            </a:r>
            <a:r>
              <a:rPr lang="en-GB" dirty="0" err="1">
                <a:latin typeface="Calibri" panose="020F0502020204030204" pitchFamily="34" charset="0"/>
                <a:ea typeface="Calibri" panose="020F0502020204030204" pitchFamily="34" charset="0"/>
                <a:cs typeface="Calibri" panose="020F0502020204030204" pitchFamily="34" charset="0"/>
              </a:rPr>
              <a:t>rest</a:t>
            </a:r>
            <a:r>
              <a:rPr lang="en-GB" sz="1800" dirty="0" err="1">
                <a:effectLst/>
                <a:latin typeface="Calibri" panose="020F0502020204030204" pitchFamily="34" charset="0"/>
                <a:ea typeface="Calibri" panose="020F0502020204030204" pitchFamily="34" charset="0"/>
                <a:cs typeface="Calibri" panose="020F0502020204030204" pitchFamily="34" charset="0"/>
              </a:rPr>
              <a:t>afval</a:t>
            </a:r>
            <a:r>
              <a:rPr lang="en-GB" sz="1800"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In de recyclagefabriek waar het later terechtkomt, wordt een deel van dit afval nog gesorteerd - metaal, plastic en biologisch afbreekbare voorwerpen worden bijvoorbeeld nog gerecycled - maar de rest belandt hoogstwaarschijnlijk op een stortplaats.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Hoe minder </a:t>
            </a:r>
            <a:r>
              <a:rPr lang="en-GB" dirty="0" err="1">
                <a:latin typeface="Calibri" panose="020F0502020204030204" pitchFamily="34" charset="0"/>
                <a:ea typeface="Calibri" panose="020F0502020204030204" pitchFamily="34" charset="0"/>
                <a:cs typeface="Calibri" panose="020F0502020204030204" pitchFamily="34" charset="0"/>
              </a:rPr>
              <a:t>rest</a:t>
            </a:r>
            <a:r>
              <a:rPr lang="en-GB" sz="1800" dirty="0" err="1">
                <a:effectLst/>
                <a:latin typeface="Calibri" panose="020F0502020204030204" pitchFamily="34" charset="0"/>
                <a:ea typeface="Calibri" panose="020F0502020204030204" pitchFamily="34" charset="0"/>
                <a:cs typeface="Calibri" panose="020F0502020204030204" pitchFamily="34" charset="0"/>
              </a:rPr>
              <a:t>afval</a:t>
            </a:r>
            <a:r>
              <a:rPr lang="en-GB" sz="1800" dirty="0">
                <a:effectLst/>
                <a:latin typeface="Calibri" panose="020F0502020204030204" pitchFamily="34" charset="0"/>
                <a:ea typeface="Calibri" panose="020F0502020204030204" pitchFamily="34" charset="0"/>
                <a:cs typeface="Calibri" panose="020F0502020204030204" pitchFamily="34" charset="0"/>
              </a:rPr>
              <a:t> op een stortplaats belandt, hoe beter voor het milieu. Daarom is het onze verantwoordelijkheid om de hoeveelheid afval die niet kan worden omgezet in nieuwe grondstoffen tot een minimum te beperken.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Bedrijven zoals The Green Scissors (in Nederland) of Green Salon collective (Ierland en een </a:t>
            </a:r>
            <a:r>
              <a:rPr lang="en-GB" sz="1800" dirty="0" err="1">
                <a:effectLst/>
                <a:latin typeface="Calibri" panose="020F0502020204030204" pitchFamily="34" charset="0"/>
                <a:ea typeface="Calibri" panose="020F0502020204030204" pitchFamily="34" charset="0"/>
                <a:cs typeface="Calibri" panose="020F0502020204030204" pitchFamily="34" charset="0"/>
              </a:rPr>
              <a:t>paar</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andere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Europese</a:t>
            </a:r>
            <a:r>
              <a:rPr lang="en-GB" sz="1800" dirty="0">
                <a:effectLst/>
                <a:latin typeface="Calibri" panose="020F0502020204030204" pitchFamily="34" charset="0"/>
                <a:ea typeface="Calibri" panose="020F0502020204030204" pitchFamily="34" charset="0"/>
                <a:cs typeface="Calibri" panose="020F0502020204030204" pitchFamily="34" charset="0"/>
              </a:rPr>
              <a:t> landen) kunnen kapsalons helpen met het sorteren en verzamelen van de verschillende soorten afval die een salon produceert.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Ze leveren de geschikte containers, regelen het ophalen als de containers vol zijn en brengen het afval naar de juiste plek om gerecycled te worden.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3022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lstStyle/>
          <a:p>
            <a:r>
              <a:rPr lang="nl-NL" dirty="0"/>
              <a:t>Evaluatie</a:t>
            </a:r>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229032"/>
            <a:ext cx="8713563" cy="4945626"/>
          </a:xfrm>
        </p:spPr>
        <p:txBody>
          <a:bodyPr>
            <a:normAutofit/>
          </a:bodyPr>
          <a:lstStyle/>
          <a:p>
            <a:pPr>
              <a:lnSpc>
                <a:spcPct val="107000"/>
              </a:lnSpc>
              <a:spcAft>
                <a:spcPts val="800"/>
              </a:spcAft>
            </a:pPr>
            <a:r>
              <a:rPr lang="nl-NL" dirty="0" err="1">
                <a:latin typeface="Calibri" panose="020F0502020204030204" pitchFamily="34" charset="0"/>
                <a:ea typeface="Calibri" panose="020F0502020204030204" pitchFamily="34" charset="0"/>
                <a:cs typeface="Calibri" panose="020F0502020204030204" pitchFamily="34" charset="0"/>
              </a:rPr>
              <a:t>Zijn er vragen</a:t>
            </a:r>
            <a:r>
              <a:rPr lang="nl-NL" dirty="0">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r>
              <a:rPr lang="nl-NL" sz="1800" dirty="0" err="1">
                <a:effectLst/>
                <a:latin typeface="Calibri" panose="020F0502020204030204" pitchFamily="34" charset="0"/>
                <a:ea typeface="Calibri" panose="020F0502020204030204" pitchFamily="34" charset="0"/>
                <a:cs typeface="Calibri" panose="020F0502020204030204" pitchFamily="34" charset="0"/>
              </a:rPr>
              <a:t>Wat hebben </a:t>
            </a:r>
            <a:r>
              <a:rPr lang="nl-NL" dirty="0">
                <a:latin typeface="Calibri" panose="020F0502020204030204" pitchFamily="34" charset="0"/>
                <a:ea typeface="Calibri" panose="020F0502020204030204" pitchFamily="34" charset="0"/>
                <a:cs typeface="Calibri" panose="020F0502020204030204" pitchFamily="34" charset="0"/>
              </a:rPr>
              <a:t>we </a:t>
            </a:r>
            <a:r>
              <a:rPr lang="nl-NL" dirty="0" err="1">
                <a:latin typeface="Calibri" panose="020F0502020204030204" pitchFamily="34" charset="0"/>
                <a:ea typeface="Calibri" panose="020F0502020204030204" pitchFamily="34" charset="0"/>
                <a:cs typeface="Calibri" panose="020F0502020204030204" pitchFamily="34" charset="0"/>
              </a:rPr>
              <a:t>tot </a:t>
            </a:r>
            <a:r>
              <a:rPr lang="nl-NL" dirty="0">
                <a:latin typeface="Calibri" panose="020F0502020204030204" pitchFamily="34" charset="0"/>
                <a:ea typeface="Calibri" panose="020F0502020204030204" pitchFamily="34" charset="0"/>
                <a:cs typeface="Calibri" panose="020F0502020204030204" pitchFamily="34" charset="0"/>
              </a:rPr>
              <a:t>nu toe </a:t>
            </a:r>
            <a:r>
              <a:rPr lang="nl-NL" dirty="0" err="1">
                <a:latin typeface="Calibri" panose="020F0502020204030204" pitchFamily="34" charset="0"/>
                <a:ea typeface="Calibri" panose="020F0502020204030204" pitchFamily="34" charset="0"/>
                <a:cs typeface="Calibri" panose="020F0502020204030204" pitchFamily="34" charset="0"/>
              </a:rPr>
              <a:t>geleerd</a:t>
            </a:r>
            <a:r>
              <a:rPr lang="nl-NL" dirty="0">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r>
              <a:rPr lang="nl-NL" dirty="0" err="1">
                <a:latin typeface="Calibri" panose="020F0502020204030204" pitchFamily="34" charset="0"/>
                <a:ea typeface="Calibri" panose="020F0502020204030204" pitchFamily="34" charset="0"/>
                <a:cs typeface="Calibri" panose="020F0502020204030204" pitchFamily="34" charset="0"/>
              </a:rPr>
              <a:t>Het thema voor </a:t>
            </a:r>
            <a:r>
              <a:rPr lang="nl-NL" dirty="0">
                <a:latin typeface="Calibri" panose="020F0502020204030204" pitchFamily="34" charset="0"/>
                <a:ea typeface="Calibri" panose="020F0502020204030204" pitchFamily="34" charset="0"/>
                <a:cs typeface="Calibri" panose="020F0502020204030204" pitchFamily="34" charset="0"/>
              </a:rPr>
              <a:t>volgende week is: "</a:t>
            </a:r>
            <a:r>
              <a:rPr lang="en-US">
                <a:latin typeface="Calibri" panose="020F0502020204030204" pitchFamily="34" charset="0"/>
                <a:ea typeface="Calibri" panose="020F0502020204030204" pitchFamily="34" charset="0"/>
                <a:cs typeface="Calibri" panose="020F0502020204030204" pitchFamily="34" charset="0"/>
              </a:rPr>
              <a:t>Kappersafval als grondstof</a:t>
            </a:r>
            <a:r>
              <a:rPr lang="nl-NL">
                <a:latin typeface="Calibri" panose="020F0502020204030204" pitchFamily="34" charset="0"/>
                <a:ea typeface="Calibri" panose="020F0502020204030204" pitchFamily="34" charset="0"/>
                <a:cs typeface="Calibri" panose="020F0502020204030204" pitchFamily="34" charset="0"/>
              </a:rPr>
              <a: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8521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76200" y="5705475"/>
            <a:ext cx="4667250" cy="1219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2" name="Titel 1"/>
          <p:cNvSpPr>
            <a:spLocks noGrp="1"/>
          </p:cNvSpPr>
          <p:nvPr>
            <p:ph type="ctrTitle"/>
          </p:nvPr>
        </p:nvSpPr>
        <p:spPr>
          <a:xfrm>
            <a:off x="1021292" y="542108"/>
            <a:ext cx="8057394" cy="3209009"/>
          </a:xfrm>
        </p:spPr>
        <p:txBody>
          <a:bodyPr/>
          <a:lstStyle/>
          <a:p>
            <a:pPr fontAlgn="base"/>
            <a:r>
              <a:rPr lang="en-US" sz="4000" b="1" dirty="0">
                <a:latin typeface="play"/>
              </a:rPr>
              <a:t>Les 8</a:t>
            </a:r>
            <a:endParaRPr lang="nl-NL" sz="3200" dirty="0"/>
          </a:p>
        </p:txBody>
      </p:sp>
      <p:sp>
        <p:nvSpPr>
          <p:cNvPr id="3" name="Ondertitel 2"/>
          <p:cNvSpPr>
            <a:spLocks noGrp="1"/>
          </p:cNvSpPr>
          <p:nvPr>
            <p:ph type="subTitle" idx="1"/>
          </p:nvPr>
        </p:nvSpPr>
        <p:spPr>
          <a:xfrm>
            <a:off x="1021292" y="3751117"/>
            <a:ext cx="8057394" cy="1761407"/>
          </a:xfrm>
          <a:ln>
            <a:solidFill>
              <a:schemeClr val="bg1"/>
            </a:solidFill>
          </a:ln>
        </p:spPr>
        <p:txBody>
          <a:bodyPr>
            <a:normAutofit/>
          </a:bodyPr>
          <a:lstStyle/>
          <a:p>
            <a:pPr algn="l" fontAlgn="base"/>
            <a:endParaRPr lang="en-US" b="0" dirty="0">
              <a:solidFill>
                <a:srgbClr val="000000"/>
              </a:solidFill>
              <a:effectLst/>
              <a:latin typeface="Play"/>
            </a:endParaRPr>
          </a:p>
          <a:p>
            <a:pPr algn="l" fontAlgn="base"/>
            <a:r>
              <a:rPr lang="en-US" sz="2400" b="0" dirty="0">
                <a:solidFill>
                  <a:srgbClr val="000000"/>
                </a:solidFill>
                <a:effectLst/>
                <a:latin typeface="Play"/>
              </a:rPr>
              <a:t>Kappersafval als grondstof</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35980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1600199" y="4571999"/>
            <a:ext cx="7673801" cy="1087656"/>
          </a:xfrm>
        </p:spPr>
        <p:txBody>
          <a:bodyPr vert="horz" lIns="91440" tIns="45720" rIns="91440" bIns="45720" rtlCol="0" anchor="b">
            <a:normAutofit/>
          </a:bodyPr>
          <a:lstStyle/>
          <a:p>
            <a:r>
              <a:rPr lang="en-US" sz="4800" kern="1200">
                <a:solidFill>
                  <a:schemeClr val="accent1"/>
                </a:solidFill>
                <a:latin typeface="+mj-lt"/>
                <a:ea typeface="+mj-ea"/>
                <a:cs typeface="+mj-cs"/>
              </a:rPr>
              <a:t>Registratie van studenten</a:t>
            </a:r>
          </a:p>
        </p:txBody>
      </p:sp>
      <p:pic>
        <p:nvPicPr>
          <p:cNvPr id="1026" name="Picture 2" descr="Welcome Nature GIF - Welcome Nature - Discover &amp; Share GIFs">
            <a:extLst>
              <a:ext uri="{FF2B5EF4-FFF2-40B4-BE49-F238E27FC236}">
                <a16:creationId xmlns:a16="http://schemas.microsoft.com/office/drawing/2014/main" id="{FC6F31C1-7E33-4483-9CD3-E9648AF6AA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1" y="609600"/>
            <a:ext cx="7403648" cy="364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824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Doelstellingen </a:t>
            </a:r>
            <a:r>
              <a:rPr lang="nl-NL" sz="3600" dirty="0"/>
              <a:t>van </a:t>
            </a:r>
            <a:r>
              <a:rPr lang="nl-NL" sz="3600" dirty="0" err="1"/>
              <a:t>de les</a:t>
            </a:r>
            <a:endParaRPr lang="nl-NL" sz="3600" dirty="0"/>
          </a:p>
        </p:txBody>
      </p:sp>
      <p:sp>
        <p:nvSpPr>
          <p:cNvPr id="3" name="Ondertitel 2"/>
          <p:cNvSpPr>
            <a:spLocks noGrp="1"/>
          </p:cNvSpPr>
          <p:nvPr>
            <p:ph type="subTitle" idx="1"/>
          </p:nvPr>
        </p:nvSpPr>
        <p:spPr>
          <a:xfrm>
            <a:off x="986280" y="1546049"/>
            <a:ext cx="8495071" cy="5096742"/>
          </a:xfrm>
        </p:spPr>
        <p:txBody>
          <a:bodyPr>
            <a:normAutofit/>
          </a:bodyPr>
          <a:lstStyle/>
          <a:p>
            <a:pPr marL="342900" lvl="0" indent="-342900" algn="l">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Kijken naar milieuvriendelijkere productalternatieven voor een kapper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Leren over de (onverwachte) manieren om het afval van de kapper als grondstof te gebruiken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561575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8483470" cy="540327"/>
          </a:xfrm>
        </p:spPr>
        <p:txBody>
          <a:bodyPr/>
          <a:lstStyle/>
          <a:p>
            <a:r>
              <a:rPr lang="nl-NL" sz="2400" dirty="0">
                <a:effectLst/>
                <a:latin typeface="Calibri" panose="020F0502020204030204" pitchFamily="34" charset="0"/>
                <a:ea typeface="Calibri" panose="020F0502020204030204" pitchFamily="34" charset="0"/>
              </a:rPr>
              <a:t>Informatie </a:t>
            </a:r>
            <a:r>
              <a:rPr lang="nl-NL" sz="2400" dirty="0" err="1">
                <a:effectLst/>
                <a:latin typeface="Calibri" panose="020F0502020204030204" pitchFamily="34" charset="0"/>
                <a:ea typeface="Calibri" panose="020F0502020204030204" pitchFamily="34" charset="0"/>
              </a:rPr>
              <a:t>over milieuvriendelijkere productalternatieven</a:t>
            </a:r>
            <a:endParaRPr lang="nl-NL" sz="4400" dirty="0"/>
          </a:p>
        </p:txBody>
      </p:sp>
      <p:sp>
        <p:nvSpPr>
          <p:cNvPr id="3" name="Ondertitel 2"/>
          <p:cNvSpPr>
            <a:spLocks noGrp="1"/>
          </p:cNvSpPr>
          <p:nvPr>
            <p:ph type="subTitle" idx="1"/>
          </p:nvPr>
        </p:nvSpPr>
        <p:spPr>
          <a:xfrm>
            <a:off x="986280" y="1546049"/>
            <a:ext cx="8672625" cy="5096742"/>
          </a:xfrm>
        </p:spPr>
        <p:txBody>
          <a:bodyPr>
            <a:normAutofit/>
          </a:bodyPr>
          <a:lstStyle/>
          <a:p>
            <a:pPr marL="285750" indent="-285750" algn="l">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Zoals we tot nu toe gezien hebben, kan een kapper heel wat milieuonvriendelijke of vervuilende producten gebruiken, van shampoo, kleur- en permanentproducten met agressieve chemicaliën tot plastic (handschoenen) en folies. De meeste van deze vervuilende stoffen belanden in het riool of in </a:t>
            </a:r>
            <a:r>
              <a:rPr lang="en-GB" dirty="0" err="1">
                <a:latin typeface="Calibri" panose="020F0502020204030204" pitchFamily="34" charset="0"/>
                <a:ea typeface="Calibri" panose="020F0502020204030204" pitchFamily="34" charset="0"/>
                <a:cs typeface="Calibri" panose="020F0502020204030204" pitchFamily="34" charset="0"/>
              </a:rPr>
              <a:t>rest</a:t>
            </a:r>
            <a:r>
              <a:rPr lang="en-GB" sz="1800" dirty="0" err="1">
                <a:effectLst/>
                <a:latin typeface="Calibri" panose="020F0502020204030204" pitchFamily="34" charset="0"/>
                <a:ea typeface="Calibri" panose="020F0502020204030204" pitchFamily="34" charset="0"/>
                <a:cs typeface="Calibri" panose="020F0502020204030204" pitchFamily="34" charset="0"/>
              </a:rPr>
              <a:t>afval</a:t>
            </a:r>
            <a:r>
              <a:rPr lang="en-GB" sz="1800" dirty="0">
                <a:effectLst/>
                <a:latin typeface="Calibri" panose="020F0502020204030204" pitchFamily="34" charset="0"/>
                <a:ea typeface="Calibri" panose="020F0502020204030204" pitchFamily="34" charset="0"/>
                <a:cs typeface="Calibri" panose="020F0502020204030204" pitchFamily="34" charset="0"/>
              </a:rPr>
              <a:t>, wat schadelijk is voor het milieu.</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Sommige </a:t>
            </a:r>
            <a:r>
              <a:rPr lang="en-GB" sz="1800" dirty="0" err="1">
                <a:effectLst/>
                <a:latin typeface="Calibri" panose="020F0502020204030204" pitchFamily="34" charset="0"/>
                <a:ea typeface="Calibri" panose="020F0502020204030204" pitchFamily="34" charset="0"/>
                <a:cs typeface="Calibri" panose="020F0502020204030204" pitchFamily="34" charset="0"/>
              </a:rPr>
              <a:t>groene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enthousiastelingen</a:t>
            </a:r>
            <a:r>
              <a:rPr lang="en-GB" sz="1800" dirty="0">
                <a:effectLst/>
                <a:latin typeface="Calibri" panose="020F0502020204030204" pitchFamily="34" charset="0"/>
                <a:ea typeface="Calibri" panose="020F0502020204030204" pitchFamily="34" charset="0"/>
                <a:cs typeface="Calibri" panose="020F0502020204030204" pitchFamily="34" charset="0"/>
              </a:rPr>
              <a:t> hebben echter al eerder aan deze gevolgen gedacht en kwamen met een aantal milieuvriendelijke(re) productalternatieven. Je kunt groenere versies van shampoo en conditioner zonder SLS / kopen en gebruiken.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endParaRPr lang="nl-NL" sz="2800" dirty="0"/>
          </a:p>
          <a:p>
            <a:pPr marL="457200" indent="-457200" algn="l">
              <a:buFont typeface="Arial" panose="020B0604020202020204" pitchFamily="34" charset="0"/>
              <a:buChar char="•"/>
            </a:pPr>
            <a:endParaRPr lang="en-GB" sz="2800" b="1" dirty="0">
              <a:latin typeface="Calibri" panose="020F0502020204030204" pitchFamily="34" charset="0"/>
              <a:ea typeface="Times New Roman" panose="02020603050405020304" pitchFamily="18" charset="0"/>
              <a:cs typeface="Calibri" panose="020F0502020204030204" pitchFamily="34" charset="0"/>
            </a:endParaRPr>
          </a:p>
          <a:p>
            <a:pPr marL="457200" indent="-457200" algn="l">
              <a:buFont typeface="Arial" panose="020B0604020202020204" pitchFamily="34" charset="0"/>
              <a:buChar char="•"/>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Font typeface="Arial" panose="020B0604020202020204" pitchFamily="34" charset="0"/>
              <a:buChar cha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spcBef>
                <a:spcPts val="0"/>
              </a:spcBef>
              <a:spcAft>
                <a:spcPts val="600"/>
              </a:spcAft>
              <a:buFont typeface="Arial" panose="020B0604020202020204" pitchFamily="34" charset="0"/>
              <a:buChar char="•"/>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705265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lstStyle/>
          <a:p>
            <a:r>
              <a:rPr lang="nl-NL" dirty="0"/>
              <a:t>Experiment: </a:t>
            </a:r>
            <a:r>
              <a:rPr lang="nl-NL" dirty="0" err="1"/>
              <a:t>papierfolie</a:t>
            </a:r>
            <a:endParaRPr lang="nl-NL" dirty="0"/>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229032"/>
            <a:ext cx="8713563" cy="4945626"/>
          </a:xfrm>
        </p:spPr>
        <p:txBody>
          <a:bodyPr>
            <a:normAutofit/>
          </a:bodyPr>
          <a:lstStyle/>
          <a:p>
            <a:pPr marL="0" indent="0">
              <a:buNone/>
            </a:pPr>
            <a:endParaRPr lang="nl-NL" dirty="0"/>
          </a:p>
          <a:p>
            <a:pPr marL="0" indent="0">
              <a:buNone/>
            </a:pPr>
            <a:endParaRPr lang="nl-NL" dirty="0"/>
          </a:p>
          <a:p>
            <a:pPr marL="0" indent="0">
              <a:buNone/>
            </a:pPr>
            <a:endParaRPr lang="nl-NL" dirty="0"/>
          </a:p>
        </p:txBody>
      </p:sp>
      <p:pic>
        <p:nvPicPr>
          <p:cNvPr id="4" name="Onlinemedia 3" title="How to use Paper Not Foil">
            <a:hlinkClick r:id="" action="ppaction://media"/>
            <a:extLst>
              <a:ext uri="{FF2B5EF4-FFF2-40B4-BE49-F238E27FC236}">
                <a16:creationId xmlns:a16="http://schemas.microsoft.com/office/drawing/2014/main" id="{01F13C4E-F264-47E7-9D88-1BE8E052F30F}"/>
              </a:ext>
            </a:extLst>
          </p:cNvPr>
          <p:cNvPicPr>
            <a:picLocks noRot="1" noChangeAspect="1"/>
          </p:cNvPicPr>
          <p:nvPr>
            <a:videoFile r:link="rId1"/>
          </p:nvPr>
        </p:nvPicPr>
        <p:blipFill>
          <a:blip r:embed="rId3"/>
          <a:stretch>
            <a:fillRect/>
          </a:stretch>
        </p:blipFill>
        <p:spPr>
          <a:xfrm>
            <a:off x="1722268" y="1585404"/>
            <a:ext cx="6982980" cy="3945384"/>
          </a:xfrm>
          <a:prstGeom prst="rect">
            <a:avLst/>
          </a:prstGeom>
        </p:spPr>
      </p:pic>
    </p:spTree>
    <p:extLst>
      <p:ext uri="{BB962C8B-B14F-4D97-AF65-F5344CB8AC3E}">
        <p14:creationId xmlns:p14="http://schemas.microsoft.com/office/powerpoint/2010/main" val="14580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8483470" cy="540327"/>
          </a:xfrm>
        </p:spPr>
        <p:txBody>
          <a:bodyPr/>
          <a:lstStyle/>
          <a:p>
            <a:pPr algn="l"/>
            <a:r>
              <a:rPr lang="nl-NL" sz="3200" dirty="0" err="1">
                <a:effectLst/>
                <a:latin typeface="Calibri" panose="020F0502020204030204" pitchFamily="34" charset="0"/>
                <a:ea typeface="Calibri" panose="020F0502020204030204" pitchFamily="34" charset="0"/>
              </a:rPr>
              <a:t>Activiteit </a:t>
            </a:r>
            <a:r>
              <a:rPr lang="nl-NL" sz="3200" dirty="0">
                <a:effectLst/>
                <a:latin typeface="Calibri" panose="020F0502020204030204" pitchFamily="34" charset="0"/>
                <a:ea typeface="Calibri" panose="020F0502020204030204" pitchFamily="34" charset="0"/>
              </a:rPr>
              <a:t>voor studenten</a:t>
            </a:r>
            <a:endParaRPr lang="nl-NL" dirty="0"/>
          </a:p>
        </p:txBody>
      </p:sp>
      <p:sp>
        <p:nvSpPr>
          <p:cNvPr id="3" name="Ondertitel 2"/>
          <p:cNvSpPr>
            <a:spLocks noGrp="1"/>
          </p:cNvSpPr>
          <p:nvPr>
            <p:ph type="subTitle" idx="1"/>
          </p:nvPr>
        </p:nvSpPr>
        <p:spPr>
          <a:xfrm>
            <a:off x="986280" y="1546049"/>
            <a:ext cx="8672625" cy="5096742"/>
          </a:xfrm>
        </p:spPr>
        <p:txBody>
          <a:bodyPr>
            <a:normAutofit/>
          </a:bodyPr>
          <a:lstStyle/>
          <a:p>
            <a:pPr marL="285750" indent="-285750" algn="l">
              <a:lnSpc>
                <a:spcPct val="107000"/>
              </a:lnSpc>
              <a:spcAft>
                <a:spcPts val="800"/>
              </a:spcAft>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Maak </a:t>
            </a:r>
            <a:r>
              <a:rPr lang="nl-NL" dirty="0">
                <a:latin typeface="Calibri" panose="020F0502020204030204" pitchFamily="34" charset="0"/>
                <a:ea typeface="Calibri" panose="020F0502020204030204" pitchFamily="34" charset="0"/>
                <a:cs typeface="Calibri" panose="020F0502020204030204" pitchFamily="34" charset="0"/>
              </a:rPr>
              <a:t>duo’s</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l">
              <a:lnSpc>
                <a:spcPct val="107000"/>
              </a:lnSpc>
              <a:spcAft>
                <a:spcPts val="800"/>
              </a:spcAft>
              <a:buFont typeface="Arial" panose="020B0604020202020204" pitchFamily="34" charset="0"/>
              <a:buChar char="•"/>
            </a:pPr>
            <a:r>
              <a:rPr lang="nl-NL" dirty="0" err="1">
                <a:latin typeface="Calibri" panose="020F0502020204030204" pitchFamily="34" charset="0"/>
                <a:ea typeface="Calibri" panose="020F0502020204030204" pitchFamily="34" charset="0"/>
                <a:cs typeface="Calibri" panose="020F0502020204030204" pitchFamily="34" charset="0"/>
              </a:rPr>
              <a:t>Pak </a:t>
            </a:r>
            <a:r>
              <a:rPr lang="nl-NL" dirty="0">
                <a:latin typeface="Calibri" panose="020F0502020204030204" pitchFamily="34" charset="0"/>
                <a:ea typeface="Calibri" panose="020F0502020204030204" pitchFamily="34" charset="0"/>
                <a:cs typeface="Calibri" panose="020F0502020204030204" pitchFamily="34" charset="0"/>
              </a:rPr>
              <a:t>1 </a:t>
            </a:r>
            <a:r>
              <a:rPr lang="nl-NL" dirty="0" err="1">
                <a:latin typeface="Calibri" panose="020F0502020204030204" pitchFamily="34" charset="0"/>
                <a:ea typeface="Calibri" panose="020F0502020204030204" pitchFamily="34" charset="0"/>
                <a:cs typeface="Calibri" panose="020F0502020204030204" pitchFamily="34" charset="0"/>
              </a:rPr>
              <a:t>poppenhoofd bij elkaar</a:t>
            </a:r>
            <a:endParaRPr lang="nl-NL" dirty="0">
              <a:latin typeface="Calibri" panose="020F0502020204030204" pitchFamily="34" charset="0"/>
              <a:ea typeface="Calibri" panose="020F0502020204030204" pitchFamily="34" charset="0"/>
              <a:cs typeface="Calibri" panose="020F0502020204030204" pitchFamily="34" charset="0"/>
            </a:endParaRPr>
          </a:p>
          <a:p>
            <a:pPr marL="285750" indent="-285750" algn="l">
              <a:lnSpc>
                <a:spcPct val="107000"/>
              </a:lnSpc>
              <a:spcAft>
                <a:spcPts val="800"/>
              </a:spcAft>
              <a:buFont typeface="Arial" panose="020B0604020202020204" pitchFamily="34" charset="0"/>
              <a:buChar char="•"/>
            </a:pPr>
            <a:r>
              <a:rPr lang="nl-NL" sz="1800" dirty="0" err="1">
                <a:effectLst/>
                <a:latin typeface="Calibri" panose="020F0502020204030204" pitchFamily="34" charset="0"/>
                <a:ea typeface="Calibri" panose="020F0502020204030204" pitchFamily="34" charset="0"/>
                <a:cs typeface="Calibri" panose="020F0502020204030204" pitchFamily="34" charset="0"/>
              </a:rPr>
              <a:t>Pak </a:t>
            </a:r>
            <a:r>
              <a:rPr lang="nl-NL" sz="1800" dirty="0">
                <a:effectLst/>
                <a:latin typeface="Calibri" panose="020F0502020204030204" pitchFamily="34" charset="0"/>
                <a:ea typeface="Calibri" panose="020F0502020204030204" pitchFamily="34" charset="0"/>
                <a:cs typeface="Calibri" panose="020F0502020204030204" pitchFamily="34" charset="0"/>
              </a:rPr>
              <a:t>1 schaaltje </a:t>
            </a:r>
            <a:r>
              <a:rPr lang="nl-NL" dirty="0">
                <a:latin typeface="Calibri" panose="020F0502020204030204" pitchFamily="34" charset="0"/>
                <a:ea typeface="Calibri" panose="020F0502020204030204" pitchFamily="34" charset="0"/>
                <a:cs typeface="Calibri" panose="020F0502020204030204" pitchFamily="34" charset="0"/>
              </a:rPr>
              <a:t>crème + een kwastje</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l">
              <a:lnSpc>
                <a:spcPct val="107000"/>
              </a:lnSpc>
              <a:spcAft>
                <a:spcPts val="800"/>
              </a:spcAft>
              <a:buFont typeface="Arial" panose="020B0604020202020204" pitchFamily="34" charset="0"/>
              <a:buChar char="•"/>
            </a:pPr>
            <a:r>
              <a:rPr lang="nl-NL" dirty="0">
                <a:latin typeface="Calibri" panose="020F0502020204030204" pitchFamily="34" charset="0"/>
                <a:ea typeface="Calibri" panose="020F0502020204030204" pitchFamily="34" charset="0"/>
                <a:cs typeface="Calibri" panose="020F0502020204030204" pitchFamily="34" charset="0"/>
              </a:rPr>
              <a:t>Maak </a:t>
            </a:r>
            <a:r>
              <a:rPr lang="nl-NL" dirty="0" err="1">
                <a:latin typeface="Calibri" panose="020F0502020204030204" pitchFamily="34" charset="0"/>
                <a:ea typeface="Calibri" panose="020F0502020204030204" pitchFamily="34" charset="0"/>
                <a:cs typeface="Calibri" panose="020F0502020204030204" pitchFamily="34" charset="0"/>
              </a:rPr>
              <a:t>elk </a:t>
            </a:r>
            <a:r>
              <a:rPr lang="nl-NL" dirty="0">
                <a:latin typeface="Calibri" panose="020F0502020204030204" pitchFamily="34" charset="0"/>
                <a:ea typeface="Calibri" panose="020F0502020204030204" pitchFamily="34" charset="0"/>
                <a:cs typeface="Calibri" panose="020F0502020204030204" pitchFamily="34" charset="0"/>
              </a:rPr>
              <a:t>5 </a:t>
            </a:r>
            <a:r>
              <a:rPr lang="nl-NL" dirty="0" err="1">
                <a:latin typeface="Calibri" panose="020F0502020204030204" pitchFamily="34" charset="0"/>
                <a:ea typeface="Calibri" panose="020F0502020204030204" pitchFamily="34" charset="0"/>
                <a:cs typeface="Calibri" panose="020F0502020204030204" pitchFamily="34" charset="0"/>
              </a:rPr>
              <a:t>highlights </a:t>
            </a:r>
            <a:r>
              <a:rPr lang="nl-NL" dirty="0">
                <a:latin typeface="Calibri" panose="020F0502020204030204" pitchFamily="34" charset="0"/>
                <a:ea typeface="Calibri" panose="020F0502020204030204" pitchFamily="34" charset="0"/>
                <a:cs typeface="Calibri" panose="020F0502020204030204" pitchFamily="34" charset="0"/>
              </a:rPr>
              <a:t>van </a:t>
            </a:r>
            <a:r>
              <a:rPr lang="nl-NL" dirty="0" err="1">
                <a:latin typeface="Calibri" panose="020F0502020204030204" pitchFamily="34" charset="0"/>
                <a:ea typeface="Calibri" panose="020F0502020204030204" pitchFamily="34" charset="0"/>
                <a:cs typeface="Calibri" panose="020F0502020204030204" pitchFamily="34" charset="0"/>
              </a:rPr>
              <a:t>papierfolie </a:t>
            </a:r>
            <a:r>
              <a:rPr lang="nl-NL" dirty="0">
                <a:latin typeface="Calibri" panose="020F0502020204030204" pitchFamily="34" charset="0"/>
                <a:ea typeface="Calibri" panose="020F0502020204030204" pitchFamily="34" charset="0"/>
                <a:cs typeface="Calibri" panose="020F0502020204030204" pitchFamily="34" charset="0"/>
              </a:rPr>
              <a:t>(aan </a:t>
            </a:r>
            <a:r>
              <a:rPr lang="nl-NL" dirty="0" err="1">
                <a:latin typeface="Calibri" panose="020F0502020204030204" pitchFamily="34" charset="0"/>
                <a:ea typeface="Calibri" panose="020F0502020204030204" pitchFamily="34" charset="0"/>
                <a:cs typeface="Calibri" panose="020F0502020204030204" pitchFamily="34" charset="0"/>
              </a:rPr>
              <a:t>elke </a:t>
            </a:r>
            <a:r>
              <a:rPr lang="nl-NL" dirty="0">
                <a:latin typeface="Calibri" panose="020F0502020204030204" pitchFamily="34" charset="0"/>
                <a:ea typeface="Calibri" panose="020F0502020204030204" pitchFamily="34" charset="0"/>
                <a:cs typeface="Calibri" panose="020F0502020204030204" pitchFamily="34" charset="0"/>
              </a:rPr>
              <a:t>kant) </a:t>
            </a:r>
            <a:r>
              <a:rPr lang="nl-NL" dirty="0" err="1">
                <a:latin typeface="Calibri" panose="020F0502020204030204" pitchFamily="34" charset="0"/>
                <a:ea typeface="Calibri" panose="020F0502020204030204" pitchFamily="34" charset="0"/>
                <a:cs typeface="Calibri" panose="020F0502020204030204" pitchFamily="34" charset="0"/>
              </a:rPr>
              <a:t>om het </a:t>
            </a:r>
            <a:r>
              <a:rPr lang="nl-NL" dirty="0">
                <a:latin typeface="Calibri" panose="020F0502020204030204" pitchFamily="34" charset="0"/>
                <a:ea typeface="Calibri" panose="020F0502020204030204" pitchFamily="34" charset="0"/>
                <a:cs typeface="Calibri" panose="020F0502020204030204" pitchFamily="34" charset="0"/>
              </a:rPr>
              <a:t>maken van </a:t>
            </a:r>
            <a:r>
              <a:rPr lang="nl-NL" dirty="0" err="1">
                <a:latin typeface="Calibri" panose="020F0502020204030204" pitchFamily="34" charset="0"/>
                <a:ea typeface="Calibri" panose="020F0502020204030204" pitchFamily="34" charset="0"/>
                <a:cs typeface="Calibri" panose="020F0502020204030204" pitchFamily="34" charset="0"/>
              </a:rPr>
              <a:t>highlights met </a:t>
            </a:r>
            <a:r>
              <a:rPr lang="nl-NL" dirty="0">
                <a:latin typeface="Calibri" panose="020F0502020204030204" pitchFamily="34" charset="0"/>
                <a:ea typeface="Calibri" panose="020F0502020204030204" pitchFamily="34" charset="0"/>
                <a:cs typeface="Calibri" panose="020F0502020204030204" pitchFamily="34" charset="0"/>
              </a:rPr>
              <a:t>papier uit te </a:t>
            </a:r>
            <a:r>
              <a:rPr lang="nl-NL" dirty="0" err="1">
                <a:latin typeface="Calibri" panose="020F0502020204030204" pitchFamily="34" charset="0"/>
                <a:ea typeface="Calibri" panose="020F0502020204030204" pitchFamily="34" charset="0"/>
                <a:cs typeface="Calibri" panose="020F0502020204030204" pitchFamily="34" charset="0"/>
              </a:rPr>
              <a:t>proberen</a:t>
            </a:r>
          </a:p>
          <a:p>
            <a:pPr marL="285750" indent="-285750" algn="l">
              <a:lnSpc>
                <a:spcPct val="107000"/>
              </a:lnSpc>
              <a:spcAft>
                <a:spcPts val="800"/>
              </a:spcAft>
              <a:buFont typeface="Arial" panose="020B0604020202020204" pitchFamily="34" charset="0"/>
              <a:buChar char="•"/>
            </a:pPr>
            <a:r>
              <a:rPr lang="nl-NL" dirty="0">
                <a:latin typeface="Calibri" panose="020F0502020204030204" pitchFamily="34" charset="0"/>
                <a:ea typeface="Calibri" panose="020F0502020204030204" pitchFamily="34" charset="0"/>
                <a:cs typeface="Calibri" panose="020F0502020204030204" pitchFamily="34" charset="0"/>
              </a:rPr>
              <a:t>Help </a:t>
            </a:r>
            <a:r>
              <a:rPr lang="nl-NL" dirty="0" err="1">
                <a:latin typeface="Calibri" panose="020F0502020204030204" pitchFamily="34" charset="0"/>
                <a:ea typeface="Calibri" panose="020F0502020204030204" pitchFamily="34" charset="0"/>
                <a:cs typeface="Calibri" panose="020F0502020204030204" pitchFamily="34" charset="0"/>
              </a:rPr>
              <a:t>elkaar met het wassen van het poppenhoofd na</a:t>
            </a:r>
            <a:endParaRPr lang="nl-NL" dirty="0">
              <a:latin typeface="Calibri" panose="020F0502020204030204" pitchFamily="34" charset="0"/>
              <a:ea typeface="Calibri" panose="020F0502020204030204" pitchFamily="34" charset="0"/>
              <a:cs typeface="Calibri" panose="020F0502020204030204" pitchFamily="34" charset="0"/>
            </a:endParaRPr>
          </a:p>
          <a:p>
            <a:pPr marL="285750" indent="-285750" algn="l">
              <a:lnSpc>
                <a:spcPct val="107000"/>
              </a:lnSpc>
              <a:spcAft>
                <a:spcPts val="800"/>
              </a:spcAft>
              <a:buFont typeface="Arial" panose="020B0604020202020204" pitchFamily="34" charset="0"/>
              <a:buChar cha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endParaRPr lang="nl-NL" sz="2800" dirty="0"/>
          </a:p>
          <a:p>
            <a:pPr marL="457200" indent="-457200" algn="l">
              <a:buFont typeface="Arial" panose="020B0604020202020204" pitchFamily="34" charset="0"/>
              <a:buChar char="•"/>
            </a:pPr>
            <a:endParaRPr lang="en-GB" sz="2800" b="1" dirty="0">
              <a:latin typeface="Calibri" panose="020F0502020204030204" pitchFamily="34" charset="0"/>
              <a:ea typeface="Times New Roman" panose="02020603050405020304" pitchFamily="18" charset="0"/>
              <a:cs typeface="Calibri" panose="020F0502020204030204" pitchFamily="34" charset="0"/>
            </a:endParaRPr>
          </a:p>
          <a:p>
            <a:pPr marL="457200" indent="-457200" algn="l">
              <a:buFont typeface="Arial" panose="020B0604020202020204" pitchFamily="34" charset="0"/>
              <a:buChar char="•"/>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Font typeface="Arial" panose="020B0604020202020204" pitchFamily="34" charset="0"/>
              <a:buChar cha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spcBef>
                <a:spcPts val="0"/>
              </a:spcBef>
              <a:spcAft>
                <a:spcPts val="600"/>
              </a:spcAft>
              <a:buFont typeface="Arial" panose="020B0604020202020204" pitchFamily="34" charset="0"/>
              <a:buChar char="•"/>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617273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8483470" cy="540327"/>
          </a:xfrm>
        </p:spPr>
        <p:txBody>
          <a:bodyPr/>
          <a:lstStyle/>
          <a:p>
            <a:pPr algn="l"/>
            <a:r>
              <a:rPr lang="nl-NL" sz="3200" dirty="0">
                <a:effectLst/>
                <a:latin typeface="Calibri" panose="020F0502020204030204" pitchFamily="34" charset="0"/>
                <a:ea typeface="Calibri" panose="020F0502020204030204" pitchFamily="34" charset="0"/>
              </a:rPr>
              <a:t>Evaluatie</a:t>
            </a:r>
            <a:endParaRPr lang="nl-NL" dirty="0"/>
          </a:p>
        </p:txBody>
      </p:sp>
      <p:sp>
        <p:nvSpPr>
          <p:cNvPr id="3" name="Ondertitel 2"/>
          <p:cNvSpPr>
            <a:spLocks noGrp="1"/>
          </p:cNvSpPr>
          <p:nvPr>
            <p:ph type="subTitle" idx="1"/>
          </p:nvPr>
        </p:nvSpPr>
        <p:spPr>
          <a:xfrm>
            <a:off x="986280" y="1546049"/>
            <a:ext cx="8672625" cy="5096742"/>
          </a:xfrm>
        </p:spPr>
        <p:txBody>
          <a:bodyPr>
            <a:normAutofit/>
          </a:bodyPr>
          <a:lstStyle/>
          <a:p>
            <a:pPr marL="285750" indent="-285750" algn="l">
              <a:lnSpc>
                <a:spcPct val="107000"/>
              </a:lnSpc>
              <a:spcAft>
                <a:spcPts val="800"/>
              </a:spcAft>
              <a:buFont typeface="Arial" panose="020B0604020202020204" pitchFamily="34" charset="0"/>
              <a:buChar char="•"/>
            </a:pPr>
            <a:r>
              <a:rPr lang="nl-NL" dirty="0" err="1">
                <a:latin typeface="Calibri" panose="020F0502020204030204" pitchFamily="34" charset="0"/>
                <a:ea typeface="Calibri" panose="020F0502020204030204" pitchFamily="34" charset="0"/>
                <a:cs typeface="Calibri" panose="020F0502020204030204" pitchFamily="34" charset="0"/>
              </a:rPr>
              <a:t>Zijn er vragen</a:t>
            </a:r>
            <a:r>
              <a:rPr lang="nl-NL" dirty="0">
                <a:latin typeface="Calibri" panose="020F0502020204030204" pitchFamily="34" charset="0"/>
                <a:ea typeface="Calibri" panose="020F0502020204030204" pitchFamily="34" charset="0"/>
                <a:cs typeface="Calibri" panose="020F0502020204030204" pitchFamily="34" charset="0"/>
              </a:rPr>
              <a:t>?</a:t>
            </a:r>
          </a:p>
          <a:p>
            <a:pPr marL="285750" indent="-285750" algn="l">
              <a:lnSpc>
                <a:spcPct val="107000"/>
              </a:lnSpc>
              <a:spcAft>
                <a:spcPts val="800"/>
              </a:spcAft>
              <a:buFont typeface="Arial" panose="020B0604020202020204" pitchFamily="34" charset="0"/>
              <a:buChar char="•"/>
            </a:pPr>
            <a:r>
              <a:rPr lang="nl-NL" dirty="0" err="1">
                <a:latin typeface="Calibri" panose="020F0502020204030204" pitchFamily="34" charset="0"/>
                <a:ea typeface="Calibri" panose="020F0502020204030204" pitchFamily="34" charset="0"/>
                <a:cs typeface="Calibri" panose="020F0502020204030204" pitchFamily="34" charset="0"/>
              </a:rPr>
              <a:t>Wat vond </a:t>
            </a:r>
            <a:r>
              <a:rPr lang="nl-NL" dirty="0">
                <a:latin typeface="Calibri" panose="020F0502020204030204" pitchFamily="34" charset="0"/>
                <a:ea typeface="Calibri" panose="020F0502020204030204" pitchFamily="34" charset="0"/>
                <a:cs typeface="Calibri" panose="020F0502020204030204" pitchFamily="34" charset="0"/>
              </a:rPr>
              <a:t>je van </a:t>
            </a:r>
            <a:r>
              <a:rPr lang="nl-NL" dirty="0" err="1">
                <a:latin typeface="Calibri" panose="020F0502020204030204" pitchFamily="34" charset="0"/>
                <a:ea typeface="Calibri" panose="020F0502020204030204" pitchFamily="34" charset="0"/>
                <a:cs typeface="Calibri" panose="020F0502020204030204" pitchFamily="34" charset="0"/>
              </a:rPr>
              <a:t>de papierfolie</a:t>
            </a:r>
            <a:r>
              <a:rPr lang="nl-NL" dirty="0">
                <a:latin typeface="Calibri" panose="020F0502020204030204" pitchFamily="34" charset="0"/>
                <a:ea typeface="Calibri" panose="020F0502020204030204" pitchFamily="34" charset="0"/>
                <a:cs typeface="Calibri" panose="020F0502020204030204" pitchFamily="34" charset="0"/>
              </a:rPr>
              <a:t>?</a:t>
            </a:r>
          </a:p>
          <a:p>
            <a:pPr marL="285750" indent="-285750" algn="l">
              <a:lnSpc>
                <a:spcPct val="107000"/>
              </a:lnSpc>
              <a:spcAft>
                <a:spcPts val="800"/>
              </a:spcAft>
              <a:buFont typeface="Arial" panose="020B0604020202020204" pitchFamily="34" charset="0"/>
              <a:buChar char="•"/>
            </a:pPr>
            <a:r>
              <a:rPr lang="nl-NL" dirty="0" err="1">
                <a:latin typeface="Calibri" panose="020F0502020204030204" pitchFamily="34" charset="0"/>
                <a:ea typeface="Calibri" panose="020F0502020204030204" pitchFamily="34" charset="0"/>
                <a:cs typeface="Calibri" panose="020F0502020204030204" pitchFamily="34" charset="0"/>
              </a:rPr>
              <a:t>Wat heb je </a:t>
            </a:r>
            <a:r>
              <a:rPr lang="nl-NL">
                <a:latin typeface="Calibri" panose="020F0502020204030204" pitchFamily="34" charset="0"/>
                <a:ea typeface="Calibri" panose="020F0502020204030204" pitchFamily="34" charset="0"/>
                <a:cs typeface="Calibri" panose="020F0502020204030204" pitchFamily="34" charset="0"/>
              </a:rPr>
              <a:t>tot </a:t>
            </a:r>
            <a:r>
              <a:rPr lang="nl-NL" dirty="0">
                <a:latin typeface="Calibri" panose="020F0502020204030204" pitchFamily="34" charset="0"/>
                <a:ea typeface="Calibri" panose="020F0502020204030204" pitchFamily="34" charset="0"/>
                <a:cs typeface="Calibri" panose="020F0502020204030204" pitchFamily="34" charset="0"/>
              </a:rPr>
              <a:t>nu toe </a:t>
            </a:r>
            <a:r>
              <a:rPr lang="nl-NL" dirty="0" err="1">
                <a:latin typeface="Calibri" panose="020F0502020204030204" pitchFamily="34" charset="0"/>
                <a:ea typeface="Calibri" panose="020F0502020204030204" pitchFamily="34" charset="0"/>
                <a:cs typeface="Calibri" panose="020F0502020204030204" pitchFamily="34" charset="0"/>
              </a:rPr>
              <a:t>geleerd over </a:t>
            </a:r>
            <a:r>
              <a:rPr lang="nl-NL" dirty="0">
                <a:latin typeface="Calibri" panose="020F0502020204030204" pitchFamily="34" charset="0"/>
                <a:ea typeface="Calibri" panose="020F0502020204030204" pitchFamily="34" charset="0"/>
                <a:cs typeface="Calibri" panose="020F0502020204030204" pitchFamily="34" charset="0"/>
              </a:rPr>
              <a:t>afval in een </a:t>
            </a:r>
            <a:r>
              <a:rPr lang="nl-NL" dirty="0" err="1">
                <a:latin typeface="Calibri" panose="020F0502020204030204" pitchFamily="34" charset="0"/>
                <a:ea typeface="Calibri" panose="020F0502020204030204" pitchFamily="34" charset="0"/>
                <a:cs typeface="Calibri" panose="020F0502020204030204" pitchFamily="34" charset="0"/>
              </a:rPr>
              <a:t>kapsalon</a:t>
            </a:r>
            <a:r>
              <a:rPr lang="nl-NL" dirty="0">
                <a:latin typeface="Calibri" panose="020F0502020204030204" pitchFamily="34" charset="0"/>
                <a:ea typeface="Calibri" panose="020F0502020204030204" pitchFamily="34" charset="0"/>
                <a:cs typeface="Calibri" panose="020F0502020204030204" pitchFamily="34" charset="0"/>
              </a:rPr>
              <a:t>?</a:t>
            </a:r>
          </a:p>
          <a:p>
            <a:pPr marL="285750" indent="-285750" algn="l">
              <a:lnSpc>
                <a:spcPct val="107000"/>
              </a:lnSpc>
              <a:spcAft>
                <a:spcPts val="800"/>
              </a:spcAft>
              <a:buFont typeface="Arial" panose="020B0604020202020204" pitchFamily="34" charset="0"/>
              <a:buChar cha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endParaRPr lang="nl-NL" sz="2800" dirty="0"/>
          </a:p>
          <a:p>
            <a:pPr marL="457200" indent="-457200" algn="l">
              <a:buFont typeface="Arial" panose="020B0604020202020204" pitchFamily="34" charset="0"/>
              <a:buChar char="•"/>
            </a:pPr>
            <a:endParaRPr lang="en-GB" sz="2800" b="1" dirty="0">
              <a:latin typeface="Calibri" panose="020F0502020204030204" pitchFamily="34" charset="0"/>
              <a:ea typeface="Times New Roman" panose="02020603050405020304" pitchFamily="18" charset="0"/>
              <a:cs typeface="Calibri" panose="020F0502020204030204" pitchFamily="34" charset="0"/>
            </a:endParaRPr>
          </a:p>
          <a:p>
            <a:pPr marL="457200" indent="-457200" algn="l">
              <a:buFont typeface="Arial" panose="020B0604020202020204" pitchFamily="34" charset="0"/>
              <a:buChar char="•"/>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Font typeface="Arial" panose="020B0604020202020204" pitchFamily="34" charset="0"/>
              <a:buChar cha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spcBef>
                <a:spcPts val="0"/>
              </a:spcBef>
              <a:spcAft>
                <a:spcPts val="600"/>
              </a:spcAft>
              <a:buFont typeface="Arial" panose="020B0604020202020204" pitchFamily="34" charset="0"/>
              <a:buChar char="•"/>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2500531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1600199" y="4571999"/>
            <a:ext cx="7673801" cy="1087656"/>
          </a:xfrm>
        </p:spPr>
        <p:txBody>
          <a:bodyPr vert="horz" lIns="91440" tIns="45720" rIns="91440" bIns="45720" rtlCol="0" anchor="b">
            <a:normAutofit/>
          </a:bodyPr>
          <a:lstStyle/>
          <a:p>
            <a:r>
              <a:rPr lang="en-US" sz="4800" kern="1200">
                <a:solidFill>
                  <a:schemeClr val="accent1"/>
                </a:solidFill>
                <a:latin typeface="+mj-lt"/>
                <a:ea typeface="+mj-ea"/>
                <a:cs typeface="+mj-cs"/>
              </a:rPr>
              <a:t>Registratie van studenten</a:t>
            </a:r>
          </a:p>
        </p:txBody>
      </p:sp>
      <p:pic>
        <p:nvPicPr>
          <p:cNvPr id="1026" name="Picture 2" descr="Welcome Nature GIF - Welcome Nature - Discover &amp; Share GIFs">
            <a:extLst>
              <a:ext uri="{FF2B5EF4-FFF2-40B4-BE49-F238E27FC236}">
                <a16:creationId xmlns:a16="http://schemas.microsoft.com/office/drawing/2014/main" id="{FC6F31C1-7E33-4483-9CD3-E9648AF6AA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1" y="609600"/>
            <a:ext cx="7403648" cy="364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562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Doelstellingen </a:t>
            </a:r>
            <a:r>
              <a:rPr lang="nl-NL" sz="3600" dirty="0"/>
              <a:t>van </a:t>
            </a:r>
            <a:r>
              <a:rPr lang="nl-NL" sz="3600" dirty="0" err="1"/>
              <a:t>de les</a:t>
            </a:r>
            <a:endParaRPr lang="nl-NL" sz="3600" dirty="0"/>
          </a:p>
        </p:txBody>
      </p:sp>
      <p:sp>
        <p:nvSpPr>
          <p:cNvPr id="3" name="Ondertitel 2"/>
          <p:cNvSpPr>
            <a:spLocks noGrp="1"/>
          </p:cNvSpPr>
          <p:nvPr>
            <p:ph type="subTitle" idx="1"/>
          </p:nvPr>
        </p:nvSpPr>
        <p:spPr>
          <a:xfrm>
            <a:off x="986280" y="1546049"/>
            <a:ext cx="8495071" cy="5096742"/>
          </a:xfrm>
        </p:spPr>
        <p:txBody>
          <a:bodyPr>
            <a:normAutofit/>
          </a:bodyPr>
          <a:lstStyle/>
          <a:p>
            <a:pPr marL="342900" lvl="0" indent="-342900" algn="l">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De soorten afval identificeren die specifiek in een kapsalon worden geproduceerd</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De 3 R's (reduce-reuse-recycle) in de context van een kapperszaak</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613399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Activiteit </a:t>
            </a:r>
            <a:r>
              <a:rPr lang="nl-NL" sz="3600" dirty="0"/>
              <a:t>voor studenten</a:t>
            </a:r>
          </a:p>
        </p:txBody>
      </p:sp>
      <p:sp>
        <p:nvSpPr>
          <p:cNvPr id="3" name="Ondertitel 2"/>
          <p:cNvSpPr>
            <a:spLocks noGrp="1"/>
          </p:cNvSpPr>
          <p:nvPr>
            <p:ph type="subTitle" idx="1"/>
          </p:nvPr>
        </p:nvSpPr>
        <p:spPr>
          <a:xfrm>
            <a:off x="986280" y="1546049"/>
            <a:ext cx="8583848" cy="5096742"/>
          </a:xfrm>
        </p:spPr>
        <p:txBody>
          <a:bodyPr>
            <a:normAutofit/>
          </a:bodyPr>
          <a:lstStyle/>
          <a:p>
            <a:pPr marL="342900" indent="-342900" algn="l">
              <a:buAutoNum type="arabicPeriod"/>
            </a:pPr>
            <a:endParaRPr lang="nl-NL" sz="2000"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GB" sz="2000" dirty="0">
                <a:latin typeface="Calibri" panose="020F0502020204030204" pitchFamily="34" charset="0"/>
                <a:ea typeface="Times New Roman" panose="02020603050405020304" pitchFamily="18" charset="0"/>
                <a:cs typeface="Calibri" panose="020F0502020204030204" pitchFamily="34" charset="0"/>
              </a:rPr>
              <a:t>Rondlopen in een salon</a:t>
            </a:r>
          </a:p>
          <a:p>
            <a:pPr marL="457200" indent="-457200" algn="l">
              <a:buFont typeface="Arial" panose="020B0604020202020204" pitchFamily="34" charset="0"/>
              <a:buChar char="•"/>
            </a:pPr>
            <a:r>
              <a:rPr lang="en-GB" sz="2000" dirty="0">
                <a:latin typeface="Calibri" panose="020F0502020204030204" pitchFamily="34" charset="0"/>
                <a:ea typeface="Times New Roman" panose="02020603050405020304" pitchFamily="18" charset="0"/>
                <a:cs typeface="Calibri" panose="020F0502020204030204" pitchFamily="34" charset="0"/>
              </a:rPr>
              <a:t>Maak een volledige lijst met al het mogelijke afval</a:t>
            </a:r>
          </a:p>
          <a:p>
            <a:pPr marL="457200" indent="-457200" algn="l">
              <a:buFont typeface="Arial" panose="020B0604020202020204" pitchFamily="34" charset="0"/>
              <a:buChar char="•"/>
            </a:pPr>
            <a:r>
              <a:rPr lang="en-GB" sz="2000" dirty="0">
                <a:latin typeface="Calibri" panose="020F0502020204030204" pitchFamily="34" charset="0"/>
                <a:ea typeface="Times New Roman" panose="02020603050405020304" pitchFamily="18" charset="0"/>
                <a:cs typeface="Calibri" panose="020F0502020204030204" pitchFamily="34" charset="0"/>
              </a:rPr>
              <a:t>Schrijf alles op</a:t>
            </a:r>
          </a:p>
          <a:p>
            <a:pPr marL="457200" indent="-457200" algn="l">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Calibri" panose="020F0502020204030204" pitchFamily="34" charset="0"/>
              </a:rPr>
              <a:t>Als het niet mogelijk is om naar een salon te gaan, gaat alles via internet</a:t>
            </a:r>
            <a:endParaRPr lang="en-GB" sz="2000"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p>
            <a:pPr algn="l">
              <a:spcBef>
                <a:spcPts val="0"/>
              </a:spcBef>
              <a:spcAft>
                <a:spcPts val="600"/>
              </a:spcAft>
            </a:pPr>
            <a:endParaRPr lang="en-US" sz="2000" dirty="0">
              <a:solidFill>
                <a:schemeClr val="bg1">
                  <a:lumMod val="50000"/>
                </a:schemeClr>
              </a:solidFill>
              <a:effectLst/>
              <a:latin typeface="Calibri" panose="020F0502020204030204" pitchFamily="34" charset="0"/>
              <a:cs typeface="Calibri" panose="020F050202020403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417386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lstStyle/>
          <a:p>
            <a:r>
              <a:rPr lang="nl-NL" dirty="0" err="1"/>
              <a:t>Welk </a:t>
            </a:r>
            <a:r>
              <a:rPr lang="nl-NL" dirty="0"/>
              <a:t>afval produceert een kapper?</a:t>
            </a:r>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229032"/>
            <a:ext cx="8713563" cy="4945626"/>
          </a:xfrm>
        </p:spPr>
        <p:txBody>
          <a:bodyPr>
            <a:normAutofit/>
          </a:bodyPr>
          <a:lstStyle/>
          <a:p>
            <a:pPr marL="0" indent="0">
              <a:buNone/>
            </a:pPr>
            <a:endParaRPr lang="nl-NL" dirty="0">
              <a:latin typeface="Calibri" panose="020F0502020204030204" pitchFamily="34" charset="0"/>
              <a:cs typeface="Calibri" panose="020F0502020204030204" pitchFamily="34" charset="0"/>
            </a:endParaRPr>
          </a:p>
          <a:p>
            <a:pPr mar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Calibri" panose="020F0502020204030204" pitchFamily="34" charset="0"/>
              </a:rPr>
              <a:t>In een salon wordt heel wat afval geproduceerd. Denk aan:</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GB" sz="1800" dirty="0">
                <a:effectLst/>
                <a:latin typeface="Calibri" panose="020F0502020204030204" pitchFamily="34" charset="0"/>
                <a:ea typeface="Calibri" panose="020F0502020204030204" pitchFamily="34" charset="0"/>
                <a:cs typeface="Calibri" panose="020F0502020204030204" pitchFamily="34" charset="0"/>
              </a:rPr>
              <a:t>Plastic flessen en potten van shampoo/conditioner</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GB" sz="1800" dirty="0">
                <a:effectLst/>
                <a:latin typeface="Calibri" panose="020F0502020204030204" pitchFamily="34" charset="0"/>
                <a:ea typeface="Calibri" panose="020F0502020204030204" pitchFamily="34" charset="0"/>
                <a:cs typeface="Calibri" panose="020F0502020204030204" pitchFamily="34" charset="0"/>
              </a:rPr>
              <a:t>Glas (sommige haarproducten kunnen in glas worden verpakt)</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GB" sz="1800" dirty="0">
                <a:effectLst/>
                <a:latin typeface="Calibri" panose="020F0502020204030204" pitchFamily="34" charset="0"/>
                <a:ea typeface="Calibri" panose="020F0502020204030204" pitchFamily="34" charset="0"/>
                <a:cs typeface="Calibri" panose="020F0502020204030204" pitchFamily="34" charset="0"/>
              </a:rPr>
              <a:t>Plastic (denk aan plastic handschoenen)</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GB" sz="1800" dirty="0">
                <a:effectLst/>
                <a:latin typeface="Calibri" panose="020F0502020204030204" pitchFamily="34" charset="0"/>
                <a:ea typeface="Calibri" panose="020F0502020204030204" pitchFamily="34" charset="0"/>
                <a:cs typeface="Calibri" panose="020F0502020204030204" pitchFamily="34" charset="0"/>
              </a:rPr>
              <a:t>Papier </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GB" sz="1800" dirty="0">
                <a:effectLst/>
                <a:latin typeface="Calibri" panose="020F0502020204030204" pitchFamily="34" charset="0"/>
                <a:ea typeface="Calibri" panose="020F0502020204030204" pitchFamily="34" charset="0"/>
                <a:cs typeface="Calibri" panose="020F0502020204030204" pitchFamily="34" charset="0"/>
              </a:rPr>
              <a:t>Folies (highlights / balayage)</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GB" sz="1800" dirty="0">
                <a:effectLst/>
                <a:latin typeface="Calibri" panose="020F0502020204030204" pitchFamily="34" charset="0"/>
                <a:ea typeface="Calibri" panose="020F0502020204030204" pitchFamily="34" charset="0"/>
                <a:cs typeface="Calibri" panose="020F0502020204030204" pitchFamily="34" charset="0"/>
              </a:rPr>
              <a:t>Haarkleur tubes</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GB" sz="1800" dirty="0">
                <a:effectLst/>
                <a:latin typeface="Calibri" panose="020F0502020204030204" pitchFamily="34" charset="0"/>
                <a:ea typeface="Calibri" panose="020F0502020204030204" pitchFamily="34" charset="0"/>
                <a:cs typeface="Calibri" panose="020F0502020204030204" pitchFamily="34" charset="0"/>
              </a:rPr>
              <a:t>Menselijk haar</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Afval uit de keuken / koffie / thee enz.</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endParaRPr lang="nl-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7920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lstStyle/>
          <a:p>
            <a:r>
              <a:rPr lang="nl-NL" dirty="0"/>
              <a:t>De 3 R's </a:t>
            </a:r>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229032"/>
            <a:ext cx="8713563" cy="4945626"/>
          </a:xfrm>
        </p:spPr>
        <p:txBody>
          <a:bodyPr>
            <a:normAutofit/>
          </a:bodyPr>
          <a:lstStyle/>
          <a:p>
            <a:r>
              <a:rPr lang="nl-NL" sz="1800" dirty="0" err="1">
                <a:effectLst/>
                <a:latin typeface="Calibri" panose="020F0502020204030204" pitchFamily="34" charset="0"/>
                <a:ea typeface="Calibri" panose="020F0502020204030204" pitchFamily="34" charset="0"/>
                <a:cs typeface="Calibri" panose="020F0502020204030204" pitchFamily="34" charset="0"/>
              </a:rPr>
              <a:t>Reduce</a:t>
            </a:r>
            <a:r>
              <a:rPr lang="nl-NL" sz="1800" dirty="0">
                <a:effectLst/>
                <a:latin typeface="Calibri" panose="020F0502020204030204" pitchFamily="34" charset="0"/>
                <a:ea typeface="Calibri" panose="020F0502020204030204" pitchFamily="34" charset="0"/>
                <a:cs typeface="Calibri" panose="020F0502020204030204" pitchFamily="34" charset="0"/>
              </a:rPr>
              <a:t> = Verminder</a:t>
            </a:r>
          </a:p>
          <a:p>
            <a:r>
              <a:rPr lang="nl-NL" dirty="0" err="1">
                <a:latin typeface="Calibri" panose="020F0502020204030204" pitchFamily="34" charset="0"/>
                <a:ea typeface="Calibri" panose="020F0502020204030204" pitchFamily="34" charset="0"/>
                <a:cs typeface="Calibri" panose="020F0502020204030204" pitchFamily="34" charset="0"/>
              </a:rPr>
              <a:t>Reuse</a:t>
            </a:r>
            <a:r>
              <a:rPr lang="nl-NL" dirty="0">
                <a:latin typeface="Calibri" panose="020F0502020204030204" pitchFamily="34" charset="0"/>
                <a:ea typeface="Calibri" panose="020F0502020204030204" pitchFamily="34" charset="0"/>
                <a:cs typeface="Calibri" panose="020F0502020204030204" pitchFamily="34" charset="0"/>
              </a:rPr>
              <a:t> = Hergebruik</a:t>
            </a:r>
          </a:p>
          <a:p>
            <a:r>
              <a:rPr lang="nl-NL" sz="1800" dirty="0">
                <a:effectLst/>
                <a:latin typeface="Calibri" panose="020F0502020204030204" pitchFamily="34" charset="0"/>
                <a:ea typeface="Calibri" panose="020F0502020204030204" pitchFamily="34" charset="0"/>
                <a:cs typeface="Calibri" panose="020F0502020204030204" pitchFamily="34" charset="0"/>
              </a:rPr>
              <a:t>Recycle</a:t>
            </a:r>
          </a:p>
          <a:p>
            <a:endParaRPr lang="nl-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7426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lstStyle/>
          <a:p>
            <a:r>
              <a:rPr lang="nl-NL" dirty="0" err="1"/>
              <a:t>Groepsdiscussie</a:t>
            </a:r>
            <a:endParaRPr lang="nl-NL" dirty="0"/>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229032"/>
            <a:ext cx="8713563" cy="4945626"/>
          </a:xfrm>
        </p:spPr>
        <p:txBody>
          <a:bodyPr>
            <a:normAutofit/>
          </a:bodyPr>
          <a:lstStyle/>
          <a:p>
            <a:pPr marL="0" indent="0">
              <a:lnSpc>
                <a:spcPct val="107000"/>
              </a:lnSpc>
              <a:spcAft>
                <a:spcPts val="800"/>
              </a:spcAft>
              <a:buNone/>
            </a:pPr>
            <a:r>
              <a:rPr lang="nl-NL" sz="1800" dirty="0" err="1">
                <a:effectLst/>
                <a:latin typeface="Calibri" panose="020F0502020204030204" pitchFamily="34" charset="0"/>
                <a:ea typeface="Calibri" panose="020F0502020204030204" pitchFamily="34" charset="0"/>
                <a:cs typeface="Calibri" panose="020F0502020204030204" pitchFamily="34" charset="0"/>
              </a:rPr>
              <a:t>Van alle producten die </a:t>
            </a:r>
            <a:r>
              <a:rPr lang="nl-NL" sz="1800" dirty="0">
                <a:effectLst/>
                <a:latin typeface="Calibri" panose="020F0502020204030204" pitchFamily="34" charset="0"/>
                <a:ea typeface="Calibri" panose="020F0502020204030204" pitchFamily="34" charset="0"/>
                <a:cs typeface="Calibri" panose="020F0502020204030204" pitchFamily="34" charset="0"/>
              </a:rPr>
              <a:t>je op </a:t>
            </a:r>
            <a:r>
              <a:rPr lang="nl-NL" sz="1800" dirty="0" err="1">
                <a:effectLst/>
                <a:latin typeface="Calibri" panose="020F0502020204030204" pitchFamily="34" charset="0"/>
                <a:ea typeface="Calibri" panose="020F0502020204030204" pitchFamily="34" charset="0"/>
                <a:cs typeface="Calibri" panose="020F0502020204030204" pitchFamily="34" charset="0"/>
              </a:rPr>
              <a:t>de </a:t>
            </a:r>
            <a:r>
              <a:rPr lang="nl-NL" sz="1800" dirty="0">
                <a:effectLst/>
                <a:latin typeface="Calibri" panose="020F0502020204030204" pitchFamily="34" charset="0"/>
                <a:ea typeface="Calibri" panose="020F0502020204030204" pitchFamily="34" charset="0"/>
                <a:cs typeface="Calibri" panose="020F0502020204030204" pitchFamily="34" charset="0"/>
              </a:rPr>
              <a:t>lijst </a:t>
            </a:r>
            <a:r>
              <a:rPr lang="nl-NL" sz="1800" dirty="0" err="1">
                <a:effectLst/>
                <a:latin typeface="Calibri" panose="020F0502020204030204" pitchFamily="34" charset="0"/>
                <a:ea typeface="Calibri" panose="020F0502020204030204" pitchFamily="34" charset="0"/>
                <a:cs typeface="Calibri" panose="020F0502020204030204" pitchFamily="34" charset="0"/>
              </a:rPr>
              <a:t>hebt gezet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dirty="0">
                <a:latin typeface="Calibri" panose="020F0502020204030204" pitchFamily="34" charset="0"/>
                <a:cs typeface="Calibri" panose="020F0502020204030204" pitchFamily="34" charset="0"/>
              </a:rPr>
              <a:t>Hoe kunnen wij er minder van gebruiken?</a:t>
            </a:r>
          </a:p>
          <a:p>
            <a:r>
              <a:rPr lang="nl-NL" dirty="0">
                <a:latin typeface="Calibri" panose="020F0502020204030204" pitchFamily="34" charset="0"/>
                <a:cs typeface="Calibri" panose="020F0502020204030204" pitchFamily="34" charset="0"/>
              </a:rPr>
              <a:t>Hoe kunnen we dit recyclen?</a:t>
            </a:r>
          </a:p>
          <a:p>
            <a:r>
              <a:rPr lang="nl-NL" dirty="0">
                <a:latin typeface="Calibri" panose="020F0502020204030204" pitchFamily="34" charset="0"/>
                <a:cs typeface="Calibri" panose="020F0502020204030204" pitchFamily="34" charset="0"/>
              </a:rPr>
              <a:t>Hoe kunnen we dit hergebruiken?</a:t>
            </a:r>
          </a:p>
          <a:p>
            <a:pPr marL="0" indent="0">
              <a:buNone/>
            </a:pPr>
            <a:endParaRPr lang="nl-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5710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descr="Afbeelding met buitenshuis, tekst, water, meer&#10;&#10;Automatisch gegenereerde beschrijving">
            <a:extLst>
              <a:ext uri="{FF2B5EF4-FFF2-40B4-BE49-F238E27FC236}">
                <a16:creationId xmlns:a16="http://schemas.microsoft.com/office/drawing/2014/main" id="{0B86B9F8-E9A6-6C7F-252D-8BD8E501ED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46" t="29159" r="38268" b="2346"/>
          <a:stretch/>
        </p:blipFill>
        <p:spPr>
          <a:xfrm>
            <a:off x="4264983" y="963026"/>
            <a:ext cx="6933076" cy="4711815"/>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777772" y="354685"/>
            <a:ext cx="3851123" cy="1320800"/>
          </a:xfrm>
        </p:spPr>
        <p:txBody>
          <a:bodyPr>
            <a:normAutofit/>
          </a:bodyPr>
          <a:lstStyle/>
          <a:p>
            <a:r>
              <a:rPr lang="nl-NL" dirty="0"/>
              <a:t>Kunststoffen</a:t>
            </a:r>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386231" y="1015085"/>
            <a:ext cx="4641683" cy="5200480"/>
          </a:xfrm>
        </p:spPr>
        <p:txBody>
          <a:bodyPr>
            <a:normAutofit/>
          </a:bodyPr>
          <a:lstStyle/>
          <a:p>
            <a:pPr>
              <a:lnSpc>
                <a:spcPct val="90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De </a:t>
            </a:r>
            <a:r>
              <a:rPr lang="en-GB" sz="1400" dirty="0" err="1">
                <a:effectLst/>
                <a:latin typeface="Calibri" panose="020F0502020204030204" pitchFamily="34" charset="0"/>
                <a:ea typeface="Calibri" panose="020F0502020204030204" pitchFamily="34" charset="0"/>
                <a:cs typeface="Calibri" panose="020F0502020204030204" pitchFamily="34" charset="0"/>
              </a:rPr>
              <a:t>meeste</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kunststoffen</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zijn</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niet</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biologisch</a:t>
            </a:r>
            <a:r>
              <a:rPr lang="en-GB" sz="1400" dirty="0">
                <a:effectLst/>
                <a:latin typeface="Calibri" panose="020F0502020204030204" pitchFamily="34" charset="0"/>
                <a:ea typeface="Calibri" panose="020F0502020204030204" pitchFamily="34" charset="0"/>
                <a:cs typeface="Calibri" panose="020F0502020204030204" pitchFamily="34" charset="0"/>
              </a:rPr>
              <a:t> </a:t>
            </a:r>
            <a:br>
              <a:rPr lang="en-GB" sz="1400" dirty="0">
                <a:latin typeface="Calibri" panose="020F0502020204030204" pitchFamily="34" charset="0"/>
                <a:ea typeface="Calibri" panose="020F0502020204030204" pitchFamily="34" charset="0"/>
                <a:cs typeface="Calibri" panose="020F0502020204030204" pitchFamily="34" charset="0"/>
              </a:rPr>
            </a:br>
            <a:r>
              <a:rPr lang="en-GB" sz="1400" dirty="0" err="1">
                <a:effectLst/>
                <a:latin typeface="Calibri" panose="020F0502020204030204" pitchFamily="34" charset="0"/>
                <a:ea typeface="Calibri" panose="020F0502020204030204" pitchFamily="34" charset="0"/>
                <a:cs typeface="Calibri" panose="020F0502020204030204" pitchFamily="34" charset="0"/>
              </a:rPr>
              <a:t>afbreekbaar</a:t>
            </a:r>
            <a:r>
              <a:rPr lang="en-GB" sz="1400" dirty="0">
                <a:effectLst/>
                <a:latin typeface="Calibri" panose="020F0502020204030204" pitchFamily="34" charset="0"/>
                <a:ea typeface="Calibri" panose="020F0502020204030204" pitchFamily="34" charset="0"/>
                <a:cs typeface="Calibri" panose="020F0502020204030204" pitchFamily="34" charset="0"/>
              </a:rPr>
              <a:t>. </a:t>
            </a:r>
          </a:p>
          <a:p>
            <a:pPr>
              <a:lnSpc>
                <a:spcPct val="90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Om plastic in het milieu </a:t>
            </a:r>
            <a:r>
              <a:rPr lang="en-GB" sz="1400" dirty="0" err="1">
                <a:effectLst/>
                <a:latin typeface="Calibri" panose="020F0502020204030204" pitchFamily="34" charset="0"/>
                <a:ea typeface="Calibri" panose="020F0502020204030204" pitchFamily="34" charset="0"/>
                <a:cs typeface="Calibri" panose="020F0502020204030204" pitchFamily="34" charset="0"/>
              </a:rPr>
              <a:t>te</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verminderen</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kun</a:t>
            </a:r>
            <a:r>
              <a:rPr lang="en-GB" sz="1400" dirty="0">
                <a:effectLst/>
                <a:latin typeface="Calibri" panose="020F0502020204030204" pitchFamily="34" charset="0"/>
                <a:ea typeface="Calibri" panose="020F0502020204030204" pitchFamily="34" charset="0"/>
                <a:cs typeface="Calibri" panose="020F0502020204030204" pitchFamily="34" charset="0"/>
              </a:rPr>
              <a:t> je </a:t>
            </a:r>
            <a:r>
              <a:rPr lang="en-GB" sz="1400" dirty="0" err="1">
                <a:effectLst/>
                <a:latin typeface="Calibri" panose="020F0502020204030204" pitchFamily="34" charset="0"/>
                <a:ea typeface="Calibri" panose="020F0502020204030204" pitchFamily="34" charset="0"/>
                <a:cs typeface="Calibri" panose="020F0502020204030204" pitchFamily="34" charset="0"/>
              </a:rPr>
              <a:t>controleren</a:t>
            </a:r>
            <a:r>
              <a:rPr lang="en-GB" sz="1400" dirty="0">
                <a:effectLst/>
                <a:latin typeface="Calibri" panose="020F0502020204030204" pitchFamily="34" charset="0"/>
                <a:ea typeface="Calibri" panose="020F0502020204030204" pitchFamily="34" charset="0"/>
                <a:cs typeface="Calibri" panose="020F0502020204030204" pitchFamily="34" charset="0"/>
              </a:rPr>
              <a:t> of het </a:t>
            </a:r>
            <a:r>
              <a:rPr lang="en-GB" sz="1400" dirty="0" err="1">
                <a:effectLst/>
                <a:latin typeface="Calibri" panose="020F0502020204030204" pitchFamily="34" charset="0"/>
                <a:ea typeface="Calibri" panose="020F0502020204030204" pitchFamily="34" charset="0"/>
                <a:cs typeface="Calibri" panose="020F0502020204030204" pitchFamily="34" charset="0"/>
              </a:rPr>
              <a:t>gerecycled</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kan</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worden</a:t>
            </a:r>
            <a:r>
              <a:rPr lang="en-GB" sz="1400" dirty="0">
                <a:effectLst/>
                <a:latin typeface="Calibri" panose="020F0502020204030204" pitchFamily="34" charset="0"/>
                <a:ea typeface="Calibri" panose="020F0502020204030204" pitchFamily="34" charset="0"/>
                <a:cs typeface="Calibri" panose="020F0502020204030204" pitchFamily="34" charset="0"/>
              </a:rPr>
              <a:t>. </a:t>
            </a:r>
          </a:p>
          <a:p>
            <a:pPr>
              <a:lnSpc>
                <a:spcPct val="90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Door plastic </a:t>
            </a:r>
            <a:r>
              <a:rPr lang="en-GB" sz="1400" dirty="0" err="1">
                <a:effectLst/>
                <a:latin typeface="Calibri" panose="020F0502020204030204" pitchFamily="34" charset="0"/>
                <a:ea typeface="Calibri" panose="020F0502020204030204" pitchFamily="34" charset="0"/>
                <a:cs typeface="Calibri" panose="020F0502020204030204" pitchFamily="34" charset="0"/>
              </a:rPr>
              <a:t>flessen</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bijv</a:t>
            </a:r>
            <a:r>
              <a:rPr lang="en-GB" sz="1400" dirty="0">
                <a:effectLst/>
                <a:latin typeface="Calibri" panose="020F0502020204030204" pitchFamily="34" charset="0"/>
                <a:ea typeface="Calibri" panose="020F0502020204030204" pitchFamily="34" charset="0"/>
                <a:cs typeface="Calibri" panose="020F0502020204030204" pitchFamily="34" charset="0"/>
              </a:rPr>
              <a:t>. van shampoo/conditioner) </a:t>
            </a:r>
            <a:r>
              <a:rPr lang="en-GB" sz="1400" dirty="0" err="1">
                <a:effectLst/>
                <a:latin typeface="Calibri" panose="020F0502020204030204" pitchFamily="34" charset="0"/>
                <a:ea typeface="Calibri" panose="020F0502020204030204" pitchFamily="34" charset="0"/>
                <a:cs typeface="Calibri" panose="020F0502020204030204" pitchFamily="34" charset="0"/>
              </a:rPr>
              <a:t>te</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verzamelen</a:t>
            </a:r>
            <a:r>
              <a:rPr lang="en-GB" sz="1400" dirty="0">
                <a:effectLst/>
                <a:latin typeface="Calibri" panose="020F0502020204030204" pitchFamily="34" charset="0"/>
                <a:ea typeface="Calibri" panose="020F0502020204030204" pitchFamily="34" charset="0"/>
                <a:cs typeface="Calibri" panose="020F0502020204030204" pitchFamily="34" charset="0"/>
              </a:rPr>
              <a:t>, de </a:t>
            </a:r>
            <a:r>
              <a:rPr lang="en-GB" sz="1400" dirty="0" err="1">
                <a:effectLst/>
                <a:latin typeface="Calibri" panose="020F0502020204030204" pitchFamily="34" charset="0"/>
                <a:ea typeface="Calibri" panose="020F0502020204030204" pitchFamily="34" charset="0"/>
                <a:cs typeface="Calibri" panose="020F0502020204030204" pitchFamily="34" charset="0"/>
              </a:rPr>
              <a:t>bodem</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en</a:t>
            </a:r>
            <a:r>
              <a:rPr lang="en-GB" sz="1400" dirty="0">
                <a:effectLst/>
                <a:latin typeface="Calibri" panose="020F0502020204030204" pitchFamily="34" charset="0"/>
                <a:ea typeface="Calibri" panose="020F0502020204030204" pitchFamily="34" charset="0"/>
                <a:cs typeface="Calibri" panose="020F0502020204030204" pitchFamily="34" charset="0"/>
              </a:rPr>
              <a:t> de </a:t>
            </a:r>
            <a:r>
              <a:rPr lang="en-GB" sz="1400" dirty="0" err="1">
                <a:effectLst/>
                <a:latin typeface="Calibri" panose="020F0502020204030204" pitchFamily="34" charset="0"/>
                <a:ea typeface="Calibri" panose="020F0502020204030204" pitchFamily="34" charset="0"/>
                <a:cs typeface="Calibri" panose="020F0502020204030204" pitchFamily="34" charset="0"/>
              </a:rPr>
              <a:t>hals</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eraf</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te</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snijden</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en</a:t>
            </a:r>
            <a:r>
              <a:rPr lang="en-GB" sz="1400" dirty="0">
                <a:effectLst/>
                <a:latin typeface="Calibri" panose="020F0502020204030204" pitchFamily="34" charset="0"/>
                <a:ea typeface="Calibri" panose="020F0502020204030204" pitchFamily="34" charset="0"/>
                <a:cs typeface="Calibri" panose="020F0502020204030204" pitchFamily="34" charset="0"/>
              </a:rPr>
              <a:t> open </a:t>
            </a:r>
            <a:r>
              <a:rPr lang="en-GB" sz="1400" dirty="0" err="1">
                <a:effectLst/>
                <a:latin typeface="Calibri" panose="020F0502020204030204" pitchFamily="34" charset="0"/>
                <a:ea typeface="Calibri" panose="020F0502020204030204" pitchFamily="34" charset="0"/>
                <a:cs typeface="Calibri" panose="020F0502020204030204" pitchFamily="34" charset="0"/>
              </a:rPr>
              <a:t>te</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snijden</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b="1" dirty="0" err="1">
                <a:effectLst/>
                <a:latin typeface="Calibri" panose="020F0502020204030204" pitchFamily="34" charset="0"/>
                <a:ea typeface="Calibri" panose="020F0502020204030204" pitchFamily="34" charset="0"/>
                <a:cs typeface="Calibri" panose="020F0502020204030204" pitchFamily="34" charset="0"/>
              </a:rPr>
              <a:t>kunt</a:t>
            </a:r>
            <a:r>
              <a:rPr lang="en-GB" sz="1400" b="1" dirty="0">
                <a:effectLst/>
                <a:latin typeface="Calibri" panose="020F0502020204030204" pitchFamily="34" charset="0"/>
                <a:ea typeface="Calibri" panose="020F0502020204030204" pitchFamily="34" charset="0"/>
                <a:cs typeface="Calibri" panose="020F0502020204030204" pitchFamily="34" charset="0"/>
              </a:rPr>
              <a:t> u </a:t>
            </a:r>
            <a:r>
              <a:rPr lang="en-GB" sz="1400" b="1" dirty="0" err="1">
                <a:effectLst/>
                <a:latin typeface="Calibri" panose="020F0502020204030204" pitchFamily="34" charset="0"/>
                <a:ea typeface="Calibri" panose="020F0502020204030204" pitchFamily="34" charset="0"/>
                <a:cs typeface="Calibri" panose="020F0502020204030204" pitchFamily="34" charset="0"/>
              </a:rPr>
              <a:t>meer</a:t>
            </a:r>
            <a:r>
              <a:rPr lang="en-GB" sz="1400" b="1" dirty="0">
                <a:effectLst/>
                <a:latin typeface="Calibri" panose="020F0502020204030204" pitchFamily="34" charset="0"/>
                <a:ea typeface="Calibri" panose="020F0502020204030204" pitchFamily="34" charset="0"/>
                <a:cs typeface="Calibri" panose="020F0502020204030204" pitchFamily="34" charset="0"/>
              </a:rPr>
              <a:t> dan 20 </a:t>
            </a:r>
            <a:r>
              <a:rPr lang="en-GB" sz="1400" b="1" dirty="0" err="1">
                <a:effectLst/>
                <a:latin typeface="Calibri" panose="020F0502020204030204" pitchFamily="34" charset="0"/>
                <a:ea typeface="Calibri" panose="020F0502020204030204" pitchFamily="34" charset="0"/>
                <a:cs typeface="Calibri" panose="020F0502020204030204" pitchFamily="34" charset="0"/>
              </a:rPr>
              <a:t>flessen</a:t>
            </a:r>
            <a:r>
              <a:rPr lang="en-GB" sz="1400" b="1" dirty="0">
                <a:effectLst/>
                <a:latin typeface="Calibri" panose="020F0502020204030204" pitchFamily="34" charset="0"/>
                <a:ea typeface="Calibri" panose="020F0502020204030204" pitchFamily="34" charset="0"/>
                <a:cs typeface="Calibri" panose="020F0502020204030204" pitchFamily="34" charset="0"/>
              </a:rPr>
              <a:t> op </a:t>
            </a:r>
            <a:r>
              <a:rPr lang="en-GB" sz="1400" b="1" dirty="0" err="1">
                <a:effectLst/>
                <a:latin typeface="Calibri" panose="020F0502020204030204" pitchFamily="34" charset="0"/>
                <a:ea typeface="Calibri" panose="020F0502020204030204" pitchFamily="34" charset="0"/>
                <a:cs typeface="Calibri" panose="020F0502020204030204" pitchFamily="34" charset="0"/>
              </a:rPr>
              <a:t>één</a:t>
            </a:r>
            <a:r>
              <a:rPr lang="en-GB" sz="1400" b="1" dirty="0">
                <a:effectLst/>
                <a:latin typeface="Calibri" panose="020F0502020204030204" pitchFamily="34" charset="0"/>
                <a:ea typeface="Calibri" panose="020F0502020204030204" pitchFamily="34" charset="0"/>
                <a:cs typeface="Calibri" panose="020F0502020204030204" pitchFamily="34" charset="0"/>
              </a:rPr>
              <a:t> </a:t>
            </a:r>
            <a:r>
              <a:rPr lang="en-GB" sz="1400" b="1" dirty="0" err="1">
                <a:effectLst/>
                <a:latin typeface="Calibri" panose="020F0502020204030204" pitchFamily="34" charset="0"/>
                <a:ea typeface="Calibri" panose="020F0502020204030204" pitchFamily="34" charset="0"/>
                <a:cs typeface="Calibri" panose="020F0502020204030204" pitchFamily="34" charset="0"/>
              </a:rPr>
              <a:t>stapel</a:t>
            </a:r>
            <a:r>
              <a:rPr lang="en-GB" sz="1400" b="1" dirty="0">
                <a:effectLst/>
                <a:latin typeface="Calibri" panose="020F0502020204030204" pitchFamily="34" charset="0"/>
                <a:ea typeface="Calibri" panose="020F0502020204030204" pitchFamily="34" charset="0"/>
                <a:cs typeface="Calibri" panose="020F0502020204030204" pitchFamily="34" charset="0"/>
              </a:rPr>
              <a:t> </a:t>
            </a:r>
            <a:r>
              <a:rPr lang="en-GB" sz="1400" b="1" dirty="0" err="1">
                <a:effectLst/>
                <a:latin typeface="Calibri" panose="020F0502020204030204" pitchFamily="34" charset="0"/>
                <a:ea typeface="Calibri" panose="020F0502020204030204" pitchFamily="34" charset="0"/>
                <a:cs typeface="Calibri" panose="020F0502020204030204" pitchFamily="34" charset="0"/>
              </a:rPr>
              <a:t>leggen</a:t>
            </a:r>
            <a:r>
              <a:rPr lang="en-GB" sz="1400" b="1" dirty="0">
                <a:effectLst/>
                <a:latin typeface="Calibri" panose="020F0502020204030204" pitchFamily="34" charset="0"/>
                <a:ea typeface="Calibri" panose="020F0502020204030204" pitchFamily="34" charset="0"/>
                <a:cs typeface="Calibri" panose="020F0502020204030204" pitchFamily="34" charset="0"/>
              </a:rPr>
              <a:t>. Op </a:t>
            </a:r>
            <a:r>
              <a:rPr lang="en-GB" sz="1400" b="1" dirty="0" err="1">
                <a:effectLst/>
                <a:latin typeface="Calibri" panose="020F0502020204030204" pitchFamily="34" charset="0"/>
                <a:ea typeface="Calibri" panose="020F0502020204030204" pitchFamily="34" charset="0"/>
                <a:cs typeface="Calibri" panose="020F0502020204030204" pitchFamily="34" charset="0"/>
              </a:rPr>
              <a:t>deze</a:t>
            </a:r>
            <a:r>
              <a:rPr lang="en-GB" sz="1400" b="1" dirty="0">
                <a:effectLst/>
                <a:latin typeface="Calibri" panose="020F0502020204030204" pitchFamily="34" charset="0"/>
                <a:ea typeface="Calibri" panose="020F0502020204030204" pitchFamily="34" charset="0"/>
                <a:cs typeface="Calibri" panose="020F0502020204030204" pitchFamily="34" charset="0"/>
              </a:rPr>
              <a:t> </a:t>
            </a:r>
            <a:r>
              <a:rPr lang="en-GB" sz="1400" b="1" dirty="0" err="1">
                <a:effectLst/>
                <a:latin typeface="Calibri" panose="020F0502020204030204" pitchFamily="34" charset="0"/>
                <a:ea typeface="Calibri" panose="020F0502020204030204" pitchFamily="34" charset="0"/>
                <a:cs typeface="Calibri" panose="020F0502020204030204" pitchFamily="34" charset="0"/>
              </a:rPr>
              <a:t>manier</a:t>
            </a:r>
            <a:r>
              <a:rPr lang="en-GB" sz="1400" b="1" dirty="0">
                <a:effectLst/>
                <a:latin typeface="Calibri" panose="020F0502020204030204" pitchFamily="34" charset="0"/>
                <a:ea typeface="Calibri" panose="020F0502020204030204" pitchFamily="34" charset="0"/>
                <a:cs typeface="Calibri" panose="020F0502020204030204" pitchFamily="34" charset="0"/>
              </a:rPr>
              <a:t> </a:t>
            </a:r>
            <a:r>
              <a:rPr lang="en-GB" sz="1400" b="1" dirty="0" err="1">
                <a:effectLst/>
                <a:latin typeface="Calibri" panose="020F0502020204030204" pitchFamily="34" charset="0"/>
                <a:ea typeface="Calibri" panose="020F0502020204030204" pitchFamily="34" charset="0"/>
                <a:cs typeface="Calibri" panose="020F0502020204030204" pitchFamily="34" charset="0"/>
              </a:rPr>
              <a:t>duurt</a:t>
            </a:r>
            <a:r>
              <a:rPr lang="en-GB" sz="1400" b="1" dirty="0">
                <a:effectLst/>
                <a:latin typeface="Calibri" panose="020F0502020204030204" pitchFamily="34" charset="0"/>
                <a:ea typeface="Calibri" panose="020F0502020204030204" pitchFamily="34" charset="0"/>
                <a:cs typeface="Calibri" panose="020F0502020204030204" pitchFamily="34" charset="0"/>
              </a:rPr>
              <a:t> het langer om </a:t>
            </a:r>
            <a:r>
              <a:rPr lang="en-GB" sz="1400" b="1" dirty="0" err="1">
                <a:effectLst/>
                <a:latin typeface="Calibri" panose="020F0502020204030204" pitchFamily="34" charset="0"/>
                <a:ea typeface="Calibri" panose="020F0502020204030204" pitchFamily="34" charset="0"/>
                <a:cs typeface="Calibri" panose="020F0502020204030204" pitchFamily="34" charset="0"/>
              </a:rPr>
              <a:t>een</a:t>
            </a:r>
            <a:r>
              <a:rPr lang="en-GB" sz="1400" b="1" dirty="0">
                <a:effectLst/>
                <a:latin typeface="Calibri" panose="020F0502020204030204" pitchFamily="34" charset="0"/>
                <a:ea typeface="Calibri" panose="020F0502020204030204" pitchFamily="34" charset="0"/>
                <a:cs typeface="Calibri" panose="020F0502020204030204" pitchFamily="34" charset="0"/>
              </a:rPr>
              <a:t> </a:t>
            </a:r>
            <a:r>
              <a:rPr lang="en-GB" sz="1400" b="1" dirty="0" err="1">
                <a:effectLst/>
                <a:latin typeface="Calibri" panose="020F0502020204030204" pitchFamily="34" charset="0"/>
                <a:ea typeface="Calibri" panose="020F0502020204030204" pitchFamily="34" charset="0"/>
                <a:cs typeface="Calibri" panose="020F0502020204030204" pitchFamily="34" charset="0"/>
              </a:rPr>
              <a:t>mand</a:t>
            </a:r>
            <a:r>
              <a:rPr lang="en-GB" sz="1400" b="1" dirty="0">
                <a:effectLst/>
                <a:latin typeface="Calibri" panose="020F0502020204030204" pitchFamily="34" charset="0"/>
                <a:ea typeface="Calibri" panose="020F0502020204030204" pitchFamily="34" charset="0"/>
                <a:cs typeface="Calibri" panose="020F0502020204030204" pitchFamily="34" charset="0"/>
              </a:rPr>
              <a:t>/container </a:t>
            </a:r>
            <a:r>
              <a:rPr lang="en-GB" sz="1400" b="1" dirty="0" err="1">
                <a:effectLst/>
                <a:latin typeface="Calibri" panose="020F0502020204030204" pitchFamily="34" charset="0"/>
                <a:ea typeface="Calibri" panose="020F0502020204030204" pitchFamily="34" charset="0"/>
                <a:cs typeface="Calibri" panose="020F0502020204030204" pitchFamily="34" charset="0"/>
              </a:rPr>
              <a:t>te</a:t>
            </a:r>
            <a:r>
              <a:rPr lang="en-GB" sz="1400" b="1" dirty="0">
                <a:effectLst/>
                <a:latin typeface="Calibri" panose="020F0502020204030204" pitchFamily="34" charset="0"/>
                <a:ea typeface="Calibri" panose="020F0502020204030204" pitchFamily="34" charset="0"/>
                <a:cs typeface="Calibri" panose="020F0502020204030204" pitchFamily="34" charset="0"/>
              </a:rPr>
              <a:t> </a:t>
            </a:r>
            <a:r>
              <a:rPr lang="en-GB" sz="1400" b="1" dirty="0" err="1">
                <a:effectLst/>
                <a:latin typeface="Calibri" panose="020F0502020204030204" pitchFamily="34" charset="0"/>
                <a:ea typeface="Calibri" panose="020F0502020204030204" pitchFamily="34" charset="0"/>
                <a:cs typeface="Calibri" panose="020F0502020204030204" pitchFamily="34" charset="0"/>
              </a:rPr>
              <a:t>vullen</a:t>
            </a:r>
            <a:r>
              <a:rPr lang="en-GB" sz="1400" b="1" dirty="0">
                <a:effectLst/>
                <a:latin typeface="Calibri" panose="020F0502020204030204" pitchFamily="34" charset="0"/>
                <a:ea typeface="Calibri" panose="020F0502020204030204" pitchFamily="34" charset="0"/>
                <a:cs typeface="Calibri" panose="020F0502020204030204" pitchFamily="34" charset="0"/>
              </a:rPr>
              <a:t> met plastic </a:t>
            </a:r>
            <a:r>
              <a:rPr lang="en-GB" sz="1400" dirty="0" err="1">
                <a:effectLst/>
                <a:latin typeface="Calibri" panose="020F0502020204030204" pitchFamily="34" charset="0"/>
                <a:ea typeface="Calibri" panose="020F0502020204030204" pitchFamily="34" charset="0"/>
                <a:cs typeface="Calibri" panose="020F0502020204030204" pitchFamily="34" charset="0"/>
              </a:rPr>
              <a:t>artikelen</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en</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wordt</a:t>
            </a:r>
            <a:r>
              <a:rPr lang="en-GB" sz="1400" dirty="0">
                <a:effectLst/>
                <a:latin typeface="Calibri" panose="020F0502020204030204" pitchFamily="34" charset="0"/>
                <a:ea typeface="Calibri" panose="020F0502020204030204" pitchFamily="34" charset="0"/>
                <a:cs typeface="Calibri" panose="020F0502020204030204" pitchFamily="34" charset="0"/>
              </a:rPr>
              <a:t> recycling </a:t>
            </a:r>
            <a:r>
              <a:rPr lang="en-GB" sz="1400" dirty="0" err="1">
                <a:effectLst/>
                <a:latin typeface="Calibri" panose="020F0502020204030204" pitchFamily="34" charset="0"/>
                <a:ea typeface="Calibri" panose="020F0502020204030204" pitchFamily="34" charset="0"/>
                <a:cs typeface="Calibri" panose="020F0502020204030204" pitchFamily="34" charset="0"/>
              </a:rPr>
              <a:t>eenvoudiger</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en</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efficiënter</a:t>
            </a:r>
            <a:r>
              <a:rPr lang="en-GB" sz="1400" dirty="0">
                <a:effectLst/>
                <a:latin typeface="Calibri" panose="020F0502020204030204" pitchFamily="34" charset="0"/>
                <a:ea typeface="Calibri" panose="020F0502020204030204" pitchFamily="34" charset="0"/>
                <a:cs typeface="Calibri" panose="020F0502020204030204" pitchFamily="34" charset="0"/>
              </a:rPr>
              <a:t>. </a:t>
            </a:r>
          </a:p>
          <a:p>
            <a:pPr>
              <a:lnSpc>
                <a:spcPct val="90000"/>
              </a:lnSpc>
              <a:spcAft>
                <a:spcPts val="800"/>
              </a:spcAft>
            </a:pPr>
            <a:r>
              <a:rPr lang="en-GB" sz="1400" dirty="0" err="1">
                <a:effectLst/>
                <a:latin typeface="Calibri" panose="020F0502020204030204" pitchFamily="34" charset="0"/>
                <a:ea typeface="Calibri" panose="020F0502020204030204" pitchFamily="34" charset="0"/>
                <a:cs typeface="Calibri" panose="020F0502020204030204" pitchFamily="34" charset="0"/>
              </a:rPr>
              <a:t>Verzamel</a:t>
            </a:r>
            <a:r>
              <a:rPr lang="en-GB" sz="1400" dirty="0">
                <a:effectLst/>
                <a:latin typeface="Calibri" panose="020F0502020204030204" pitchFamily="34" charset="0"/>
                <a:ea typeface="Calibri" panose="020F0502020204030204" pitchFamily="34" charset="0"/>
                <a:cs typeface="Calibri" panose="020F0502020204030204" pitchFamily="34" charset="0"/>
              </a:rPr>
              <a:t> ze </a:t>
            </a:r>
            <a:r>
              <a:rPr lang="en-GB" sz="1400" dirty="0" err="1">
                <a:effectLst/>
                <a:latin typeface="Calibri" panose="020F0502020204030204" pitchFamily="34" charset="0"/>
                <a:ea typeface="Calibri" panose="020F0502020204030204" pitchFamily="34" charset="0"/>
                <a:cs typeface="Calibri" panose="020F0502020204030204" pitchFamily="34" charset="0"/>
              </a:rPr>
              <a:t>en</a:t>
            </a:r>
            <a:r>
              <a:rPr lang="en-GB" sz="1400" dirty="0">
                <a:effectLst/>
                <a:latin typeface="Calibri" panose="020F0502020204030204" pitchFamily="34" charset="0"/>
                <a:ea typeface="Calibri" panose="020F0502020204030204" pitchFamily="34" charset="0"/>
                <a:cs typeface="Calibri" panose="020F0502020204030204" pitchFamily="34" charset="0"/>
              </a:rPr>
              <a:t> ze </a:t>
            </a:r>
            <a:r>
              <a:rPr lang="en-GB" sz="1400" dirty="0" err="1">
                <a:effectLst/>
                <a:latin typeface="Calibri" panose="020F0502020204030204" pitchFamily="34" charset="0"/>
                <a:ea typeface="Calibri" panose="020F0502020204030204" pitchFamily="34" charset="0"/>
                <a:cs typeface="Calibri" panose="020F0502020204030204" pitchFamily="34" charset="0"/>
              </a:rPr>
              <a:t>kunnen</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worden</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gebruikt</a:t>
            </a:r>
            <a:r>
              <a:rPr lang="en-GB" sz="1400" dirty="0">
                <a:effectLst/>
                <a:latin typeface="Calibri" panose="020F0502020204030204" pitchFamily="34" charset="0"/>
                <a:ea typeface="Calibri" panose="020F0502020204030204" pitchFamily="34" charset="0"/>
                <a:cs typeface="Calibri" panose="020F0502020204030204" pitchFamily="34" charset="0"/>
              </a:rPr>
              <a:t> om </a:t>
            </a:r>
            <a:r>
              <a:rPr lang="en-GB" sz="1400" dirty="0" err="1">
                <a:effectLst/>
                <a:latin typeface="Calibri" panose="020F0502020204030204" pitchFamily="34" charset="0"/>
                <a:ea typeface="Calibri" panose="020F0502020204030204" pitchFamily="34" charset="0"/>
                <a:cs typeface="Calibri" panose="020F0502020204030204" pitchFamily="34" charset="0"/>
              </a:rPr>
              <a:t>andere</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voorwerpen</a:t>
            </a:r>
            <a:r>
              <a:rPr lang="en-GB" sz="1400" dirty="0">
                <a:effectLst/>
                <a:latin typeface="Calibri" panose="020F0502020204030204" pitchFamily="34" charset="0"/>
                <a:ea typeface="Calibri" panose="020F0502020204030204" pitchFamily="34" charset="0"/>
                <a:cs typeface="Calibri" panose="020F0502020204030204" pitchFamily="34" charset="0"/>
              </a:rPr>
              <a:t> van (hard)plastic </a:t>
            </a:r>
            <a:r>
              <a:rPr lang="en-GB" sz="1400" dirty="0" err="1">
                <a:effectLst/>
                <a:latin typeface="Calibri" panose="020F0502020204030204" pitchFamily="34" charset="0"/>
                <a:ea typeface="Calibri" panose="020F0502020204030204" pitchFamily="34" charset="0"/>
                <a:cs typeface="Calibri" panose="020F0502020204030204" pitchFamily="34" charset="0"/>
              </a:rPr>
              <a:t>te</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maken</a:t>
            </a:r>
            <a:r>
              <a:rPr lang="en-GB" sz="1400" dirty="0">
                <a:effectLst/>
                <a:latin typeface="Calibri" panose="020F0502020204030204" pitchFamily="34" charset="0"/>
                <a:ea typeface="Calibri" panose="020F0502020204030204" pitchFamily="34" charset="0"/>
                <a:cs typeface="Calibri" panose="020F0502020204030204" pitchFamily="34" charset="0"/>
              </a:rPr>
              <a:t>.</a:t>
            </a:r>
          </a:p>
          <a:p>
            <a:pPr marL="0" indent="0">
              <a:lnSpc>
                <a:spcPct val="90000"/>
              </a:lnSpc>
              <a:spcAft>
                <a:spcPts val="800"/>
              </a:spcAft>
              <a:buNone/>
            </a:pPr>
            <a:r>
              <a:rPr lang="en-GB" sz="1400" dirty="0">
                <a:latin typeface="Calibri" panose="020F0502020204030204" pitchFamily="34" charset="0"/>
                <a:ea typeface="Calibri" panose="020F0502020204030204" pitchFamily="34" charset="0"/>
                <a:cs typeface="Calibri" panose="020F0502020204030204" pitchFamily="34" charset="0"/>
              </a:rPr>
              <a:t>Zo </a:t>
            </a:r>
            <a:r>
              <a:rPr lang="en-GB" sz="1400" dirty="0" err="1">
                <a:latin typeface="Calibri" panose="020F0502020204030204" pitchFamily="34" charset="0"/>
                <a:ea typeface="Calibri" panose="020F0502020204030204" pitchFamily="34" charset="0"/>
                <a:cs typeface="Calibri" panose="020F0502020204030204" pitchFamily="34" charset="0"/>
              </a:rPr>
              <a:t>organiseert</a:t>
            </a:r>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err="1">
                <a:latin typeface="Calibri" panose="020F0502020204030204" pitchFamily="34" charset="0"/>
                <a:ea typeface="Calibri" panose="020F0502020204030204" pitchFamily="34" charset="0"/>
                <a:cs typeface="Calibri" panose="020F0502020204030204" pitchFamily="34" charset="0"/>
              </a:rPr>
              <a:t>bijv</a:t>
            </a:r>
            <a:r>
              <a:rPr lang="en-GB" sz="1400" dirty="0">
                <a:latin typeface="Calibri" panose="020F0502020204030204" pitchFamily="34" charset="0"/>
                <a:ea typeface="Calibri" panose="020F0502020204030204" pitchFamily="34" charset="0"/>
                <a:cs typeface="Calibri" panose="020F0502020204030204" pitchFamily="34" charset="0"/>
              </a:rPr>
              <a:t>. het </a:t>
            </a:r>
            <a:r>
              <a:rPr lang="en-GB" sz="1400" dirty="0" err="1">
                <a:latin typeface="Calibri" panose="020F0502020204030204" pitchFamily="34" charset="0"/>
                <a:ea typeface="Calibri" panose="020F0502020204030204" pitchFamily="34" charset="0"/>
                <a:cs typeface="Calibri" panose="020F0502020204030204" pitchFamily="34" charset="0"/>
              </a:rPr>
              <a:t>bedrijf</a:t>
            </a:r>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a:latin typeface="Calibri" panose="020F0502020204030204" pitchFamily="34" charset="0"/>
                <a:ea typeface="Calibri" panose="020F0502020204030204" pitchFamily="34" charset="0"/>
                <a:cs typeface="Calibri" panose="020F0502020204030204" pitchFamily="34" charset="0"/>
                <a:hlinkClick r:id="rId3"/>
              </a:rPr>
              <a:t>Plastic Whale </a:t>
            </a:r>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err="1">
                <a:latin typeface="Calibri" panose="020F0502020204030204" pitchFamily="34" charset="0"/>
                <a:ea typeface="Calibri" panose="020F0502020204030204" pitchFamily="34" charset="0"/>
                <a:cs typeface="Calibri" panose="020F0502020204030204" pitchFamily="34" charset="0"/>
              </a:rPr>
              <a:t>zogenaamd</a:t>
            </a:r>
            <a:r>
              <a:rPr lang="en-GB" sz="1400" dirty="0">
                <a:latin typeface="Calibri" panose="020F0502020204030204" pitchFamily="34" charset="0"/>
                <a:ea typeface="Calibri" panose="020F0502020204030204" pitchFamily="34" charset="0"/>
                <a:cs typeface="Calibri" panose="020F0502020204030204" pitchFamily="34" charset="0"/>
              </a:rPr>
              <a:t> Plastic fishing in </a:t>
            </a:r>
            <a:r>
              <a:rPr lang="en-GB" sz="1400" dirty="0" err="1">
                <a:latin typeface="Calibri" panose="020F0502020204030204" pitchFamily="34" charset="0"/>
                <a:ea typeface="Calibri" panose="020F0502020204030204" pitchFamily="34" charset="0"/>
                <a:cs typeface="Calibri" panose="020F0502020204030204" pitchFamily="34" charset="0"/>
              </a:rPr>
              <a:t>Amsterdamse</a:t>
            </a:r>
            <a:r>
              <a:rPr lang="en-GB" sz="1400" dirty="0">
                <a:latin typeface="Calibri" panose="020F0502020204030204" pitchFamily="34" charset="0"/>
                <a:ea typeface="Calibri" panose="020F0502020204030204" pitchFamily="34" charset="0"/>
                <a:cs typeface="Calibri" panose="020F0502020204030204" pitchFamily="34" charset="0"/>
              </a:rPr>
              <a:t> / </a:t>
            </a:r>
            <a:r>
              <a:rPr lang="en-GB" sz="1400" dirty="0" err="1">
                <a:latin typeface="Calibri" panose="020F0502020204030204" pitchFamily="34" charset="0"/>
                <a:ea typeface="Calibri" panose="020F0502020204030204" pitchFamily="34" charset="0"/>
                <a:cs typeface="Calibri" panose="020F0502020204030204" pitchFamily="34" charset="0"/>
              </a:rPr>
              <a:t>Rotterdamse</a:t>
            </a:r>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err="1">
                <a:latin typeface="Calibri" panose="020F0502020204030204" pitchFamily="34" charset="0"/>
                <a:ea typeface="Calibri" panose="020F0502020204030204" pitchFamily="34" charset="0"/>
                <a:cs typeface="Calibri" panose="020F0502020204030204" pitchFamily="34" charset="0"/>
              </a:rPr>
              <a:t>grachten</a:t>
            </a:r>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err="1">
                <a:latin typeface="Calibri" panose="020F0502020204030204" pitchFamily="34" charset="0"/>
                <a:ea typeface="Calibri" panose="020F0502020204030204" pitchFamily="34" charset="0"/>
                <a:cs typeface="Calibri" panose="020F0502020204030204" pitchFamily="34" charset="0"/>
              </a:rPr>
              <a:t>en</a:t>
            </a:r>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err="1">
                <a:latin typeface="Calibri" panose="020F0502020204030204" pitchFamily="34" charset="0"/>
                <a:ea typeface="Calibri" panose="020F0502020204030204" pitchFamily="34" charset="0"/>
                <a:cs typeface="Calibri" panose="020F0502020204030204" pitchFamily="34" charset="0"/>
              </a:rPr>
              <a:t>maakt</a:t>
            </a:r>
            <a:r>
              <a:rPr lang="en-GB" sz="1400" dirty="0">
                <a:latin typeface="Calibri" panose="020F0502020204030204" pitchFamily="34" charset="0"/>
                <a:ea typeface="Calibri" panose="020F0502020204030204" pitchFamily="34" charset="0"/>
                <a:cs typeface="Calibri" panose="020F0502020204030204" pitchFamily="34" charset="0"/>
              </a:rPr>
              <a:t> de </a:t>
            </a:r>
            <a:r>
              <a:rPr lang="en-GB" sz="1400" dirty="0" err="1">
                <a:latin typeface="Calibri" panose="020F0502020204030204" pitchFamily="34" charset="0"/>
                <a:ea typeface="Calibri" panose="020F0502020204030204" pitchFamily="34" charset="0"/>
                <a:cs typeface="Calibri" panose="020F0502020204030204" pitchFamily="34" charset="0"/>
              </a:rPr>
              <a:t>boten</a:t>
            </a:r>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err="1">
                <a:latin typeface="Calibri" panose="020F0502020204030204" pitchFamily="34" charset="0"/>
                <a:ea typeface="Calibri" panose="020F0502020204030204" pitchFamily="34" charset="0"/>
                <a:cs typeface="Calibri" panose="020F0502020204030204" pitchFamily="34" charset="0"/>
              </a:rPr>
              <a:t>voor</a:t>
            </a:r>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err="1">
                <a:latin typeface="Calibri" panose="020F0502020204030204" pitchFamily="34" charset="0"/>
                <a:ea typeface="Calibri" panose="020F0502020204030204" pitchFamily="34" charset="0"/>
                <a:cs typeface="Calibri" panose="020F0502020204030204" pitchFamily="34" charset="0"/>
              </a:rPr>
              <a:t>deze</a:t>
            </a:r>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err="1">
                <a:latin typeface="Calibri" panose="020F0502020204030204" pitchFamily="34" charset="0"/>
                <a:ea typeface="Calibri" panose="020F0502020204030204" pitchFamily="34" charset="0"/>
                <a:cs typeface="Calibri" panose="020F0502020204030204" pitchFamily="34" charset="0"/>
              </a:rPr>
              <a:t>activiteit</a:t>
            </a:r>
            <a:r>
              <a:rPr lang="en-GB" sz="1400" dirty="0">
                <a:latin typeface="Calibri" panose="020F0502020204030204" pitchFamily="34" charset="0"/>
                <a:ea typeface="Calibri" panose="020F0502020204030204" pitchFamily="34" charset="0"/>
                <a:cs typeface="Calibri" panose="020F0502020204030204" pitchFamily="34" charset="0"/>
              </a:rPr>
              <a:t> van </a:t>
            </a:r>
            <a:r>
              <a:rPr lang="en-GB" sz="1400" dirty="0" err="1">
                <a:latin typeface="Calibri" panose="020F0502020204030204" pitchFamily="34" charset="0"/>
                <a:ea typeface="Calibri" panose="020F0502020204030204" pitchFamily="34" charset="0"/>
                <a:cs typeface="Calibri" panose="020F0502020204030204" pitchFamily="34" charset="0"/>
              </a:rPr>
              <a:t>gevangen</a:t>
            </a:r>
            <a:r>
              <a:rPr lang="en-GB" sz="1400" dirty="0">
                <a:latin typeface="Calibri" panose="020F0502020204030204" pitchFamily="34" charset="0"/>
                <a:ea typeface="Calibri" panose="020F0502020204030204" pitchFamily="34" charset="0"/>
                <a:cs typeface="Calibri" panose="020F0502020204030204" pitchFamily="34" charset="0"/>
              </a:rPr>
              <a:t> plastic (</a:t>
            </a:r>
            <a:r>
              <a:rPr lang="en-GB" sz="1400" dirty="0" err="1">
                <a:latin typeface="Calibri" panose="020F0502020204030204" pitchFamily="34" charset="0"/>
                <a:ea typeface="Calibri" panose="020F0502020204030204" pitchFamily="34" charset="0"/>
                <a:cs typeface="Calibri" panose="020F0502020204030204" pitchFamily="34" charset="0"/>
              </a:rPr>
              <a:t>zie</a:t>
            </a:r>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err="1">
                <a:latin typeface="Calibri" panose="020F0502020204030204" pitchFamily="34" charset="0"/>
                <a:ea typeface="Calibri" panose="020F0502020204030204" pitchFamily="34" charset="0"/>
                <a:cs typeface="Calibri" panose="020F0502020204030204" pitchFamily="34" charset="0"/>
              </a:rPr>
              <a:t>foto</a:t>
            </a:r>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err="1">
                <a:latin typeface="Calibri" panose="020F0502020204030204" pitchFamily="34" charset="0"/>
                <a:ea typeface="Calibri" panose="020F0502020204030204" pitchFamily="34" charset="0"/>
                <a:cs typeface="Calibri" panose="020F0502020204030204" pitchFamily="34" charset="0"/>
              </a:rPr>
              <a:t>en</a:t>
            </a:r>
            <a:r>
              <a:rPr lang="en-GB" sz="1400" dirty="0">
                <a:latin typeface="Calibri" panose="020F0502020204030204" pitchFamily="34" charset="0"/>
                <a:ea typeface="Calibri" panose="020F0502020204030204" pitchFamily="34" charset="0"/>
                <a:cs typeface="Calibri" panose="020F0502020204030204" pitchFamily="34" charset="0"/>
              </a:rPr>
              <a:t> check </a:t>
            </a:r>
            <a:r>
              <a:rPr lang="en-GB" sz="1400" dirty="0" err="1">
                <a:latin typeface="Calibri" panose="020F0502020204030204" pitchFamily="34" charset="0"/>
                <a:ea typeface="Calibri" panose="020F0502020204030204" pitchFamily="34" charset="0"/>
                <a:cs typeface="Calibri" panose="020F0502020204030204" pitchFamily="34" charset="0"/>
              </a:rPr>
              <a:t>hun</a:t>
            </a:r>
            <a:r>
              <a:rPr lang="en-GB" sz="1400" dirty="0">
                <a:latin typeface="Calibri" panose="020F0502020204030204" pitchFamily="34" charset="0"/>
                <a:ea typeface="Calibri" panose="020F0502020204030204" pitchFamily="34" charset="0"/>
                <a:cs typeface="Calibri" panose="020F0502020204030204" pitchFamily="34" charset="0"/>
              </a:rPr>
              <a:t> website). </a:t>
            </a:r>
            <a:r>
              <a:rPr lang="en-GB" sz="1400" dirty="0" err="1">
                <a:latin typeface="Calibri" panose="020F0502020204030204" pitchFamily="34" charset="0"/>
                <a:ea typeface="Calibri" panose="020F0502020204030204" pitchFamily="34" charset="0"/>
                <a:cs typeface="Calibri" panose="020F0502020204030204" pitchFamily="34" charset="0"/>
              </a:rPr>
              <a:t>Daarnaast</a:t>
            </a:r>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err="1">
                <a:latin typeface="Calibri" panose="020F0502020204030204" pitchFamily="34" charset="0"/>
                <a:ea typeface="Calibri" panose="020F0502020204030204" pitchFamily="34" charset="0"/>
                <a:cs typeface="Calibri" panose="020F0502020204030204" pitchFamily="34" charset="0"/>
              </a:rPr>
              <a:t>maken</a:t>
            </a:r>
            <a:r>
              <a:rPr lang="en-GB" sz="1400" dirty="0">
                <a:latin typeface="Calibri" panose="020F0502020204030204" pitchFamily="34" charset="0"/>
                <a:ea typeface="Calibri" panose="020F0502020204030204" pitchFamily="34" charset="0"/>
                <a:cs typeface="Calibri" panose="020F0502020204030204" pitchFamily="34" charset="0"/>
              </a:rPr>
              <a:t> ze </a:t>
            </a:r>
            <a:r>
              <a:rPr lang="en-GB" sz="1400" dirty="0" err="1">
                <a:latin typeface="Calibri" panose="020F0502020204030204" pitchFamily="34" charset="0"/>
                <a:ea typeface="Calibri" panose="020F0502020204030204" pitchFamily="34" charset="0"/>
                <a:cs typeface="Calibri" panose="020F0502020204030204" pitchFamily="34" charset="0"/>
              </a:rPr>
              <a:t>een</a:t>
            </a:r>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err="1">
                <a:latin typeface="Calibri" panose="020F0502020204030204" pitchFamily="34" charset="0"/>
                <a:ea typeface="Calibri" panose="020F0502020204030204" pitchFamily="34" charset="0"/>
                <a:cs typeface="Calibri" panose="020F0502020204030204" pitchFamily="34" charset="0"/>
              </a:rPr>
              <a:t>schala</a:t>
            </a:r>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err="1">
                <a:latin typeface="Calibri" panose="020F0502020204030204" pitchFamily="34" charset="0"/>
                <a:ea typeface="Calibri" panose="020F0502020204030204" pitchFamily="34" charset="0"/>
                <a:cs typeface="Calibri" panose="020F0502020204030204" pitchFamily="34" charset="0"/>
              </a:rPr>
              <a:t>aan</a:t>
            </a:r>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err="1">
                <a:latin typeface="Calibri" panose="020F0502020204030204" pitchFamily="34" charset="0"/>
                <a:ea typeface="Calibri" panose="020F0502020204030204" pitchFamily="34" charset="0"/>
                <a:cs typeface="Calibri" panose="020F0502020204030204" pitchFamily="34" charset="0"/>
              </a:rPr>
              <a:t>andere</a:t>
            </a:r>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err="1">
                <a:latin typeface="Calibri" panose="020F0502020204030204" pitchFamily="34" charset="0"/>
                <a:ea typeface="Calibri" panose="020F0502020204030204" pitchFamily="34" charset="0"/>
                <a:cs typeface="Calibri" panose="020F0502020204030204" pitchFamily="34" charset="0"/>
              </a:rPr>
              <a:t>duurzame</a:t>
            </a:r>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err="1">
                <a:latin typeface="Calibri" panose="020F0502020204030204" pitchFamily="34" charset="0"/>
                <a:ea typeface="Calibri" panose="020F0502020204030204" pitchFamily="34" charset="0"/>
                <a:cs typeface="Calibri" panose="020F0502020204030204" pitchFamily="34" charset="0"/>
              </a:rPr>
              <a:t>producten</a:t>
            </a:r>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err="1">
                <a:latin typeface="Calibri" panose="020F0502020204030204" pitchFamily="34" charset="0"/>
                <a:ea typeface="Calibri" panose="020F0502020204030204" pitchFamily="34" charset="0"/>
                <a:cs typeface="Calibri" panose="020F0502020204030204" pitchFamily="34" charset="0"/>
              </a:rPr>
              <a:t>o.a.</a:t>
            </a:r>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err="1">
                <a:latin typeface="Calibri" panose="020F0502020204030204" pitchFamily="34" charset="0"/>
                <a:ea typeface="Calibri" panose="020F0502020204030204" pitchFamily="34" charset="0"/>
                <a:cs typeface="Calibri" panose="020F0502020204030204" pitchFamily="34" charset="0"/>
              </a:rPr>
              <a:t>meubels</a:t>
            </a:r>
            <a:r>
              <a:rPr lang="en-GB" sz="1400" dirty="0">
                <a:latin typeface="Calibri" panose="020F0502020204030204" pitchFamily="34" charset="0"/>
                <a:ea typeface="Calibri" panose="020F0502020204030204" pitchFamily="34" charset="0"/>
                <a:cs typeface="Calibri" panose="020F0502020204030204" pitchFamily="34" charset="0"/>
              </a:rPr>
              <a:t>) van </a:t>
            </a:r>
            <a:r>
              <a:rPr lang="en-GB" sz="1400" dirty="0" err="1">
                <a:latin typeface="Calibri" panose="020F0502020204030204" pitchFamily="34" charset="0"/>
                <a:ea typeface="Calibri" panose="020F0502020204030204" pitchFamily="34" charset="0"/>
                <a:cs typeface="Calibri" panose="020F0502020204030204" pitchFamily="34" charset="0"/>
              </a:rPr>
              <a:t>gevangen</a:t>
            </a:r>
            <a:r>
              <a:rPr lang="en-GB" sz="1400" dirty="0">
                <a:latin typeface="Calibri" panose="020F0502020204030204" pitchFamily="34" charset="0"/>
                <a:ea typeface="Calibri" panose="020F0502020204030204" pitchFamily="34" charset="0"/>
                <a:cs typeface="Calibri" panose="020F0502020204030204" pitchFamily="34" charset="0"/>
              </a:rPr>
              <a:t> plastics.</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nl-NL" sz="1400" dirty="0">
              <a:latin typeface="Calibri" panose="020F0502020204030204" pitchFamily="34" charset="0"/>
              <a:cs typeface="Calibri" panose="020F0502020204030204" pitchFamily="34" charset="0"/>
            </a:endParaRP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17862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lstStyle/>
          <a:p>
            <a:r>
              <a:rPr lang="nl-NL" dirty="0"/>
              <a:t>Haar</a:t>
            </a:r>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229032"/>
            <a:ext cx="8713563" cy="4945626"/>
          </a:xfrm>
        </p:spPr>
        <p:txBody>
          <a:bodyPr>
            <a:norm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Geknipt haar kan worden gebruikt voor recycling. Het is wel belangrijk dat alleen haar wordt ingezameld, geen andere </a:t>
            </a:r>
            <a:r>
              <a:rPr lang="en-GB" sz="1800" dirty="0" err="1">
                <a:effectLst/>
                <a:latin typeface="Calibri" panose="020F0502020204030204" pitchFamily="34" charset="0"/>
                <a:ea typeface="Calibri" panose="020F0502020204030204" pitchFamily="34" charset="0"/>
                <a:cs typeface="Calibri" panose="020F0502020204030204" pitchFamily="34" charset="0"/>
              </a:rPr>
              <a:t>voorwerpen</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Ook</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geen</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kunsthaar</a:t>
            </a:r>
            <a:r>
              <a:rPr lang="en-GB" sz="1800" dirty="0">
                <a:effectLst/>
                <a:latin typeface="Calibri" panose="020F0502020204030204" pitchFamily="34" charset="0"/>
                <a:ea typeface="Calibri" panose="020F0502020204030204" pitchFamily="34" charset="0"/>
                <a:cs typeface="Calibri" panose="020F0502020204030204" pitchFamily="34" charset="0"/>
              </a:rPr>
              <a:t> van </a:t>
            </a:r>
            <a:r>
              <a:rPr lang="en-GB" sz="1800" dirty="0" err="1">
                <a:effectLst/>
                <a:latin typeface="Calibri" panose="020F0502020204030204" pitchFamily="34" charset="0"/>
                <a:ea typeface="Calibri" panose="020F0502020204030204" pitchFamily="34" charset="0"/>
                <a:cs typeface="Calibri" panose="020F0502020204030204" pitchFamily="34" charset="0"/>
              </a:rPr>
              <a:t>bijv</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oefenhoofden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Haar kan worden gebruikt als meststof; haar is een van de beste natuurlijke plantenmeststoffen die je op aarde kunt vinden. Dit komt omdat het 20 mineralen en sporenelementen bevat, en het is ook zeer rijk aan eiwitten en stikstof.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Bijvoorbeeld: 100-200 pond koeien produceren 1 pond stikstof, 6-7 pond mensenhaar produceert 1 pond stikstof, dus het is effectiever om haar als meststof te gebruiken.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Haar kan worden gebruikt bij olielekkages. Haar kan worden omgevormd tot netten die in een cirkel rond een olielek in de oceaan kunnen worden geplaatst. Door zijn hygroscopische kracht kan haar de olie perfect absorberen.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751491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17AB4643959F046B187FDE66D3A5503" ma:contentTypeVersion="17" ma:contentTypeDescription="Een nieuw document maken." ma:contentTypeScope="" ma:versionID="79e439022d8250601e55eb7f6fd7275e">
  <xsd:schema xmlns:xsd="http://www.w3.org/2001/XMLSchema" xmlns:xs="http://www.w3.org/2001/XMLSchema" xmlns:p="http://schemas.microsoft.com/office/2006/metadata/properties" xmlns:ns2="7361fed8-3208-422d-bd44-bd7f7a1c5909" xmlns:ns3="35091eb4-c0f2-4ddd-b3e8-132f52ac0f96" targetNamespace="http://schemas.microsoft.com/office/2006/metadata/properties" ma:root="true" ma:fieldsID="2852faa2e85fa1b7c1a071c178bd9b3a" ns2:_="" ns3:_="">
    <xsd:import namespace="7361fed8-3208-422d-bd44-bd7f7a1c5909"/>
    <xsd:import namespace="35091eb4-c0f2-4ddd-b3e8-132f52ac0f9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WiehebbenerRecht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61fed8-3208-422d-bd44-bd7f7a1c59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WiehebbenerRechten" ma:index="20" nillable="true" ma:displayName="Wie hebben er Rechten" ma:format="Dropdown" ma:internalName="WiehebbenerRechten">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93a47304-c374-4b83-8465-55f6e3cc4d8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5091eb4-c0f2-4ddd-b3e8-132f52ac0f96"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4" nillable="true" ma:displayName="Taxonomy Catch All Column" ma:hidden="true" ma:list="{daac2ac2-67f3-42a4-abe1-0a1312d8d7fc}" ma:internalName="TaxCatchAll" ma:showField="CatchAllData" ma:web="35091eb4-c0f2-4ddd-b3e8-132f52ac0f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WiehebbenerRechten xmlns="7361fed8-3208-422d-bd44-bd7f7a1c5909" xsi:nil="true"/>
    <lcf76f155ced4ddcb4097134ff3c332f xmlns="7361fed8-3208-422d-bd44-bd7f7a1c5909">
      <Terms xmlns="http://schemas.microsoft.com/office/infopath/2007/PartnerControls"/>
    </lcf76f155ced4ddcb4097134ff3c332f>
    <TaxCatchAll xmlns="35091eb4-c0f2-4ddd-b3e8-132f52ac0f96" xsi:nil="true"/>
  </documentManagement>
</p:properties>
</file>

<file path=customXml/itemProps1.xml><?xml version="1.0" encoding="utf-8"?>
<ds:datastoreItem xmlns:ds="http://schemas.openxmlformats.org/officeDocument/2006/customXml" ds:itemID="{4E29153E-E645-4520-A8DB-CBEB3B35B49C}">
  <ds:schemaRefs>
    <ds:schemaRef ds:uri="http://schemas.microsoft.com/sharepoint/v3/contenttype/forms"/>
  </ds:schemaRefs>
</ds:datastoreItem>
</file>

<file path=customXml/itemProps2.xml><?xml version="1.0" encoding="utf-8"?>
<ds:datastoreItem xmlns:ds="http://schemas.openxmlformats.org/officeDocument/2006/customXml" ds:itemID="{091D880E-BD34-4F31-B9E0-FC4D65DFAC2C}"/>
</file>

<file path=customXml/itemProps3.xml><?xml version="1.0" encoding="utf-8"?>
<ds:datastoreItem xmlns:ds="http://schemas.openxmlformats.org/officeDocument/2006/customXml" ds:itemID="{B02F5BE2-D7FD-4D28-AC05-6014166F65C5}">
  <ds:schemaRefs>
    <ds:schemaRef ds:uri="http://schemas.microsoft.com/office/2006/metadata/properties"/>
    <ds:schemaRef ds:uri="http://schemas.microsoft.com/office/infopath/2007/PartnerControls"/>
    <ds:schemaRef ds:uri="7361fed8-3208-422d-bd44-bd7f7a1c5909"/>
  </ds:schemaRefs>
</ds:datastoreItem>
</file>

<file path=docProps/app.xml><?xml version="1.0" encoding="utf-8"?>
<Properties xmlns="http://schemas.openxmlformats.org/officeDocument/2006/extended-properties" xmlns:vt="http://schemas.openxmlformats.org/officeDocument/2006/docPropsVTypes">
  <Template>Facet</Template>
  <TotalTime>701</TotalTime>
  <Words>871</Words>
  <Application>Microsoft Office PowerPoint</Application>
  <PresentationFormat>Breedbeeld</PresentationFormat>
  <Paragraphs>88</Paragraphs>
  <Slides>18</Slides>
  <Notes>0</Notes>
  <HiddenSlides>0</HiddenSlides>
  <MMClips>1</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18</vt:i4>
      </vt:variant>
    </vt:vector>
  </HeadingPairs>
  <TitlesOfParts>
    <vt:vector size="26" baseType="lpstr">
      <vt:lpstr>Arial</vt:lpstr>
      <vt:lpstr>Calibri</vt:lpstr>
      <vt:lpstr>play</vt:lpstr>
      <vt:lpstr>play</vt:lpstr>
      <vt:lpstr>Symbol</vt:lpstr>
      <vt:lpstr>Trebuchet MS</vt:lpstr>
      <vt:lpstr>Wingdings 3</vt:lpstr>
      <vt:lpstr>Facet</vt:lpstr>
      <vt:lpstr>Module 2  Les 7</vt:lpstr>
      <vt:lpstr>Registratie van studenten</vt:lpstr>
      <vt:lpstr>Doelstellingen van de les</vt:lpstr>
      <vt:lpstr>Activiteit voor studenten</vt:lpstr>
      <vt:lpstr>Welk afval produceert een kapper?</vt:lpstr>
      <vt:lpstr>De 3 R's </vt:lpstr>
      <vt:lpstr>Groepsdiscussie</vt:lpstr>
      <vt:lpstr>Kunststoffen</vt:lpstr>
      <vt:lpstr>Haar</vt:lpstr>
      <vt:lpstr>Restafval</vt:lpstr>
      <vt:lpstr>Evaluatie</vt:lpstr>
      <vt:lpstr>Les 8</vt:lpstr>
      <vt:lpstr>Registratie van studenten</vt:lpstr>
      <vt:lpstr>Doelstellingen van de les</vt:lpstr>
      <vt:lpstr>Informatie over milieuvriendelijkere productalternatieven</vt:lpstr>
      <vt:lpstr>Experiment: papierfolie</vt:lpstr>
      <vt:lpstr>Activiteit voor studenten</vt:lpstr>
      <vt:lpstr>Evaluatie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Frank den Hartog</dc:creator>
  <cp:keywords>, docId:B69FA6A61588CE888ED8F09AE0EB65B8</cp:keywords>
  <cp:lastModifiedBy>Ganna Chalapko</cp:lastModifiedBy>
  <cp:revision>247</cp:revision>
  <dcterms:created xsi:type="dcterms:W3CDTF">2020-10-08T12:13:34Z</dcterms:created>
  <dcterms:modified xsi:type="dcterms:W3CDTF">2023-07-13T09:35:03Z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34332300</vt:r8>
  </property>
  <property fmtid="{D5CDD505-2E9C-101B-9397-08002B2CF9AE}" pid="3" name="ContentTypeId">
    <vt:lpwstr>0x010100517AB4643959F046B187FDE66D3A5503</vt:lpwstr>
  </property>
</Properties>
</file>