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483A9F-024F-4009-BACE-A451037AC2E5}" v="25" dt="2020-10-22T17:40:21.0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50" d="100"/>
          <a:sy n="50" d="100"/>
        </p:scale>
        <p:origin x="-1386" y="-10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388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344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74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416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58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50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791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952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6137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019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447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75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187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6783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15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91987-F491-4E93-8DE4-EA4F3F1D819E}" type="datetimeFigureOut">
              <a:rPr lang="nl-NL" smtClean="0"/>
              <a:t>6-10-2021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C40F6F-39CF-4483-88D2-B9F8B9D58B40}" type="slidenum">
              <a:rPr lang="nl-NL" smtClean="0"/>
              <a:t>‹Nº›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86719"/>
            <a:ext cx="1852612" cy="77128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32" y="6141913"/>
            <a:ext cx="2257064" cy="64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2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unilabma.com/erasmus-unimalaga/sustainable-salon" TargetMode="External"/><Relationship Id="rId2" Type="http://schemas.openxmlformats.org/officeDocument/2006/relationships/hyperlink" Target="https://www.diariosur.es/malaga-capital/malaga-ue-proyecto-erasmus-busca-sostenibilidad-salones-belleza-20210902112553-nt.html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61523" y="569767"/>
            <a:ext cx="8475133" cy="540327"/>
          </a:xfrm>
        </p:spPr>
        <p:txBody>
          <a:bodyPr/>
          <a:lstStyle/>
          <a:p>
            <a:r>
              <a:rPr lang="nl-N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IES </a:t>
            </a:r>
            <a:r>
              <a:rPr lang="nl-N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 1 UNIVERSIDAD </a:t>
            </a:r>
            <a:r>
              <a:rPr lang="nl-N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LABORAL DE </a:t>
            </a:r>
            <a:r>
              <a:rPr lang="nl-N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MÁLAGA (SPAIN)</a:t>
            </a:r>
            <a:endParaRPr lang="nl-NL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59872" y="1574223"/>
            <a:ext cx="7728355" cy="4490427"/>
          </a:xfrm>
        </p:spPr>
        <p:txBody>
          <a:bodyPr>
            <a:normAutofit/>
          </a:bodyPr>
          <a:lstStyle/>
          <a:p>
            <a:pPr fontAlgn="base"/>
            <a:endParaRPr lang="en-US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 descr="C:\Users\beatr\Desktop\fotosU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1" y="1157214"/>
            <a:ext cx="9963150" cy="48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43001" y="1175671"/>
            <a:ext cx="8277224" cy="2089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2280" marR="5080">
              <a:lnSpc>
                <a:spcPct val="103000"/>
              </a:lnSpc>
            </a:pPr>
            <a:r>
              <a:rPr lang="en-US" spc="-10" dirty="0">
                <a:latin typeface="Carlito"/>
                <a:cs typeface="Carlito"/>
              </a:rPr>
              <a:t>IES </a:t>
            </a:r>
            <a:r>
              <a:rPr lang="en-US" spc="25" dirty="0" err="1">
                <a:latin typeface="Carlito"/>
                <a:cs typeface="Carlito"/>
              </a:rPr>
              <a:t>Num</a:t>
            </a:r>
            <a:r>
              <a:rPr lang="en-US" spc="25" dirty="0">
                <a:latin typeface="Carlito"/>
                <a:cs typeface="Carlito"/>
              </a:rPr>
              <a:t> </a:t>
            </a:r>
            <a:r>
              <a:rPr lang="en-US" spc="10" dirty="0">
                <a:latin typeface="Carlito"/>
                <a:cs typeface="Carlito"/>
              </a:rPr>
              <a:t>1 </a:t>
            </a:r>
            <a:r>
              <a:rPr lang="en-US" spc="-5" dirty="0">
                <a:latin typeface="Carlito"/>
                <a:cs typeface="Carlito"/>
              </a:rPr>
              <a:t>Universidad </a:t>
            </a:r>
            <a:r>
              <a:rPr lang="en-US" dirty="0" err="1">
                <a:latin typeface="Carlito"/>
                <a:cs typeface="Carlito"/>
              </a:rPr>
              <a:t>Laboral</a:t>
            </a:r>
            <a:r>
              <a:rPr lang="en-US" dirty="0">
                <a:latin typeface="Carlito"/>
                <a:cs typeface="Carlito"/>
              </a:rPr>
              <a:t> </a:t>
            </a:r>
            <a:r>
              <a:rPr lang="en-US" spc="10" dirty="0">
                <a:latin typeface="Carlito"/>
                <a:cs typeface="Carlito"/>
              </a:rPr>
              <a:t>de </a:t>
            </a:r>
            <a:r>
              <a:rPr lang="en-US" spc="10" dirty="0" err="1">
                <a:latin typeface="Carlito"/>
                <a:cs typeface="Carlito"/>
              </a:rPr>
              <a:t>Málaga</a:t>
            </a:r>
            <a:r>
              <a:rPr lang="en-US" spc="10" dirty="0">
                <a:latin typeface="Carlito"/>
                <a:cs typeface="Carlito"/>
              </a:rPr>
              <a:t> </a:t>
            </a:r>
            <a:r>
              <a:rPr lang="en-US" b="1" dirty="0">
                <a:latin typeface="Carlito"/>
                <a:cs typeface="Carlito"/>
              </a:rPr>
              <a:t>is </a:t>
            </a:r>
            <a:r>
              <a:rPr lang="en-US" b="1" spc="-5" dirty="0">
                <a:latin typeface="Carlito"/>
                <a:cs typeface="Carlito"/>
              </a:rPr>
              <a:t>one of the </a:t>
            </a:r>
            <a:r>
              <a:rPr lang="en-US" b="1" dirty="0">
                <a:latin typeface="Carlito"/>
                <a:cs typeface="Carlito"/>
              </a:rPr>
              <a:t>biggest high </a:t>
            </a:r>
            <a:r>
              <a:rPr lang="en-US" b="1" spc="-5" dirty="0">
                <a:latin typeface="Carlito"/>
                <a:cs typeface="Carlito"/>
              </a:rPr>
              <a:t>schools and </a:t>
            </a:r>
            <a:r>
              <a:rPr lang="en-US" b="1" spc="-10" dirty="0">
                <a:latin typeface="Carlito"/>
                <a:cs typeface="Carlito"/>
              </a:rPr>
              <a:t>vocational </a:t>
            </a:r>
            <a:r>
              <a:rPr lang="en-US" b="1" spc="-15" dirty="0">
                <a:latin typeface="Carlito"/>
                <a:cs typeface="Carlito"/>
              </a:rPr>
              <a:t>training  </a:t>
            </a:r>
            <a:r>
              <a:rPr lang="en-US" b="1" spc="-5" dirty="0">
                <a:latin typeface="Carlito"/>
                <a:cs typeface="Carlito"/>
              </a:rPr>
              <a:t>schools of Andalucía. </a:t>
            </a:r>
            <a:r>
              <a:rPr lang="en-US" spc="-5" dirty="0">
                <a:latin typeface="Carlito"/>
                <a:cs typeface="Carlito"/>
              </a:rPr>
              <a:t>Currently </a:t>
            </a:r>
            <a:r>
              <a:rPr lang="en-US" spc="10" dirty="0">
                <a:latin typeface="Carlito"/>
                <a:cs typeface="Carlito"/>
              </a:rPr>
              <a:t>it </a:t>
            </a:r>
            <a:r>
              <a:rPr lang="en-US" spc="-20" dirty="0">
                <a:latin typeface="Carlito"/>
                <a:cs typeface="Carlito"/>
              </a:rPr>
              <a:t>serves </a:t>
            </a:r>
            <a:r>
              <a:rPr lang="en-US" spc="-10" dirty="0">
                <a:latin typeface="Carlito"/>
                <a:cs typeface="Carlito"/>
              </a:rPr>
              <a:t>over </a:t>
            </a:r>
            <a:r>
              <a:rPr lang="en-US" spc="15" dirty="0">
                <a:latin typeface="Carlito"/>
                <a:cs typeface="Carlito"/>
              </a:rPr>
              <a:t>2.000 </a:t>
            </a:r>
            <a:r>
              <a:rPr lang="en-US" dirty="0">
                <a:latin typeface="Carlito"/>
                <a:cs typeface="Carlito"/>
              </a:rPr>
              <a:t>students </a:t>
            </a:r>
            <a:r>
              <a:rPr lang="en-US" spc="5" dirty="0">
                <a:latin typeface="Carlito"/>
                <a:cs typeface="Carlito"/>
              </a:rPr>
              <a:t>and has </a:t>
            </a:r>
            <a:r>
              <a:rPr lang="en-US" spc="25" dirty="0">
                <a:latin typeface="Carlito"/>
                <a:cs typeface="Carlito"/>
              </a:rPr>
              <a:t>200 </a:t>
            </a:r>
            <a:r>
              <a:rPr lang="en-US" spc="-5" dirty="0">
                <a:latin typeface="Carlito"/>
                <a:cs typeface="Carlito"/>
              </a:rPr>
              <a:t>teachers </a:t>
            </a:r>
            <a:r>
              <a:rPr lang="en-US" spc="10" dirty="0">
                <a:latin typeface="Carlito"/>
                <a:cs typeface="Carlito"/>
              </a:rPr>
              <a:t>who </a:t>
            </a:r>
            <a:r>
              <a:rPr lang="en-US" dirty="0">
                <a:latin typeface="Carlito"/>
                <a:cs typeface="Carlito"/>
              </a:rPr>
              <a:t>are </a:t>
            </a:r>
            <a:r>
              <a:rPr lang="en-US" spc="5" dirty="0">
                <a:latin typeface="Carlito"/>
                <a:cs typeface="Carlito"/>
              </a:rPr>
              <a:t>allocated </a:t>
            </a:r>
            <a:r>
              <a:rPr lang="en-US" spc="360" dirty="0">
                <a:latin typeface="Carlito"/>
                <a:cs typeface="Carlito"/>
              </a:rPr>
              <a:t> </a:t>
            </a:r>
            <a:r>
              <a:rPr lang="en-US" spc="10" dirty="0">
                <a:latin typeface="Carlito"/>
                <a:cs typeface="Carlito"/>
              </a:rPr>
              <a:t>among </a:t>
            </a:r>
            <a:r>
              <a:rPr lang="en-US" spc="5" dirty="0">
                <a:latin typeface="Carlito"/>
                <a:cs typeface="Carlito"/>
              </a:rPr>
              <a:t>the following </a:t>
            </a:r>
            <a:r>
              <a:rPr lang="en-US" spc="-10" dirty="0">
                <a:latin typeface="Carlito"/>
                <a:cs typeface="Carlito"/>
              </a:rPr>
              <a:t>levels: </a:t>
            </a:r>
            <a:r>
              <a:rPr lang="en-US" dirty="0">
                <a:latin typeface="Carlito"/>
                <a:cs typeface="Carlito"/>
              </a:rPr>
              <a:t>secondary </a:t>
            </a:r>
            <a:r>
              <a:rPr lang="en-US" spc="5" dirty="0">
                <a:latin typeface="Carlito"/>
                <a:cs typeface="Carlito"/>
              </a:rPr>
              <a:t>school, </a:t>
            </a:r>
            <a:r>
              <a:rPr lang="en-US" dirty="0">
                <a:latin typeface="Carlito"/>
                <a:cs typeface="Carlito"/>
              </a:rPr>
              <a:t>baccalaureate, </a:t>
            </a:r>
            <a:r>
              <a:rPr lang="en-US" spc="5" dirty="0">
                <a:latin typeface="Carlito"/>
                <a:cs typeface="Carlito"/>
              </a:rPr>
              <a:t>and </a:t>
            </a:r>
            <a:r>
              <a:rPr lang="en-US" b="1" spc="-5" dirty="0">
                <a:latin typeface="Carlito"/>
                <a:cs typeface="Carlito"/>
              </a:rPr>
              <a:t>six </a:t>
            </a:r>
            <a:r>
              <a:rPr lang="en-US" b="1" spc="5" dirty="0" err="1">
                <a:latin typeface="Carlito"/>
                <a:cs typeface="Carlito"/>
              </a:rPr>
              <a:t>differents</a:t>
            </a:r>
            <a:r>
              <a:rPr lang="en-US" b="1" spc="5" dirty="0">
                <a:latin typeface="Carlito"/>
                <a:cs typeface="Carlito"/>
              </a:rPr>
              <a:t> </a:t>
            </a:r>
            <a:r>
              <a:rPr lang="en-US" b="1" spc="-10" dirty="0">
                <a:latin typeface="Carlito"/>
                <a:cs typeface="Carlito"/>
              </a:rPr>
              <a:t>vocational trainings  </a:t>
            </a:r>
            <a:r>
              <a:rPr lang="en-US" b="1" dirty="0">
                <a:latin typeface="Carlito"/>
                <a:cs typeface="Carlito"/>
              </a:rPr>
              <a:t>lines. </a:t>
            </a:r>
            <a:r>
              <a:rPr lang="en-US" spc="-5" dirty="0">
                <a:latin typeface="Carlito"/>
                <a:cs typeface="Carlito"/>
              </a:rPr>
              <a:t>It </a:t>
            </a:r>
            <a:r>
              <a:rPr lang="en-US" spc="5" dirty="0">
                <a:latin typeface="Carlito"/>
                <a:cs typeface="Carlito"/>
              </a:rPr>
              <a:t>has </a:t>
            </a:r>
            <a:r>
              <a:rPr lang="en-US" spc="10" dirty="0">
                <a:latin typeface="Carlito"/>
                <a:cs typeface="Carlito"/>
              </a:rPr>
              <a:t>a </a:t>
            </a:r>
            <a:r>
              <a:rPr lang="en-US" dirty="0">
                <a:latin typeface="Carlito"/>
                <a:cs typeface="Carlito"/>
              </a:rPr>
              <a:t>student </a:t>
            </a:r>
            <a:r>
              <a:rPr lang="en-US" spc="-10" dirty="0">
                <a:latin typeface="Carlito"/>
                <a:cs typeface="Carlito"/>
              </a:rPr>
              <a:t>residence, </a:t>
            </a:r>
            <a:r>
              <a:rPr lang="en-US" spc="10" dirty="0">
                <a:latin typeface="Carlito"/>
                <a:cs typeface="Carlito"/>
              </a:rPr>
              <a:t>multiple </a:t>
            </a:r>
            <a:r>
              <a:rPr lang="en-US" dirty="0">
                <a:latin typeface="Carlito"/>
                <a:cs typeface="Carlito"/>
              </a:rPr>
              <a:t>sports facilities, </a:t>
            </a:r>
            <a:r>
              <a:rPr lang="en-US" spc="-5" dirty="0">
                <a:latin typeface="Carlito"/>
                <a:cs typeface="Carlito"/>
              </a:rPr>
              <a:t>wonderful </a:t>
            </a:r>
            <a:r>
              <a:rPr lang="en-US" spc="5" dirty="0">
                <a:latin typeface="Carlito"/>
                <a:cs typeface="Carlito"/>
              </a:rPr>
              <a:t>tropical </a:t>
            </a:r>
            <a:r>
              <a:rPr lang="en-US" spc="-5" dirty="0">
                <a:latin typeface="Carlito"/>
                <a:cs typeface="Carlito"/>
              </a:rPr>
              <a:t>gardens, </a:t>
            </a:r>
            <a:r>
              <a:rPr lang="en-US" spc="5" dirty="0">
                <a:latin typeface="Carlito"/>
                <a:cs typeface="Carlito"/>
              </a:rPr>
              <a:t>and high-level  </a:t>
            </a:r>
            <a:r>
              <a:rPr lang="en-US" dirty="0">
                <a:latin typeface="Carlito"/>
                <a:cs typeface="Carlito"/>
              </a:rPr>
              <a:t>equipment </a:t>
            </a:r>
            <a:r>
              <a:rPr lang="en-US" spc="5" dirty="0">
                <a:latin typeface="Carlito"/>
                <a:cs typeface="Carlito"/>
              </a:rPr>
              <a:t>and </a:t>
            </a:r>
            <a:r>
              <a:rPr lang="en-US" spc="-5" dirty="0">
                <a:latin typeface="Carlito"/>
                <a:cs typeface="Carlito"/>
              </a:rPr>
              <a:t>infrastructure </a:t>
            </a:r>
            <a:r>
              <a:rPr lang="en-US" spc="10" dirty="0">
                <a:latin typeface="Carlito"/>
                <a:cs typeface="Carlito"/>
              </a:rPr>
              <a:t>to </a:t>
            </a:r>
            <a:r>
              <a:rPr lang="en-US" spc="-30" dirty="0">
                <a:latin typeface="Carlito"/>
                <a:cs typeface="Carlito"/>
              </a:rPr>
              <a:t>offer </a:t>
            </a:r>
            <a:r>
              <a:rPr lang="en-US" spc="5" dirty="0">
                <a:latin typeface="Carlito"/>
                <a:cs typeface="Carlito"/>
              </a:rPr>
              <a:t>the </a:t>
            </a:r>
            <a:r>
              <a:rPr lang="en-US" dirty="0">
                <a:latin typeface="Carlito"/>
                <a:cs typeface="Carlito"/>
              </a:rPr>
              <a:t>vocational </a:t>
            </a:r>
            <a:r>
              <a:rPr lang="en-US" spc="5" dirty="0">
                <a:latin typeface="Carlito"/>
                <a:cs typeface="Carlito"/>
              </a:rPr>
              <a:t>training </a:t>
            </a:r>
            <a:r>
              <a:rPr lang="en-US" spc="10" dirty="0">
                <a:latin typeface="Carlito"/>
                <a:cs typeface="Carlito"/>
              </a:rPr>
              <a:t>cycles </a:t>
            </a:r>
            <a:r>
              <a:rPr lang="en-US" spc="5" dirty="0">
                <a:latin typeface="Carlito"/>
                <a:cs typeface="Carlito"/>
              </a:rPr>
              <a:t>of the </a:t>
            </a:r>
            <a:r>
              <a:rPr lang="en-US" spc="-20" dirty="0">
                <a:latin typeface="Carlito"/>
                <a:cs typeface="Carlito"/>
              </a:rPr>
              <a:t>different</a:t>
            </a:r>
            <a:r>
              <a:rPr lang="en-US" spc="140" dirty="0">
                <a:latin typeface="Carlito"/>
                <a:cs typeface="Carlito"/>
              </a:rPr>
              <a:t> </a:t>
            </a:r>
            <a:r>
              <a:rPr lang="en-US" dirty="0">
                <a:latin typeface="Carlito"/>
                <a:cs typeface="Carlito"/>
              </a:rPr>
              <a:t>branches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471737" y="5344118"/>
            <a:ext cx="8620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spc="-130" dirty="0">
                <a:solidFill>
                  <a:srgbClr val="FFFFFF"/>
                </a:solidFill>
                <a:cs typeface="Trebuchet MS"/>
              </a:rPr>
              <a:t>The </a:t>
            </a:r>
            <a:r>
              <a:rPr lang="en-US" sz="1400" b="1" spc="-75" dirty="0">
                <a:solidFill>
                  <a:srgbClr val="FFFFFF"/>
                </a:solidFill>
                <a:cs typeface="Trebuchet MS"/>
              </a:rPr>
              <a:t>coordination </a:t>
            </a:r>
            <a:r>
              <a:rPr lang="en-US" sz="1400" b="1" spc="-60" dirty="0">
                <a:solidFill>
                  <a:srgbClr val="FFFFFF"/>
                </a:solidFill>
                <a:cs typeface="Trebuchet MS"/>
              </a:rPr>
              <a:t>of </a:t>
            </a:r>
            <a:r>
              <a:rPr lang="en-US" sz="1400" b="1" spc="-130" dirty="0">
                <a:solidFill>
                  <a:srgbClr val="FFFFFF"/>
                </a:solidFill>
                <a:cs typeface="Trebuchet MS"/>
              </a:rPr>
              <a:t>the </a:t>
            </a:r>
            <a:r>
              <a:rPr lang="en-US" sz="1400" b="1" spc="-120" dirty="0">
                <a:solidFill>
                  <a:srgbClr val="FFFFFF"/>
                </a:solidFill>
                <a:cs typeface="Trebuchet MS"/>
              </a:rPr>
              <a:t>project </a:t>
            </a:r>
            <a:r>
              <a:rPr lang="en-US" sz="1400" b="1" spc="-90" dirty="0">
                <a:solidFill>
                  <a:srgbClr val="FFFFFF"/>
                </a:solidFill>
                <a:cs typeface="Trebuchet MS"/>
              </a:rPr>
              <a:t>at </a:t>
            </a:r>
            <a:r>
              <a:rPr lang="en-US" sz="1400" b="1" spc="-130" dirty="0">
                <a:solidFill>
                  <a:srgbClr val="FFFFFF"/>
                </a:solidFill>
                <a:cs typeface="Trebuchet MS"/>
              </a:rPr>
              <a:t>the </a:t>
            </a:r>
            <a:r>
              <a:rPr lang="en-US" sz="1400" b="1" spc="-135" dirty="0">
                <a:solidFill>
                  <a:srgbClr val="FFFFFF"/>
                </a:solidFill>
                <a:cs typeface="Trebuchet MS"/>
              </a:rPr>
              <a:t>center </a:t>
            </a:r>
            <a:r>
              <a:rPr lang="en-US" sz="1400" b="1" spc="-30" dirty="0">
                <a:solidFill>
                  <a:srgbClr val="FFFFFF"/>
                </a:solidFill>
                <a:cs typeface="Trebuchet MS"/>
              </a:rPr>
              <a:t>will </a:t>
            </a:r>
            <a:r>
              <a:rPr lang="en-US" sz="1400" b="1" spc="-95" dirty="0">
                <a:solidFill>
                  <a:srgbClr val="FFFFFF"/>
                </a:solidFill>
                <a:cs typeface="Trebuchet MS"/>
              </a:rPr>
              <a:t>be carried </a:t>
            </a:r>
            <a:r>
              <a:rPr lang="en-US" sz="1400" b="1" spc="-105" dirty="0">
                <a:solidFill>
                  <a:srgbClr val="FFFFFF"/>
                </a:solidFill>
                <a:cs typeface="Trebuchet MS"/>
              </a:rPr>
              <a:t>out </a:t>
            </a:r>
            <a:r>
              <a:rPr lang="en-US" sz="1400" b="1" spc="-30" dirty="0">
                <a:solidFill>
                  <a:srgbClr val="FFFFFF"/>
                </a:solidFill>
                <a:cs typeface="Trebuchet MS"/>
              </a:rPr>
              <a:t>by </a:t>
            </a:r>
            <a:r>
              <a:rPr lang="en-US" sz="1400" b="1" spc="-95" dirty="0">
                <a:solidFill>
                  <a:srgbClr val="FFFFFF"/>
                </a:solidFill>
                <a:cs typeface="Trebuchet MS"/>
              </a:rPr>
              <a:t>Beatriz </a:t>
            </a:r>
            <a:r>
              <a:rPr lang="en-US" sz="1400" b="1" spc="-80" dirty="0" err="1">
                <a:solidFill>
                  <a:srgbClr val="FFFFFF"/>
                </a:solidFill>
                <a:cs typeface="Trebuchet MS"/>
              </a:rPr>
              <a:t>Toscano</a:t>
            </a:r>
            <a:r>
              <a:rPr lang="en-US" sz="1400" b="1" spc="-80" dirty="0">
                <a:solidFill>
                  <a:srgbClr val="FFFFFF"/>
                </a:solidFill>
                <a:cs typeface="Trebuchet MS"/>
              </a:rPr>
              <a:t> </a:t>
            </a:r>
            <a:r>
              <a:rPr lang="en-US" sz="1400" b="1" spc="-50" dirty="0">
                <a:solidFill>
                  <a:srgbClr val="FFFFFF"/>
                </a:solidFill>
                <a:cs typeface="Trebuchet MS"/>
              </a:rPr>
              <a:t>Gil, </a:t>
            </a:r>
            <a:r>
              <a:rPr lang="en-US" sz="1400" b="1" spc="-90" dirty="0">
                <a:solidFill>
                  <a:srgbClr val="FFFFFF"/>
                </a:solidFill>
                <a:cs typeface="Trebuchet MS"/>
              </a:rPr>
              <a:t>Engineer </a:t>
            </a:r>
            <a:r>
              <a:rPr lang="en-US" sz="1400" b="1" spc="-60" dirty="0">
                <a:solidFill>
                  <a:srgbClr val="FFFFFF"/>
                </a:solidFill>
                <a:cs typeface="Trebuchet MS"/>
              </a:rPr>
              <a:t>in </a:t>
            </a:r>
            <a:r>
              <a:rPr lang="en-US" sz="1400" b="1" spc="-50" dirty="0">
                <a:solidFill>
                  <a:srgbClr val="FFFFFF"/>
                </a:solidFill>
                <a:cs typeface="Trebuchet MS"/>
              </a:rPr>
              <a:t>Agronomic </a:t>
            </a:r>
            <a:r>
              <a:rPr lang="en-US" sz="1400" b="1" spc="-85" dirty="0" err="1" smtClean="0">
                <a:solidFill>
                  <a:srgbClr val="FFFFFF"/>
                </a:solidFill>
                <a:cs typeface="Trebuchet MS"/>
              </a:rPr>
              <a:t>Sciencies</a:t>
            </a:r>
            <a:r>
              <a:rPr lang="en-US" sz="1400" b="1" spc="-85" dirty="0" smtClean="0">
                <a:solidFill>
                  <a:srgbClr val="FFFFFF"/>
                </a:solidFill>
                <a:cs typeface="Trebuchet MS"/>
              </a:rPr>
              <a:t>, Coordinator </a:t>
            </a:r>
            <a:r>
              <a:rPr lang="en-US" sz="1400" b="1" spc="-60" dirty="0">
                <a:solidFill>
                  <a:srgbClr val="FFFFFF"/>
                </a:solidFill>
                <a:cs typeface="Trebuchet MS"/>
              </a:rPr>
              <a:t>of </a:t>
            </a:r>
            <a:r>
              <a:rPr lang="en-US" sz="1400" b="1" spc="-130" dirty="0">
                <a:solidFill>
                  <a:srgbClr val="FFFFFF"/>
                </a:solidFill>
                <a:cs typeface="Trebuchet MS"/>
              </a:rPr>
              <a:t>the </a:t>
            </a:r>
            <a:r>
              <a:rPr lang="en-US" sz="1400" b="1" spc="-60" dirty="0">
                <a:solidFill>
                  <a:srgbClr val="FFFFFF"/>
                </a:solidFill>
                <a:cs typeface="Trebuchet MS"/>
              </a:rPr>
              <a:t>Erasmus </a:t>
            </a:r>
            <a:r>
              <a:rPr lang="en-US" sz="1400" b="1" spc="-95" dirty="0">
                <a:solidFill>
                  <a:srgbClr val="FFFFFF"/>
                </a:solidFill>
                <a:cs typeface="Trebuchet MS"/>
              </a:rPr>
              <a:t>Department </a:t>
            </a:r>
            <a:r>
              <a:rPr lang="en-US" sz="1400" b="1" spc="-60" dirty="0">
                <a:solidFill>
                  <a:srgbClr val="FFFFFF"/>
                </a:solidFill>
                <a:cs typeface="Trebuchet MS"/>
              </a:rPr>
              <a:t>of </a:t>
            </a:r>
            <a:r>
              <a:rPr lang="en-US" sz="1400" b="1" spc="-70" dirty="0">
                <a:solidFill>
                  <a:srgbClr val="FFFFFF"/>
                </a:solidFill>
                <a:cs typeface="Trebuchet MS"/>
              </a:rPr>
              <a:t>Vocational </a:t>
            </a:r>
            <a:r>
              <a:rPr lang="en-US" sz="1400" b="1" spc="-65" dirty="0">
                <a:solidFill>
                  <a:srgbClr val="FFFFFF"/>
                </a:solidFill>
                <a:cs typeface="Trebuchet MS"/>
              </a:rPr>
              <a:t>Training </a:t>
            </a:r>
            <a:r>
              <a:rPr lang="en-US" sz="1400" b="1" spc="-45" dirty="0">
                <a:solidFill>
                  <a:srgbClr val="FFFFFF"/>
                </a:solidFill>
                <a:cs typeface="Trebuchet MS"/>
              </a:rPr>
              <a:t>and </a:t>
            </a:r>
            <a:r>
              <a:rPr lang="en-US" sz="1400" b="1" spc="-114" dirty="0" smtClean="0">
                <a:solidFill>
                  <a:srgbClr val="FFFFFF"/>
                </a:solidFill>
                <a:cs typeface="Trebuchet MS"/>
              </a:rPr>
              <a:t>Teacher </a:t>
            </a:r>
            <a:r>
              <a:rPr lang="en-US" sz="1400" b="1" spc="-60" dirty="0">
                <a:solidFill>
                  <a:srgbClr val="FFFFFF"/>
                </a:solidFill>
                <a:cs typeface="Trebuchet MS"/>
              </a:rPr>
              <a:t>of </a:t>
            </a:r>
            <a:r>
              <a:rPr lang="en-US" sz="1400" b="1" spc="-130" dirty="0">
                <a:solidFill>
                  <a:srgbClr val="FFFFFF"/>
                </a:solidFill>
                <a:cs typeface="Trebuchet MS"/>
              </a:rPr>
              <a:t>the </a:t>
            </a:r>
            <a:r>
              <a:rPr lang="en-US" sz="1400" b="1" spc="-70" dirty="0" smtClean="0">
                <a:solidFill>
                  <a:srgbClr val="FFFFFF"/>
                </a:solidFill>
                <a:cs typeface="Trebuchet MS"/>
              </a:rPr>
              <a:t>Agricultural</a:t>
            </a:r>
            <a:r>
              <a:rPr lang="en-US" sz="1400" b="1" spc="-215" dirty="0" smtClean="0">
                <a:solidFill>
                  <a:srgbClr val="FFFFFF"/>
                </a:solidFill>
                <a:cs typeface="Trebuchet MS"/>
              </a:rPr>
              <a:t> </a:t>
            </a:r>
            <a:r>
              <a:rPr lang="en-US" sz="1400" b="1" spc="-95" dirty="0">
                <a:solidFill>
                  <a:srgbClr val="FFFFFF"/>
                </a:solidFill>
                <a:cs typeface="Trebuchet MS"/>
              </a:rPr>
              <a:t>cycle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0824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4483" y="533400"/>
            <a:ext cx="8990541" cy="714375"/>
          </a:xfrm>
        </p:spPr>
        <p:txBody>
          <a:bodyPr>
            <a:normAutofit/>
          </a:bodyPr>
          <a:lstStyle/>
          <a:p>
            <a:pPr algn="ctr"/>
            <a:r>
              <a:rPr lang="en-US" sz="1800" b="1" spc="-160" dirty="0">
                <a:solidFill>
                  <a:schemeClr val="tx2"/>
                </a:solidFill>
              </a:rPr>
              <a:t>The </a:t>
            </a:r>
            <a:r>
              <a:rPr lang="en-US" sz="1800" b="1" spc="-95" dirty="0">
                <a:solidFill>
                  <a:schemeClr val="tx2"/>
                </a:solidFill>
              </a:rPr>
              <a:t>branches </a:t>
            </a:r>
            <a:r>
              <a:rPr lang="en-US" sz="1800" b="1" spc="-75" dirty="0">
                <a:solidFill>
                  <a:schemeClr val="tx2"/>
                </a:solidFill>
              </a:rPr>
              <a:t>of </a:t>
            </a:r>
            <a:r>
              <a:rPr lang="en-US" sz="1800" b="1" spc="-180" dirty="0">
                <a:solidFill>
                  <a:schemeClr val="tx2"/>
                </a:solidFill>
              </a:rPr>
              <a:t>the </a:t>
            </a:r>
            <a:r>
              <a:rPr lang="en-US" sz="1800" b="1" spc="-80" dirty="0">
                <a:solidFill>
                  <a:schemeClr val="tx2"/>
                </a:solidFill>
              </a:rPr>
              <a:t>Universidad </a:t>
            </a:r>
            <a:r>
              <a:rPr lang="en-US" sz="1800" b="1" spc="-85" dirty="0" err="1">
                <a:solidFill>
                  <a:schemeClr val="tx2"/>
                </a:solidFill>
              </a:rPr>
              <a:t>Laboral</a:t>
            </a:r>
            <a:r>
              <a:rPr lang="en-US" sz="1800" b="1" spc="-85" dirty="0">
                <a:solidFill>
                  <a:schemeClr val="tx2"/>
                </a:solidFill>
              </a:rPr>
              <a:t> </a:t>
            </a:r>
            <a:r>
              <a:rPr lang="en-US" sz="1800" b="1" spc="-50" dirty="0">
                <a:solidFill>
                  <a:schemeClr val="tx2"/>
                </a:solidFill>
              </a:rPr>
              <a:t>who </a:t>
            </a:r>
            <a:r>
              <a:rPr lang="en-US" sz="1800" b="1" spc="-55" dirty="0">
                <a:solidFill>
                  <a:schemeClr val="tx2"/>
                </a:solidFill>
              </a:rPr>
              <a:t>will </a:t>
            </a:r>
            <a:r>
              <a:rPr lang="en-US" sz="1800" b="1" spc="-120" dirty="0">
                <a:solidFill>
                  <a:schemeClr val="tx2"/>
                </a:solidFill>
              </a:rPr>
              <a:t>participate </a:t>
            </a:r>
            <a:r>
              <a:rPr lang="en-US" sz="1800" b="1" spc="-100" dirty="0">
                <a:solidFill>
                  <a:schemeClr val="tx2"/>
                </a:solidFill>
              </a:rPr>
              <a:t>in </a:t>
            </a:r>
            <a:r>
              <a:rPr lang="en-US" sz="1800" b="1" spc="-180" dirty="0">
                <a:solidFill>
                  <a:schemeClr val="tx2"/>
                </a:solidFill>
              </a:rPr>
              <a:t>the </a:t>
            </a:r>
            <a:r>
              <a:rPr lang="en-US" sz="1800" b="1" spc="-90" dirty="0">
                <a:solidFill>
                  <a:schemeClr val="tx2"/>
                </a:solidFill>
              </a:rPr>
              <a:t>Sustainable </a:t>
            </a:r>
            <a:r>
              <a:rPr lang="en-US" sz="1800" b="1" spc="-65" dirty="0">
                <a:solidFill>
                  <a:schemeClr val="tx2"/>
                </a:solidFill>
              </a:rPr>
              <a:t>Salon </a:t>
            </a:r>
            <a:r>
              <a:rPr lang="en-US" sz="1800" b="1" spc="-155" dirty="0">
                <a:solidFill>
                  <a:schemeClr val="tx2"/>
                </a:solidFill>
              </a:rPr>
              <a:t>project </a:t>
            </a:r>
            <a:r>
              <a:rPr lang="en-US" sz="1800" b="1" spc="-55" dirty="0">
                <a:solidFill>
                  <a:schemeClr val="tx2"/>
                </a:solidFill>
              </a:rPr>
              <a:t>will </a:t>
            </a:r>
            <a:r>
              <a:rPr lang="en-US" sz="1800" b="1" spc="-125" dirty="0">
                <a:solidFill>
                  <a:schemeClr val="tx2"/>
                </a:solidFill>
              </a:rPr>
              <a:t>be  </a:t>
            </a:r>
            <a:r>
              <a:rPr lang="en-US" sz="1800" b="1" spc="-180" dirty="0">
                <a:solidFill>
                  <a:schemeClr val="tx2"/>
                </a:solidFill>
              </a:rPr>
              <a:t>the </a:t>
            </a:r>
            <a:r>
              <a:rPr lang="en-US" sz="1800" b="1" spc="-114" dirty="0">
                <a:solidFill>
                  <a:schemeClr val="tx2"/>
                </a:solidFill>
              </a:rPr>
              <a:t>Departments </a:t>
            </a:r>
            <a:r>
              <a:rPr lang="en-US" sz="1800" b="1" spc="-75" dirty="0">
                <a:solidFill>
                  <a:schemeClr val="tx2"/>
                </a:solidFill>
              </a:rPr>
              <a:t>of </a:t>
            </a:r>
            <a:r>
              <a:rPr lang="en-US" sz="1800" b="1" spc="-110" dirty="0">
                <a:solidFill>
                  <a:schemeClr val="tx2"/>
                </a:solidFill>
              </a:rPr>
              <a:t>Chemistry </a:t>
            </a:r>
            <a:r>
              <a:rPr lang="en-US" sz="1800" b="1" spc="-60" dirty="0">
                <a:solidFill>
                  <a:schemeClr val="tx2"/>
                </a:solidFill>
              </a:rPr>
              <a:t>and</a:t>
            </a:r>
            <a:r>
              <a:rPr lang="en-US" sz="1800" b="1" spc="60" dirty="0">
                <a:solidFill>
                  <a:schemeClr val="tx2"/>
                </a:solidFill>
              </a:rPr>
              <a:t> </a:t>
            </a:r>
            <a:r>
              <a:rPr lang="en-US" sz="1800" b="1" spc="-40" dirty="0">
                <a:solidFill>
                  <a:schemeClr val="tx2"/>
                </a:solidFill>
              </a:rPr>
              <a:t>Agrarian</a:t>
            </a:r>
            <a:endParaRPr lang="es-ES" sz="1800" b="1" dirty="0">
              <a:solidFill>
                <a:schemeClr val="tx2"/>
              </a:solidFill>
            </a:endParaRPr>
          </a:p>
        </p:txBody>
      </p:sp>
      <p:sp>
        <p:nvSpPr>
          <p:cNvPr id="4" name="object 6"/>
          <p:cNvSpPr>
            <a:spLocks noGrp="1"/>
          </p:cNvSpPr>
          <p:nvPr>
            <p:ph idx="1"/>
          </p:nvPr>
        </p:nvSpPr>
        <p:spPr>
          <a:xfrm>
            <a:off x="827044" y="1360489"/>
            <a:ext cx="6886575" cy="2725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s-ES" dirty="0"/>
          </a:p>
        </p:txBody>
      </p:sp>
      <p:sp>
        <p:nvSpPr>
          <p:cNvPr id="5" name="object 7"/>
          <p:cNvSpPr/>
          <p:nvPr/>
        </p:nvSpPr>
        <p:spPr>
          <a:xfrm>
            <a:off x="7820022" y="1247775"/>
            <a:ext cx="3419475" cy="2771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5 Rectángulo"/>
          <p:cNvSpPr/>
          <p:nvPr/>
        </p:nvSpPr>
        <p:spPr>
          <a:xfrm>
            <a:off x="6353174" y="4498759"/>
            <a:ext cx="5051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pc="-65" dirty="0">
                <a:latin typeface="Arial"/>
                <a:cs typeface="Arial"/>
              </a:rPr>
              <a:t>Advanced </a:t>
            </a:r>
            <a:r>
              <a:rPr lang="en-US" spc="-50" dirty="0">
                <a:latin typeface="Arial"/>
                <a:cs typeface="Arial"/>
              </a:rPr>
              <a:t>Vocational </a:t>
            </a:r>
            <a:r>
              <a:rPr lang="en-US" spc="-80" dirty="0">
                <a:latin typeface="Arial"/>
                <a:cs typeface="Arial"/>
              </a:rPr>
              <a:t>Training </a:t>
            </a:r>
            <a:r>
              <a:rPr lang="en-US" spc="-140" dirty="0">
                <a:latin typeface="Arial"/>
                <a:cs typeface="Arial"/>
              </a:rPr>
              <a:t>courses </a:t>
            </a:r>
            <a:r>
              <a:rPr lang="en-US" spc="25" dirty="0">
                <a:latin typeface="Arial"/>
                <a:cs typeface="Arial"/>
              </a:rPr>
              <a:t>of </a:t>
            </a:r>
            <a:r>
              <a:rPr lang="en-US" spc="-85" dirty="0">
                <a:latin typeface="Arial"/>
                <a:cs typeface="Arial"/>
              </a:rPr>
              <a:t>Chemistry: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33408" y="4498759"/>
            <a:ext cx="6096000" cy="12413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95"/>
              </a:spcBef>
            </a:pPr>
            <a:r>
              <a:rPr lang="en-US" spc="-65" dirty="0">
                <a:latin typeface="Arial"/>
                <a:cs typeface="Arial"/>
              </a:rPr>
              <a:t>Advanced </a:t>
            </a:r>
            <a:r>
              <a:rPr lang="en-US" spc="-50" dirty="0">
                <a:latin typeface="Arial"/>
                <a:cs typeface="Arial"/>
              </a:rPr>
              <a:t>Vocational </a:t>
            </a:r>
            <a:r>
              <a:rPr lang="en-US" spc="-80" dirty="0">
                <a:latin typeface="Arial"/>
                <a:cs typeface="Arial"/>
              </a:rPr>
              <a:t>Training </a:t>
            </a:r>
            <a:r>
              <a:rPr lang="en-US" spc="-140" dirty="0">
                <a:latin typeface="Arial"/>
                <a:cs typeface="Arial"/>
              </a:rPr>
              <a:t>courses </a:t>
            </a:r>
            <a:r>
              <a:rPr lang="en-US" spc="25" dirty="0">
                <a:latin typeface="Arial"/>
                <a:cs typeface="Arial"/>
              </a:rPr>
              <a:t>of </a:t>
            </a:r>
            <a:r>
              <a:rPr lang="en-US" spc="-15" dirty="0">
                <a:latin typeface="Arial"/>
                <a:cs typeface="Arial"/>
              </a:rPr>
              <a:t>Agrarian </a:t>
            </a:r>
            <a:r>
              <a:rPr lang="en-US" spc="-50" dirty="0">
                <a:latin typeface="Arial"/>
                <a:cs typeface="Arial"/>
              </a:rPr>
              <a:t>and  </a:t>
            </a:r>
            <a:r>
              <a:rPr lang="en-US" spc="-95" dirty="0">
                <a:latin typeface="Arial"/>
                <a:cs typeface="Arial"/>
              </a:rPr>
              <a:t>Environmental:</a:t>
            </a:r>
            <a:endParaRPr lang="en-US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4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pc="-100" dirty="0">
                <a:latin typeface="Arial"/>
                <a:cs typeface="Arial"/>
              </a:rPr>
              <a:t>Environmental </a:t>
            </a:r>
            <a:r>
              <a:rPr lang="en-US" spc="-95" dirty="0">
                <a:latin typeface="Arial"/>
                <a:cs typeface="Arial"/>
              </a:rPr>
              <a:t>Education </a:t>
            </a:r>
            <a:r>
              <a:rPr lang="en-US" spc="-50" dirty="0">
                <a:latin typeface="Arial"/>
                <a:cs typeface="Arial"/>
              </a:rPr>
              <a:t>and</a:t>
            </a:r>
            <a:r>
              <a:rPr lang="en-US" spc="-95" dirty="0">
                <a:latin typeface="Arial"/>
                <a:cs typeface="Arial"/>
              </a:rPr>
              <a:t> </a:t>
            </a:r>
            <a:r>
              <a:rPr lang="en-US" spc="-60" dirty="0">
                <a:latin typeface="Arial"/>
                <a:cs typeface="Arial"/>
              </a:rPr>
              <a:t>Control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353174" y="4956448"/>
            <a:ext cx="6096000" cy="15673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25"/>
              </a:spcBef>
              <a:buChar char="•"/>
              <a:tabLst>
                <a:tab pos="298450" algn="l"/>
                <a:tab pos="299085" algn="l"/>
              </a:tabLst>
            </a:pPr>
            <a:r>
              <a:rPr lang="en-US" spc="-100" dirty="0">
                <a:latin typeface="Arial"/>
                <a:cs typeface="Arial"/>
              </a:rPr>
              <a:t>Environmental</a:t>
            </a:r>
            <a:r>
              <a:rPr lang="en-US" spc="55" dirty="0">
                <a:latin typeface="Arial"/>
                <a:cs typeface="Arial"/>
              </a:rPr>
              <a:t> </a:t>
            </a:r>
            <a:r>
              <a:rPr lang="en-US" spc="-90" dirty="0">
                <a:latin typeface="Arial"/>
                <a:cs typeface="Arial"/>
              </a:rPr>
              <a:t>Chemistry</a:t>
            </a:r>
            <a:endParaRPr lang="en-US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220"/>
              </a:spcBef>
              <a:buChar char="•"/>
              <a:tabLst>
                <a:tab pos="241300" algn="l"/>
                <a:tab pos="241935" algn="l"/>
              </a:tabLst>
            </a:pPr>
            <a:r>
              <a:rPr lang="en-US" spc="-15" dirty="0">
                <a:latin typeface="Arial"/>
                <a:cs typeface="Arial"/>
              </a:rPr>
              <a:t>Quality </a:t>
            </a:r>
            <a:r>
              <a:rPr lang="en-US" spc="-80" dirty="0">
                <a:latin typeface="Arial"/>
                <a:cs typeface="Arial"/>
              </a:rPr>
              <a:t>Analysis </a:t>
            </a:r>
            <a:r>
              <a:rPr lang="en-US" spc="-50" dirty="0">
                <a:latin typeface="Arial"/>
                <a:cs typeface="Arial"/>
              </a:rPr>
              <a:t>and </a:t>
            </a:r>
            <a:r>
              <a:rPr lang="en-US" spc="-60" dirty="0">
                <a:latin typeface="Arial"/>
                <a:cs typeface="Arial"/>
              </a:rPr>
              <a:t>Control</a:t>
            </a:r>
            <a:r>
              <a:rPr lang="en-US" spc="105" dirty="0">
                <a:latin typeface="Arial"/>
                <a:cs typeface="Arial"/>
              </a:rPr>
              <a:t> </a:t>
            </a:r>
            <a:r>
              <a:rPr lang="en-US" spc="-25" dirty="0">
                <a:latin typeface="Arial"/>
                <a:cs typeface="Arial"/>
              </a:rPr>
              <a:t>Laboratory</a:t>
            </a:r>
            <a:endParaRPr lang="en-US" dirty="0">
              <a:latin typeface="Arial"/>
              <a:cs typeface="Arial"/>
            </a:endParaRPr>
          </a:p>
          <a:p>
            <a:pPr marL="241300" marR="5080" indent="-229235">
              <a:lnSpc>
                <a:spcPct val="112999"/>
              </a:lnSpc>
              <a:spcBef>
                <a:spcPts val="1050"/>
              </a:spcBef>
              <a:buChar char="•"/>
              <a:tabLst>
                <a:tab pos="241300" algn="l"/>
                <a:tab pos="241935" algn="l"/>
              </a:tabLst>
            </a:pPr>
            <a:r>
              <a:rPr lang="en-US" spc="-70" dirty="0">
                <a:latin typeface="Arial"/>
                <a:cs typeface="Arial"/>
              </a:rPr>
              <a:t>Manufacture </a:t>
            </a:r>
            <a:r>
              <a:rPr lang="en-US" spc="25" dirty="0">
                <a:latin typeface="Arial"/>
                <a:cs typeface="Arial"/>
              </a:rPr>
              <a:t>of </a:t>
            </a:r>
            <a:r>
              <a:rPr lang="en-US" spc="-75" dirty="0">
                <a:latin typeface="Arial"/>
                <a:cs typeface="Arial"/>
              </a:rPr>
              <a:t>Pharmaceutical, </a:t>
            </a:r>
            <a:r>
              <a:rPr lang="en-US" spc="-60" dirty="0">
                <a:latin typeface="Arial"/>
                <a:cs typeface="Arial"/>
              </a:rPr>
              <a:t>Biotechnological </a:t>
            </a:r>
            <a:r>
              <a:rPr lang="en-US" spc="-50" dirty="0">
                <a:latin typeface="Arial"/>
                <a:cs typeface="Arial"/>
              </a:rPr>
              <a:t>and </a:t>
            </a:r>
            <a:r>
              <a:rPr lang="en-US" spc="-55" dirty="0">
                <a:latin typeface="Arial"/>
                <a:cs typeface="Arial"/>
              </a:rPr>
              <a:t>Related  </a:t>
            </a:r>
            <a:r>
              <a:rPr lang="en-US" spc="-105" dirty="0">
                <a:latin typeface="Arial"/>
                <a:cs typeface="Arial"/>
              </a:rPr>
              <a:t>Products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36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/>
                </a:solidFill>
              </a:rPr>
              <a:t>Objetives set </a:t>
            </a:r>
            <a:r>
              <a:rPr lang="es-ES" dirty="0" err="1" smtClean="0">
                <a:solidFill>
                  <a:schemeClr val="tx2"/>
                </a:solidFill>
              </a:rPr>
              <a:t>for</a:t>
            </a:r>
            <a:r>
              <a:rPr lang="es-ES" dirty="0" smtClean="0">
                <a:solidFill>
                  <a:schemeClr val="tx2"/>
                </a:solidFill>
              </a:rPr>
              <a:t> Universidad Laboral 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4" y="1466851"/>
            <a:ext cx="9628716" cy="4574512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O1: </a:t>
            </a:r>
            <a:r>
              <a:rPr lang="es-ES" sz="2400" b="1" dirty="0" err="1" smtClean="0"/>
              <a:t>Profiles</a:t>
            </a:r>
            <a:r>
              <a:rPr lang="es-ES" sz="2400" b="1" dirty="0" smtClean="0"/>
              <a:t>/</a:t>
            </a:r>
            <a:r>
              <a:rPr lang="es-ES" sz="2400" b="1" dirty="0" err="1" smtClean="0"/>
              <a:t>competences</a:t>
            </a:r>
            <a:r>
              <a:rPr lang="es-ES" sz="2400" b="1" dirty="0" smtClean="0"/>
              <a:t> of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hairdresser</a:t>
            </a:r>
            <a:r>
              <a:rPr lang="es-ES" sz="2400" b="1" dirty="0" smtClean="0"/>
              <a:t> in 2030</a:t>
            </a:r>
          </a:p>
          <a:p>
            <a:pPr lvl="0"/>
            <a:r>
              <a:rPr lang="en-GB" sz="2000" b="1" dirty="0"/>
              <a:t>SECTION 1. Surveys and information about the sector</a:t>
            </a:r>
            <a:r>
              <a:rPr lang="en-GB" sz="2000" b="1" dirty="0" smtClean="0"/>
              <a:t>. Sustainability.</a:t>
            </a:r>
          </a:p>
          <a:p>
            <a:r>
              <a:rPr lang="en-GB" sz="2000" b="1" dirty="0"/>
              <a:t>SECTION 2. Year 2020. Demands and Competences/profiles/skills in the </a:t>
            </a:r>
            <a:r>
              <a:rPr lang="en-GB" sz="2000" b="1" dirty="0" smtClean="0"/>
              <a:t>sector. Sustainability.</a:t>
            </a:r>
          </a:p>
          <a:p>
            <a:pPr lvl="2"/>
            <a:r>
              <a:rPr lang="en-GB" dirty="0"/>
              <a:t>Local tools and good practices for environmental protection, sustainability.</a:t>
            </a:r>
            <a:endParaRPr lang="es-ES" sz="1600" dirty="0"/>
          </a:p>
          <a:p>
            <a:pPr lvl="2"/>
            <a:r>
              <a:rPr lang="en-GB" dirty="0"/>
              <a:t>Attitude of national producers/suppliers</a:t>
            </a:r>
            <a:r>
              <a:rPr lang="en-GB" dirty="0" smtClean="0"/>
              <a:t>.</a:t>
            </a:r>
            <a:endParaRPr lang="en-GB" b="1" dirty="0" smtClean="0"/>
          </a:p>
          <a:p>
            <a:r>
              <a:rPr lang="en-GB" sz="2000" b="1" dirty="0"/>
              <a:t>SECTION 3. Year 2030. Trends, future </a:t>
            </a:r>
            <a:r>
              <a:rPr lang="en-GB" sz="2000" b="1" dirty="0" smtClean="0"/>
              <a:t>demands/skills. </a:t>
            </a:r>
            <a:r>
              <a:rPr lang="en-GB" sz="2000" b="1" dirty="0"/>
              <a:t>Sustainability</a:t>
            </a:r>
            <a:r>
              <a:rPr lang="en-GB" sz="2000" b="1" dirty="0" smtClean="0"/>
              <a:t>.</a:t>
            </a:r>
          </a:p>
          <a:p>
            <a:endParaRPr lang="en-GB" sz="2000" b="1" dirty="0"/>
          </a:p>
          <a:p>
            <a:r>
              <a:rPr lang="en-GB" sz="2400" b="1" dirty="0" smtClean="0"/>
              <a:t>O2: Sustainability standard for the schools and the sector</a:t>
            </a:r>
          </a:p>
          <a:p>
            <a:endParaRPr lang="en-GB" sz="2000" b="1" dirty="0"/>
          </a:p>
          <a:p>
            <a:pPr marL="0" lvl="0" indent="0">
              <a:buNone/>
            </a:pPr>
            <a:endParaRPr lang="en-GB" sz="2000" b="1" dirty="0" smtClean="0"/>
          </a:p>
          <a:p>
            <a:pPr lvl="0"/>
            <a:endParaRPr lang="es-ES" sz="2000" dirty="0"/>
          </a:p>
          <a:p>
            <a:endParaRPr lang="es-ES" sz="2400" b="1" dirty="0"/>
          </a:p>
          <a:p>
            <a:pPr marL="0" indent="0">
              <a:buNone/>
            </a:pP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90778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3" y="609600"/>
            <a:ext cx="9733492" cy="1000125"/>
          </a:xfrm>
        </p:spPr>
        <p:txBody>
          <a:bodyPr/>
          <a:lstStyle/>
          <a:p>
            <a:r>
              <a:rPr lang="es-ES" b="1" dirty="0" err="1" smtClean="0">
                <a:solidFill>
                  <a:schemeClr val="tx2"/>
                </a:solidFill>
              </a:rPr>
              <a:t>Next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goals</a:t>
            </a:r>
            <a:r>
              <a:rPr lang="es-ES" b="1" dirty="0" smtClean="0">
                <a:solidFill>
                  <a:schemeClr val="tx2"/>
                </a:solidFill>
              </a:rPr>
              <a:t> to be </a:t>
            </a:r>
            <a:r>
              <a:rPr lang="es-ES" b="1" dirty="0" err="1" smtClean="0">
                <a:solidFill>
                  <a:schemeClr val="tx2"/>
                </a:solidFill>
              </a:rPr>
              <a:t>achieved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by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february</a:t>
            </a:r>
            <a:r>
              <a:rPr lang="es-ES" b="1" dirty="0" smtClean="0">
                <a:solidFill>
                  <a:schemeClr val="tx2"/>
                </a:solidFill>
              </a:rPr>
              <a:t> 2021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3" y="2162175"/>
            <a:ext cx="9085791" cy="3879187"/>
          </a:xfrm>
        </p:spPr>
        <p:txBody>
          <a:bodyPr/>
          <a:lstStyle/>
          <a:p>
            <a:r>
              <a:rPr lang="en-GB" sz="2800" b="1" dirty="0"/>
              <a:t>O2: Sustainability standard for the schools and the </a:t>
            </a:r>
            <a:r>
              <a:rPr lang="en-GB" sz="2800" b="1" dirty="0" smtClean="0"/>
              <a:t>sector</a:t>
            </a:r>
          </a:p>
          <a:p>
            <a:r>
              <a:rPr lang="en-GB" sz="2000" b="1" dirty="0" smtClean="0"/>
              <a:t>Work in the environmental aspects per work station (</a:t>
            </a:r>
            <a:r>
              <a:rPr lang="en-GB" sz="2000" b="1" dirty="0" err="1" smtClean="0"/>
              <a:t>shampoing</a:t>
            </a:r>
            <a:r>
              <a:rPr lang="en-GB" sz="2000" b="1" dirty="0" smtClean="0"/>
              <a:t>, hair cutting, dying, perms, ..) and management: energy, water, equipment, waste, ventilation, ingredients, etc.</a:t>
            </a:r>
          </a:p>
          <a:p>
            <a:r>
              <a:rPr lang="en-GB" sz="2000" b="1" dirty="0" smtClean="0"/>
              <a:t>Legal </a:t>
            </a:r>
            <a:r>
              <a:rPr lang="en-GB" sz="2000" b="1" dirty="0" err="1" smtClean="0"/>
              <a:t>requeriments</a:t>
            </a:r>
            <a:r>
              <a:rPr lang="en-GB" sz="2000" b="1" dirty="0" smtClean="0"/>
              <a:t> per environmental aspects regarding use</a:t>
            </a:r>
          </a:p>
          <a:p>
            <a:r>
              <a:rPr lang="en-GB" sz="2000" b="1" dirty="0" smtClean="0"/>
              <a:t>Establish standards per environmental aspects including the level bronze, silver, gold</a:t>
            </a:r>
          </a:p>
          <a:p>
            <a:endParaRPr lang="en-GB" sz="2400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203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4484" y="152400"/>
            <a:ext cx="8596668" cy="1320800"/>
          </a:xfrm>
        </p:spPr>
        <p:txBody>
          <a:bodyPr/>
          <a:lstStyle/>
          <a:p>
            <a:pPr algn="ctr"/>
            <a:r>
              <a:rPr lang="es-ES" dirty="0" err="1" smtClean="0">
                <a:solidFill>
                  <a:schemeClr val="tx2"/>
                </a:solidFill>
              </a:rPr>
              <a:t>Work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team</a:t>
            </a:r>
            <a:r>
              <a:rPr lang="es-ES" dirty="0" smtClean="0">
                <a:solidFill>
                  <a:schemeClr val="tx2"/>
                </a:solidFill>
              </a:rPr>
              <a:t> of Universidad Laboral de Málaga</a:t>
            </a:r>
            <a:endParaRPr lang="es-ES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94" y="1582133"/>
            <a:ext cx="6079331" cy="443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05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err="1" smtClean="0">
                <a:solidFill>
                  <a:schemeClr val="tx2"/>
                </a:solidFill>
              </a:rPr>
              <a:t>Dissemination</a:t>
            </a:r>
            <a:r>
              <a:rPr lang="es-ES" dirty="0" smtClean="0">
                <a:solidFill>
                  <a:schemeClr val="tx2"/>
                </a:solidFill>
              </a:rPr>
              <a:t> of </a:t>
            </a:r>
            <a:r>
              <a:rPr lang="es-ES" dirty="0" err="1" smtClean="0">
                <a:solidFill>
                  <a:schemeClr val="tx2"/>
                </a:solidFill>
              </a:rPr>
              <a:t>the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project</a:t>
            </a:r>
            <a:r>
              <a:rPr lang="es-ES" dirty="0" smtClean="0">
                <a:solidFill>
                  <a:schemeClr val="tx2"/>
                </a:solidFill>
              </a:rPr>
              <a:t/>
            </a:r>
            <a:br>
              <a:rPr lang="es-ES" dirty="0" smtClean="0">
                <a:solidFill>
                  <a:schemeClr val="tx2"/>
                </a:solidFill>
              </a:rPr>
            </a:br>
            <a:r>
              <a:rPr lang="es-ES" dirty="0" smtClean="0">
                <a:solidFill>
                  <a:schemeClr val="tx2"/>
                </a:solidFill>
              </a:rPr>
              <a:t/>
            </a:r>
            <a:br>
              <a:rPr lang="es-ES" dirty="0" smtClean="0">
                <a:solidFill>
                  <a:schemeClr val="tx2"/>
                </a:solidFill>
              </a:rPr>
            </a:b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4320" y="1219201"/>
            <a:ext cx="9335030" cy="857249"/>
          </a:xfrm>
        </p:spPr>
        <p:txBody>
          <a:bodyPr/>
          <a:lstStyle/>
          <a:p>
            <a:r>
              <a:rPr lang="es-ES" sz="1400" dirty="0" smtClean="0"/>
              <a:t>Director of </a:t>
            </a:r>
            <a:r>
              <a:rPr lang="es-ES" sz="1400" dirty="0" err="1" smtClean="0"/>
              <a:t>the</a:t>
            </a:r>
            <a:r>
              <a:rPr lang="es-ES" sz="1400" dirty="0" smtClean="0"/>
              <a:t> Universidad Laboral and Paloma, </a:t>
            </a:r>
            <a:r>
              <a:rPr lang="es-ES" sz="1400" dirty="0" err="1" smtClean="0"/>
              <a:t>Malaga’s</a:t>
            </a:r>
            <a:r>
              <a:rPr lang="es-ES" sz="1400" dirty="0" smtClean="0"/>
              <a:t> </a:t>
            </a:r>
            <a:r>
              <a:rPr lang="es-ES" sz="1400" dirty="0" err="1" smtClean="0"/>
              <a:t>Coordinator</a:t>
            </a:r>
            <a:r>
              <a:rPr lang="es-ES" sz="1400" dirty="0" smtClean="0"/>
              <a:t>. </a:t>
            </a:r>
            <a:r>
              <a:rPr lang="es-ES" sz="1400" dirty="0" err="1"/>
              <a:t>Publication</a:t>
            </a:r>
            <a:r>
              <a:rPr lang="es-ES" sz="1400" dirty="0"/>
              <a:t> in </a:t>
            </a:r>
            <a:r>
              <a:rPr lang="es-ES" sz="1400" dirty="0" err="1"/>
              <a:t>DiarioSur</a:t>
            </a:r>
            <a:r>
              <a:rPr lang="es-ES" sz="1400" dirty="0"/>
              <a:t> </a:t>
            </a:r>
            <a:r>
              <a:rPr lang="es-ES" sz="1400" dirty="0" err="1"/>
              <a:t>newspaper</a:t>
            </a:r>
            <a:r>
              <a:rPr lang="es-ES" sz="1400" dirty="0"/>
              <a:t>. </a:t>
            </a:r>
            <a:r>
              <a:rPr lang="es-ES" sz="1400" dirty="0">
                <a:hlinkClick r:id="rId2"/>
              </a:rPr>
              <a:t>https://</a:t>
            </a:r>
            <a:r>
              <a:rPr lang="es-ES" sz="1400" dirty="0" smtClean="0">
                <a:hlinkClick r:id="rId2"/>
              </a:rPr>
              <a:t>www.diariosur.es/malaga-capital/malaga-ue-proyecto-erasmus-busca-sostenibilidad-salones-belleza-20210902112553-nt.html</a:t>
            </a:r>
            <a:r>
              <a:rPr lang="es-ES" sz="1400" dirty="0" smtClean="0"/>
              <a:t>. </a:t>
            </a:r>
            <a:r>
              <a:rPr lang="es-ES" sz="1400" dirty="0" err="1" smtClean="0"/>
              <a:t>Publication</a:t>
            </a:r>
            <a:r>
              <a:rPr lang="es-ES" sz="1400" dirty="0" smtClean="0"/>
              <a:t> in </a:t>
            </a:r>
            <a:r>
              <a:rPr lang="es-ES" sz="1400" dirty="0" err="1" smtClean="0"/>
              <a:t>the</a:t>
            </a:r>
            <a:r>
              <a:rPr lang="es-ES" sz="1400" dirty="0" smtClean="0"/>
              <a:t> Universidad </a:t>
            </a:r>
            <a:r>
              <a:rPr lang="es-ES" sz="1400" dirty="0" err="1" smtClean="0"/>
              <a:t>Laboral’s</a:t>
            </a:r>
            <a:r>
              <a:rPr lang="es-ES" sz="1400" smtClean="0"/>
              <a:t> web</a:t>
            </a:r>
            <a:r>
              <a:rPr lang="es-ES" sz="1400" b="1" dirty="0">
                <a:hlinkClick r:id="rId3"/>
              </a:rPr>
              <a:t/>
            </a:r>
            <a:br>
              <a:rPr lang="es-ES" sz="1400" b="1" dirty="0">
                <a:hlinkClick r:id="rId3"/>
              </a:rPr>
            </a:br>
            <a:r>
              <a:rPr lang="es-ES" sz="1400" b="1" dirty="0">
                <a:hlinkClick r:id="rId3"/>
              </a:rPr>
              <a:t>https://sites.google.com/unilabma.com/erasmus-unimalaga/sustainable-salon</a:t>
            </a:r>
            <a:r>
              <a:rPr lang="es-ES" sz="1400" dirty="0"/>
              <a:t>  </a:t>
            </a:r>
            <a:endParaRPr lang="es-ES" sz="14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333875" y="2160984"/>
            <a:ext cx="6191250" cy="381119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5551041" cy="3304117"/>
          </a:xfrm>
        </p:spPr>
        <p:txBody>
          <a:bodyPr>
            <a:normAutofit/>
          </a:bodyPr>
          <a:lstStyle/>
          <a:p>
            <a:pPr fontAlgn="t"/>
            <a:r>
              <a:rPr lang="es-ES" dirty="0"/>
              <a:t/>
            </a:r>
            <a:br>
              <a:rPr lang="es-ES" dirty="0"/>
            </a:br>
            <a:endParaRPr lang="es-ES" dirty="0"/>
          </a:p>
          <a:p>
            <a:endParaRPr lang="es-ES" dirty="0"/>
          </a:p>
        </p:txBody>
      </p:sp>
      <p:pic>
        <p:nvPicPr>
          <p:cNvPr id="3074" name="Picture 2" descr="C:\Users\beatr\Desktop\erasmus\Proy_Investigacion_PELUQUERIA\Foto coordinadoras Ersamus+Direct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67" y="2236598"/>
            <a:ext cx="3043833" cy="398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357439"/>
            <a:ext cx="6096000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555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655</TotalTime>
  <Words>373</Words>
  <Application>Microsoft Office PowerPoint</Application>
  <PresentationFormat>Personalizado</PresentationFormat>
  <Paragraphs>31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Facet</vt:lpstr>
      <vt:lpstr>IES Num 1 UNIVERSIDAD LABORAL DE MÁLAGA (SPAIN)</vt:lpstr>
      <vt:lpstr>The branches of the Universidad Laboral who will participate in the Sustainable Salon project will be  the Departments of Chemistry and Agrarian</vt:lpstr>
      <vt:lpstr>Objetives set for Universidad Laboral </vt:lpstr>
      <vt:lpstr>Next goals to be achieved by february 2021</vt:lpstr>
      <vt:lpstr>Work team of Universidad Laboral de Málaga</vt:lpstr>
      <vt:lpstr>Dissemination of the project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Frank den Hartog</dc:creator>
  <cp:lastModifiedBy>beatr</cp:lastModifiedBy>
  <cp:revision>25</cp:revision>
  <dcterms:created xsi:type="dcterms:W3CDTF">2020-10-08T12:13:34Z</dcterms:created>
  <dcterms:modified xsi:type="dcterms:W3CDTF">2021-10-06T06:53:39Z</dcterms:modified>
</cp:coreProperties>
</file>