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4" r:id="rId6"/>
    <p:sldId id="275" r:id="rId7"/>
    <p:sldId id="267" r:id="rId8"/>
    <p:sldId id="273" r:id="rId9"/>
    <p:sldId id="276" r:id="rId10"/>
    <p:sldId id="277" r:id="rId11"/>
    <p:sldId id="278" r:id="rId12"/>
    <p:sldId id="281" r:id="rId13"/>
    <p:sldId id="289" r:id="rId14"/>
    <p:sldId id="283" r:id="rId15"/>
    <p:sldId id="284" r:id="rId16"/>
    <p:sldId id="285" r:id="rId17"/>
    <p:sldId id="286" r:id="rId18"/>
    <p:sldId id="287" r:id="rId19"/>
    <p:sldId id="288" r:id="rId20"/>
    <p:sldId id="27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3" d="100"/>
          <a:sy n="83" d="100"/>
        </p:scale>
        <p:origin x="15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13-7-2023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13-7-2023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13-7-2023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13-7-2023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com/shorts/8LsVgiIupII?feature=sha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tCbFl9UHQh4?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F1D93B3E-E9C0-45C4-26FF-6720B67F928E}"/>
              </a:ext>
            </a:extLst>
          </p:cNvPr>
          <p:cNvPicPr>
            <a:picLocks noChangeAspect="1"/>
          </p:cNvPicPr>
          <p:nvPr/>
        </p:nvPicPr>
        <p:blipFill>
          <a:blip r:embed="rId3"/>
          <a:stretch>
            <a:fillRect/>
          </a:stretch>
        </p:blipFill>
        <p:spPr>
          <a:xfrm>
            <a:off x="-242694" y="0"/>
            <a:ext cx="12417702" cy="7004482"/>
          </a:xfrm>
          <a:prstGeom prst="rect">
            <a:avLst/>
          </a:prstGeom>
        </p:spPr>
      </p:pic>
      <p:sp>
        <p:nvSpPr>
          <p:cNvPr id="2" name="Titel 1"/>
          <p:cNvSpPr>
            <a:spLocks noGrp="1"/>
          </p:cNvSpPr>
          <p:nvPr>
            <p:ph type="ctrTitle"/>
          </p:nvPr>
        </p:nvSpPr>
        <p:spPr>
          <a:xfrm>
            <a:off x="3871024" y="-1013220"/>
            <a:ext cx="8057394" cy="3209009"/>
          </a:xfrm>
        </p:spPr>
        <p:txBody>
          <a:bodyPr/>
          <a:lstStyle/>
          <a:p>
            <a:pPr fontAlgn="base"/>
            <a:r>
              <a:rPr lang="en-US" sz="4000" b="1" dirty="0">
                <a:solidFill>
                  <a:schemeClr val="tx1"/>
                </a:solidFill>
                <a:latin typeface="play"/>
              </a:rPr>
              <a:t>Module 1</a:t>
            </a:r>
            <a:br>
              <a:rPr lang="en-US" sz="4000" b="1" dirty="0">
                <a:solidFill>
                  <a:schemeClr val="tx1"/>
                </a:solidFill>
                <a:latin typeface="play"/>
              </a:rPr>
            </a:br>
            <a:br>
              <a:rPr lang="en-US" sz="4000" b="1" dirty="0">
                <a:solidFill>
                  <a:schemeClr val="tx1"/>
                </a:solidFill>
                <a:latin typeface="play"/>
              </a:rPr>
            </a:br>
            <a:r>
              <a:rPr lang="en-US" sz="4000" b="1" dirty="0">
                <a:solidFill>
                  <a:schemeClr val="tx1"/>
                </a:solidFill>
                <a:latin typeface="play"/>
              </a:rPr>
              <a:t>Les 1</a:t>
            </a:r>
            <a:endParaRPr lang="nl-NL" sz="3200" dirty="0">
              <a:solidFill>
                <a:schemeClr val="tx1"/>
              </a:solidFill>
            </a:endParaRPr>
          </a:p>
        </p:txBody>
      </p:sp>
      <p:sp>
        <p:nvSpPr>
          <p:cNvPr id="3" name="Ondertitel 2"/>
          <p:cNvSpPr>
            <a:spLocks noGrp="1"/>
          </p:cNvSpPr>
          <p:nvPr>
            <p:ph type="subTitle" idx="1"/>
          </p:nvPr>
        </p:nvSpPr>
        <p:spPr>
          <a:xfrm>
            <a:off x="6378383" y="4186521"/>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3200" b="0" dirty="0">
                <a:solidFill>
                  <a:srgbClr val="000000"/>
                </a:solidFill>
                <a:effectLst/>
                <a:latin typeface="Play"/>
              </a:rPr>
              <a:t>Waarom is afval een </a:t>
            </a:r>
            <a:r>
              <a:rPr lang="en-US" sz="3200" b="0" dirty="0" err="1">
                <a:solidFill>
                  <a:srgbClr val="000000"/>
                </a:solidFill>
                <a:effectLst/>
                <a:latin typeface="Play"/>
              </a:rPr>
              <a:t>groeiend</a:t>
            </a:r>
            <a:r>
              <a:rPr lang="en-US" sz="3200" b="0" dirty="0">
                <a:solidFill>
                  <a:srgbClr val="000000"/>
                </a:solidFill>
                <a:effectLst/>
                <a:latin typeface="Play"/>
              </a:rPr>
              <a:t> </a:t>
            </a:r>
          </a:p>
          <a:p>
            <a:pPr algn="l" fontAlgn="base"/>
            <a:r>
              <a:rPr lang="en-US" sz="3200" b="0" dirty="0" err="1">
                <a:solidFill>
                  <a:srgbClr val="000000"/>
                </a:solidFill>
                <a:effectLst/>
                <a:latin typeface="Play"/>
              </a:rPr>
              <a:t>probleem</a:t>
            </a:r>
            <a:r>
              <a:rPr lang="en-US" sz="3200" b="0" dirty="0">
                <a:solidFill>
                  <a:srgbClr val="000000"/>
                </a:solidFill>
                <a:effectLst/>
                <a:latin typeface="Play"/>
              </a:rPr>
              <a:t> in '</a:t>
            </a:r>
            <a:r>
              <a:rPr lang="en-US" sz="3200" b="0" dirty="0" err="1">
                <a:solidFill>
                  <a:srgbClr val="000000"/>
                </a:solidFill>
                <a:effectLst/>
                <a:latin typeface="Play"/>
              </a:rPr>
              <a:t>lineaire</a:t>
            </a:r>
            <a:r>
              <a:rPr lang="en-US" sz="3200" b="0" dirty="0">
                <a:solidFill>
                  <a:srgbClr val="000000"/>
                </a:solidFill>
                <a:effectLst/>
                <a:latin typeface="Play"/>
              </a:rPr>
              <a:t> economie'?</a:t>
            </a:r>
            <a:endParaRPr lang="nl-NL" sz="3200" dirty="0"/>
          </a:p>
        </p:txBody>
      </p:sp>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 2</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r>
              <a:rPr lang="en-US" sz="2800" b="0" dirty="0">
                <a:solidFill>
                  <a:srgbClr val="000000"/>
                </a:solidFill>
                <a:effectLst/>
                <a:latin typeface="Play"/>
              </a:rPr>
              <a:t>Circulaire economie en afval als nieuwe grondstof</a:t>
            </a:r>
            <a:endParaRPr lang="nl-NL" sz="2800" dirty="0"/>
          </a:p>
          <a:p>
            <a:pPr algn="l" fontAlgn="base"/>
            <a:endParaRPr lang="en-US" b="0" dirty="0">
              <a:solidFill>
                <a:srgbClr val="000000"/>
              </a:solidFill>
              <a:effectLst/>
              <a:latin typeface="Play"/>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79322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Kennismaken met het concept van circulaire economie</a:t>
            </a:r>
            <a:endParaRPr lang="nl-NL"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Kennismaken met afval als nieuwe grondstof</a:t>
            </a:r>
            <a:endParaRPr lang="nl-NL" dirty="0">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Experimenteren met het recyclen van papier</a:t>
            </a:r>
            <a:endParaRPr lang="nl-NL"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90436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Circulaire </a:t>
            </a:r>
            <a:r>
              <a:rPr lang="nl-NL" sz="3600" dirty="0"/>
              <a:t>economie </a:t>
            </a:r>
          </a:p>
        </p:txBody>
      </p:sp>
      <p:sp>
        <p:nvSpPr>
          <p:cNvPr id="3" name="Ondertitel 2"/>
          <p:cNvSpPr>
            <a:spLocks noGrp="1"/>
          </p:cNvSpPr>
          <p:nvPr>
            <p:ph type="subTitle" idx="1"/>
          </p:nvPr>
        </p:nvSpPr>
        <p:spPr>
          <a:xfrm>
            <a:off x="986280" y="1546049"/>
            <a:ext cx="7728355" cy="5096742"/>
          </a:xfrm>
        </p:spPr>
        <p:txBody>
          <a:bodyPr>
            <a:normAutofit/>
          </a:bodyPr>
          <a:lstStyle/>
          <a:p>
            <a:pPr marL="342900" indent="-342900" algn="l">
              <a:buAutoNum type="arabicPeriod"/>
            </a:pPr>
            <a:endParaRPr lang="nl-NL" sz="2800"/>
          </a:p>
          <a:p>
            <a:pPr marL="342900" indent="-342900" algn="l">
              <a:buAutoNum type="arabicPeriod"/>
            </a:pPr>
            <a:endParaRPr lang="en-GB" sz="2800" b="1">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a:extLst>
              <a:ext uri="{FF2B5EF4-FFF2-40B4-BE49-F238E27FC236}">
                <a16:creationId xmlns:a16="http://schemas.microsoft.com/office/drawing/2014/main" id="{D6F7CEC9-A28A-43AA-A4C7-219167CF4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565" y="1540072"/>
            <a:ext cx="6740070" cy="4493672"/>
          </a:xfrm>
          <a:prstGeom prst="rect">
            <a:avLst/>
          </a:prstGeom>
        </p:spPr>
      </p:pic>
    </p:spTree>
    <p:extLst>
      <p:ext uri="{BB962C8B-B14F-4D97-AF65-F5344CB8AC3E}">
        <p14:creationId xmlns:p14="http://schemas.microsoft.com/office/powerpoint/2010/main" val="258428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r>
              <a:rPr lang="en-GB" dirty="0">
                <a:effectLst/>
                <a:ea typeface="Calibri" panose="020F0502020204030204" pitchFamily="34" charset="0"/>
              </a:rPr>
              <a:t>Afval als nieuwe grondstof</a:t>
            </a:r>
            <a:endParaRPr lang="nl-NL" sz="6000"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379953"/>
            <a:ext cx="9018567"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een circulaire economie is afval de nieuwe grondstof. Er is niet langer de lijn (zoals in de lineaire economie): produceren, consumeren en dan weggooien. Dit spaart grondstoffen, het milieu en vermindert de CO2-uitstoot. Het stimuleert innovatie, nieuwe bedrijvigheid en werkgelegenheid.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een circulaire economie worden bijna alle producten die mensen gebruiken steeds opnieuw gebruikt. Als een product kapot is, wordt het gerepareerd. En als dat niet meer mogelijk is, worden er nieuwe producten van gemaakt.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een circulaire economie ontwerpen fabrikanten producten zodat ze herbruikbaar zijn. Elektrische apparaten worden bijvoorbeeld zo ontworpen dat ze gemakkelijker te repareren zijn. Producten en grondstoffen worden ook zoveel mogelijk hergebruikt. Bijvoorbeeld door plastic te recyclen tot pellets voor het maken van nieuwe plastic producten.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355784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r>
              <a:rPr lang="en-GB" dirty="0">
                <a:ea typeface="Calibri" panose="020F0502020204030204" pitchFamily="34" charset="0"/>
              </a:rPr>
              <a:t>Experiment: </a:t>
            </a:r>
            <a:r>
              <a:rPr lang="en-GB" dirty="0" err="1">
                <a:ea typeface="Calibri" panose="020F0502020204030204" pitchFamily="34" charset="0"/>
              </a:rPr>
              <a:t>papierrecycling</a:t>
            </a:r>
            <a:endParaRPr lang="nl-NL" sz="6000"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379953"/>
            <a:ext cx="9018567" cy="4945626"/>
          </a:xfrm>
        </p:spPr>
        <p:txBody>
          <a:bodyPr>
            <a:normAutofit/>
          </a:bodyPr>
          <a:lstStyle/>
          <a:p>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Bekijk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de volgende </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video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voor inspiratie</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r>
              <a:rPr lang="nl-NL" sz="1800" u="sng" dirty="0">
                <a:solidFill>
                  <a:srgbClr val="99CA3C"/>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https://youtube.com/shorts/8LsVgiIupII?feature=share</a:t>
            </a:r>
            <a:endParaRPr lang="nl-NL" dirty="0"/>
          </a:p>
          <a:p>
            <a:pPr marL="0" indent="0">
              <a:buNone/>
            </a:pPr>
            <a:endParaRPr lang="nl-NL" dirty="0"/>
          </a:p>
        </p:txBody>
      </p:sp>
    </p:spTree>
    <p:extLst>
      <p:ext uri="{BB962C8B-B14F-4D97-AF65-F5344CB8AC3E}">
        <p14:creationId xmlns:p14="http://schemas.microsoft.com/office/powerpoint/2010/main" val="146401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r>
              <a:rPr lang="en-GB" dirty="0">
                <a:ea typeface="Calibri" panose="020F0502020204030204" pitchFamily="34" charset="0"/>
              </a:rPr>
              <a:t>Experiment: </a:t>
            </a:r>
            <a:r>
              <a:rPr lang="en-GB" dirty="0" err="1">
                <a:ea typeface="Calibri" panose="020F0502020204030204" pitchFamily="34" charset="0"/>
              </a:rPr>
              <a:t>papierrecycling</a:t>
            </a:r>
            <a:endParaRPr lang="nl-NL" sz="6000"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379953"/>
            <a:ext cx="9018567" cy="4945626"/>
          </a:xfrm>
        </p:spPr>
        <p:txBody>
          <a:bodyPr>
            <a:normAutofit/>
          </a:bodyPr>
          <a:lstStyle/>
          <a:p>
            <a:pPr>
              <a:buFont typeface="+mj-lt"/>
              <a:buAutoNum type="arabicPeriod"/>
            </a:pPr>
            <a:r>
              <a:rPr lang="nl-NL" dirty="0" err="1"/>
              <a:t>Pak het papier/karton en </a:t>
            </a:r>
            <a:r>
              <a:rPr lang="nl-NL" dirty="0"/>
              <a:t>maak </a:t>
            </a:r>
            <a:r>
              <a:rPr lang="nl-NL" dirty="0" err="1"/>
              <a:t>er kleine </a:t>
            </a:r>
            <a:r>
              <a:rPr lang="nl-NL" dirty="0"/>
              <a:t>stukjes van</a:t>
            </a:r>
          </a:p>
          <a:p>
            <a:pPr>
              <a:buFont typeface="+mj-lt"/>
              <a:buAutoNum type="arabicPeriod"/>
            </a:pPr>
            <a:r>
              <a:rPr lang="nl-NL" dirty="0" err="1"/>
              <a:t>Gooi het </a:t>
            </a:r>
            <a:r>
              <a:rPr lang="nl-NL" dirty="0"/>
              <a:t>in </a:t>
            </a:r>
            <a:r>
              <a:rPr lang="nl-NL" dirty="0" err="1"/>
              <a:t>de </a:t>
            </a:r>
            <a:r>
              <a:rPr lang="nl-NL" dirty="0"/>
              <a:t>blender gemengd </a:t>
            </a:r>
            <a:r>
              <a:rPr lang="nl-NL" dirty="0" err="1"/>
              <a:t>met </a:t>
            </a:r>
            <a:r>
              <a:rPr lang="nl-NL" dirty="0"/>
              <a:t>een beetje water </a:t>
            </a:r>
            <a:r>
              <a:rPr lang="nl-NL" dirty="0" err="1"/>
              <a:t>om er </a:t>
            </a:r>
            <a:r>
              <a:rPr lang="nl-NL" dirty="0"/>
              <a:t>een moes van te maken</a:t>
            </a:r>
          </a:p>
          <a:p>
            <a:pPr>
              <a:buFont typeface="+mj-lt"/>
              <a:buAutoNum type="arabicPeriod"/>
            </a:pPr>
            <a:r>
              <a:rPr lang="nl-NL" dirty="0"/>
              <a:t>Maak een frame van ijsstokjes, </a:t>
            </a:r>
            <a:r>
              <a:rPr lang="nl-NL" dirty="0" err="1"/>
              <a:t>lijm en dunne stof</a:t>
            </a:r>
            <a:endParaRPr lang="nl-NL" dirty="0"/>
          </a:p>
          <a:p>
            <a:pPr>
              <a:buFont typeface="+mj-lt"/>
              <a:buAutoNum type="arabicPeriod"/>
            </a:pPr>
            <a:r>
              <a:rPr lang="nl-NL" dirty="0" err="1"/>
              <a:t>Gooi de </a:t>
            </a:r>
            <a:r>
              <a:rPr lang="nl-NL" dirty="0"/>
              <a:t>pulp in een emmer water </a:t>
            </a:r>
            <a:r>
              <a:rPr lang="nl-NL" dirty="0" err="1"/>
              <a:t>en </a:t>
            </a:r>
            <a:r>
              <a:rPr lang="nl-NL" dirty="0"/>
              <a:t>meng het </a:t>
            </a:r>
          </a:p>
          <a:p>
            <a:pPr>
              <a:buFont typeface="+mj-lt"/>
              <a:buAutoNum type="arabicPeriod"/>
            </a:pPr>
            <a:r>
              <a:rPr lang="nl-NL" dirty="0" err="1"/>
              <a:t>Gebruik het </a:t>
            </a:r>
            <a:r>
              <a:rPr lang="nl-NL" dirty="0"/>
              <a:t>frame </a:t>
            </a:r>
            <a:r>
              <a:rPr lang="nl-NL" dirty="0" err="1"/>
              <a:t>om de </a:t>
            </a:r>
            <a:r>
              <a:rPr lang="nl-NL" dirty="0"/>
              <a:t>pulp </a:t>
            </a:r>
            <a:r>
              <a:rPr lang="nl-NL" dirty="0" err="1"/>
              <a:t>op de dunne stof </a:t>
            </a:r>
            <a:r>
              <a:rPr lang="nl-NL" dirty="0"/>
              <a:t>te krijgen (een </a:t>
            </a:r>
            <a:r>
              <a:rPr lang="nl-NL" dirty="0" err="1"/>
              <a:t>dun laagje</a:t>
            </a:r>
            <a:r>
              <a:rPr lang="nl-NL" dirty="0"/>
              <a:t>)</a:t>
            </a:r>
          </a:p>
          <a:p>
            <a:pPr>
              <a:buFont typeface="+mj-lt"/>
              <a:buAutoNum type="arabicPeriod"/>
            </a:pPr>
            <a:r>
              <a:rPr lang="nl-NL" dirty="0" err="1"/>
              <a:t>Laat het </a:t>
            </a:r>
            <a:r>
              <a:rPr lang="nl-NL" dirty="0"/>
              <a:t>water eruit </a:t>
            </a:r>
            <a:r>
              <a:rPr lang="nl-NL" dirty="0" err="1"/>
              <a:t>druppelen</a:t>
            </a:r>
          </a:p>
          <a:p>
            <a:pPr>
              <a:buFont typeface="+mj-lt"/>
              <a:buAutoNum type="arabicPeriod"/>
            </a:pPr>
            <a:r>
              <a:rPr lang="nl-NL" dirty="0"/>
              <a:t>Laat </a:t>
            </a:r>
            <a:r>
              <a:rPr lang="nl-NL" dirty="0" err="1"/>
              <a:t>het gerecyclede </a:t>
            </a:r>
            <a:r>
              <a:rPr lang="nl-NL" dirty="0"/>
              <a:t>papier drogen</a:t>
            </a:r>
          </a:p>
          <a:p>
            <a:pPr>
              <a:buFont typeface="+mj-lt"/>
              <a:buAutoNum type="arabicPeriod"/>
            </a:pPr>
            <a:r>
              <a:rPr lang="nl-NL" dirty="0" err="1"/>
              <a:t>Gebruik het </a:t>
            </a:r>
            <a:r>
              <a:rPr lang="nl-NL" dirty="0"/>
              <a:t>papier </a:t>
            </a:r>
            <a:r>
              <a:rPr lang="nl-NL" dirty="0" err="1"/>
              <a:t>om aantekeningen </a:t>
            </a:r>
            <a:r>
              <a:rPr lang="nl-NL" dirty="0"/>
              <a:t>te maken </a:t>
            </a:r>
            <a:r>
              <a:rPr lang="nl-NL" dirty="0" err="1"/>
              <a:t>en om het </a:t>
            </a:r>
            <a:r>
              <a:rPr lang="nl-NL" dirty="0"/>
              <a:t>uit te </a:t>
            </a:r>
            <a:r>
              <a:rPr lang="nl-NL" dirty="0" err="1"/>
              <a:t>proberen zodra het </a:t>
            </a:r>
            <a:r>
              <a:rPr lang="nl-NL" dirty="0"/>
              <a:t>droog is</a:t>
            </a:r>
          </a:p>
        </p:txBody>
      </p:sp>
    </p:spTree>
    <p:extLst>
      <p:ext uri="{BB962C8B-B14F-4D97-AF65-F5344CB8AC3E}">
        <p14:creationId xmlns:p14="http://schemas.microsoft.com/office/powerpoint/2010/main" val="310970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r>
              <a:rPr lang="en-GB" dirty="0" err="1">
                <a:ea typeface="Calibri" panose="020F0502020204030204" pitchFamily="34" charset="0"/>
              </a:rPr>
              <a:t>Evaluatie</a:t>
            </a:r>
            <a:endParaRPr lang="nl-NL" sz="6000"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379953"/>
            <a:ext cx="9018567" cy="4945626"/>
          </a:xfrm>
        </p:spPr>
        <p:txBody>
          <a:bodyPr>
            <a:normAutofit/>
          </a:bodyPr>
          <a:lstStyle/>
          <a:p>
            <a:pPr>
              <a:buFont typeface="Wingdings" panose="05000000000000000000" pitchFamily="2" charset="2"/>
              <a:buChar char="Ø"/>
            </a:pPr>
            <a:r>
              <a:rPr lang="nl-NL" dirty="0" err="1"/>
              <a:t>Zijn er vragen</a:t>
            </a:r>
            <a:r>
              <a:rPr lang="nl-NL" dirty="0"/>
              <a:t>?</a:t>
            </a:r>
          </a:p>
          <a:p>
            <a:pPr>
              <a:buFont typeface="Wingdings" panose="05000000000000000000" pitchFamily="2" charset="2"/>
              <a:buChar char="Ø"/>
            </a:pPr>
            <a:r>
              <a:rPr lang="nl-NL" dirty="0" err="1"/>
              <a:t>Wat hebben </a:t>
            </a:r>
            <a:r>
              <a:rPr lang="nl-NL" dirty="0"/>
              <a:t>we </a:t>
            </a:r>
            <a:r>
              <a:rPr lang="nl-NL" dirty="0" err="1"/>
              <a:t>tot </a:t>
            </a:r>
            <a:r>
              <a:rPr lang="nl-NL" dirty="0"/>
              <a:t>nu toe </a:t>
            </a:r>
            <a:r>
              <a:rPr lang="nl-NL" dirty="0" err="1"/>
              <a:t>geleerd</a:t>
            </a:r>
            <a:r>
              <a:rPr lang="nl-NL" dirty="0"/>
              <a:t>?</a:t>
            </a:r>
          </a:p>
          <a:p>
            <a:pPr>
              <a:buFont typeface="Wingdings" panose="05000000000000000000" pitchFamily="2" charset="2"/>
              <a:buChar char="Ø"/>
            </a:pPr>
            <a:r>
              <a:rPr lang="nl-NL" dirty="0" err="1"/>
              <a:t>Wat vond </a:t>
            </a:r>
            <a:r>
              <a:rPr lang="nl-NL" dirty="0"/>
              <a:t>je van </a:t>
            </a:r>
            <a:r>
              <a:rPr lang="nl-NL" dirty="0" err="1"/>
              <a:t>dit </a:t>
            </a:r>
            <a:r>
              <a:rPr lang="nl-NL" dirty="0"/>
              <a:t>experiment?</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304604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1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Voor leerlingen om het concept van recycling en de dreiging van afval te begrijpen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Voor leerlingen om kennis te vergaren over de voordelen van hergebruik en recycling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dirty="0" err="1">
                <a:latin typeface="Calibri" panose="020F0502020204030204" pitchFamily="34" charset="0"/>
                <a:ea typeface="Calibri" panose="020F0502020204030204" pitchFamily="34" charset="0"/>
                <a:cs typeface="Calibri" panose="020F0502020204030204" pitchFamily="34" charset="0"/>
              </a:rPr>
              <a:t>Voor</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leerlingen</a:t>
            </a:r>
            <a:r>
              <a:rPr lang="en-GB" dirty="0">
                <a:latin typeface="Calibri" panose="020F0502020204030204" pitchFamily="34" charset="0"/>
                <a:ea typeface="Calibri" panose="020F0502020204030204" pitchFamily="34" charset="0"/>
                <a:cs typeface="Calibri" panose="020F0502020204030204" pitchFamily="34" charset="0"/>
              </a:rPr>
              <a:t> om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kennis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te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hebben</a:t>
            </a:r>
            <a:r>
              <a:rPr lang="en-GB" sz="1800" dirty="0">
                <a:effectLst/>
                <a:latin typeface="Calibri" panose="020F0502020204030204" pitchFamily="34" charset="0"/>
                <a:ea typeface="Calibri" panose="020F0502020204030204" pitchFamily="34" charset="0"/>
                <a:cs typeface="Calibri" panose="020F0502020204030204" pitchFamily="34" charset="0"/>
              </a:rPr>
              <a:t> van afvalbeheer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sz="2800" dirty="0"/>
          </a:p>
          <a:p>
            <a:pPr algn="l"/>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4205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Groepsactiviteit</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457200" indent="-457200" algn="l">
              <a:buFont typeface="Arial" panose="020B0604020202020204" pitchFamily="34" charset="0"/>
              <a:buChar char="•"/>
            </a:pPr>
            <a:r>
              <a:rPr lang="nl-NL" sz="2000" dirty="0">
                <a:latin typeface="Calibri" panose="020F0502020204030204" pitchFamily="34" charset="0"/>
                <a:cs typeface="Calibri" panose="020F0502020204030204" pitchFamily="34" charset="0"/>
              </a:rPr>
              <a:t>Maak een </a:t>
            </a:r>
            <a:r>
              <a:rPr lang="nl-NL" sz="2000" dirty="0" err="1">
                <a:latin typeface="Calibri" panose="020F0502020204030204" pitchFamily="34" charset="0"/>
                <a:cs typeface="Calibri" panose="020F0502020204030204" pitchFamily="34" charset="0"/>
              </a:rPr>
              <a:t>groep van </a:t>
            </a:r>
            <a:r>
              <a:rPr lang="nl-NL" sz="2000" dirty="0">
                <a:latin typeface="Calibri" panose="020F0502020204030204" pitchFamily="34" charset="0"/>
                <a:cs typeface="Calibri" panose="020F0502020204030204" pitchFamily="34" charset="0"/>
              </a:rPr>
              <a:t>3 of 4 </a:t>
            </a:r>
            <a:r>
              <a:rPr lang="nl-NL" sz="2000" dirty="0" err="1">
                <a:latin typeface="Calibri" panose="020F0502020204030204" pitchFamily="34" charset="0"/>
                <a:cs typeface="Calibri" panose="020F0502020204030204" pitchFamily="34" charset="0"/>
              </a:rPr>
              <a:t>leerlingen</a:t>
            </a:r>
            <a:endParaRPr lang="nl-NL" sz="2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nl-NL" sz="2000" dirty="0" err="1">
                <a:effectLst/>
                <a:latin typeface="Calibri" panose="020F0502020204030204" pitchFamily="34" charset="0"/>
                <a:ea typeface="Times New Roman" panose="02020603050405020304" pitchFamily="18" charset="0"/>
                <a:cs typeface="Calibri" panose="020F0502020204030204" pitchFamily="34" charset="0"/>
              </a:rPr>
              <a:t>Zoek feiten en cijfers </a:t>
            </a:r>
            <a:r>
              <a:rPr lang="nl-NL" sz="2000" dirty="0">
                <a:latin typeface="Calibri" panose="020F0502020204030204" pitchFamily="34" charset="0"/>
                <a:ea typeface="Times New Roman" panose="02020603050405020304" pitchFamily="18" charset="0"/>
                <a:cs typeface="Calibri" panose="020F0502020204030204" pitchFamily="34" charset="0"/>
              </a:rPr>
              <a:t>op internet </a:t>
            </a:r>
            <a:r>
              <a:rPr lang="nl-NL" sz="2000" dirty="0" err="1">
                <a:latin typeface="Calibri" panose="020F0502020204030204" pitchFamily="34" charset="0"/>
                <a:ea typeface="Times New Roman" panose="02020603050405020304" pitchFamily="18" charset="0"/>
                <a:cs typeface="Calibri" panose="020F0502020204030204" pitchFamily="34" charset="0"/>
              </a:rPr>
              <a:t>over </a:t>
            </a:r>
            <a:r>
              <a:rPr lang="nl-NL" sz="2000" dirty="0">
                <a:latin typeface="Calibri" panose="020F0502020204030204" pitchFamily="34" charset="0"/>
                <a:ea typeface="Times New Roman" panose="02020603050405020304" pitchFamily="18" charset="0"/>
                <a:cs typeface="Calibri" panose="020F0502020204030204" pitchFamily="34" charset="0"/>
              </a:rPr>
              <a:t>afval </a:t>
            </a:r>
            <a:r>
              <a:rPr lang="nl-NL" sz="2000" dirty="0" err="1">
                <a:latin typeface="Calibri" panose="020F0502020204030204" pitchFamily="34" charset="0"/>
                <a:ea typeface="Times New Roman" panose="02020603050405020304" pitchFamily="18" charset="0"/>
                <a:cs typeface="Calibri" panose="020F0502020204030204" pitchFamily="34" charset="0"/>
              </a:rPr>
              <a:t>en hoe je het kunt verminderen</a:t>
            </a:r>
            <a:endParaRPr lang="nl-NL" sz="20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r>
              <a:rPr lang="nl-NL" sz="2000" dirty="0">
                <a:effectLst/>
                <a:latin typeface="Calibri" panose="020F0502020204030204" pitchFamily="34" charset="0"/>
                <a:ea typeface="Times New Roman" panose="02020603050405020304" pitchFamily="18" charset="0"/>
                <a:cs typeface="Calibri" panose="020F0502020204030204" pitchFamily="34" charset="0"/>
              </a:rPr>
              <a:t>Schrijf </a:t>
            </a:r>
            <a:r>
              <a:rPr lang="nl-NL" sz="2000" dirty="0" err="1">
                <a:effectLst/>
                <a:latin typeface="Calibri" panose="020F0502020204030204" pitchFamily="34" charset="0"/>
                <a:ea typeface="Times New Roman" panose="02020603050405020304" pitchFamily="18" charset="0"/>
                <a:cs typeface="Calibri" panose="020F0502020204030204" pitchFamily="34" charset="0"/>
              </a:rPr>
              <a:t>je bevindingen </a:t>
            </a:r>
            <a:r>
              <a:rPr lang="nl-NL" sz="2000" dirty="0">
                <a:effectLst/>
                <a:latin typeface="Calibri" panose="020F0502020204030204" pitchFamily="34" charset="0"/>
                <a:ea typeface="Times New Roman" panose="02020603050405020304" pitchFamily="18" charset="0"/>
                <a:cs typeface="Calibri" panose="020F0502020204030204" pitchFamily="34" charset="0"/>
              </a:rPr>
              <a:t>op</a:t>
            </a:r>
          </a:p>
          <a:p>
            <a:pPr marL="457200" indent="-457200" algn="l">
              <a:buFont typeface="Arial" panose="020B0604020202020204" pitchFamily="34" charset="0"/>
              <a:buChar char="•"/>
            </a:pPr>
            <a:r>
              <a:rPr lang="nl-NL" sz="2000" dirty="0">
                <a:latin typeface="Calibri" panose="020F0502020204030204" pitchFamily="34" charset="0"/>
                <a:ea typeface="Times New Roman" panose="02020603050405020304" pitchFamily="18" charset="0"/>
                <a:cs typeface="Calibri" panose="020F0502020204030204" pitchFamily="34" charset="0"/>
              </a:rPr>
              <a:t>Deel </a:t>
            </a:r>
            <a:r>
              <a:rPr lang="nl-NL" sz="2000" dirty="0" err="1">
                <a:latin typeface="Calibri" panose="020F0502020204030204" pitchFamily="34" charset="0"/>
                <a:ea typeface="Times New Roman" panose="02020603050405020304" pitchFamily="18" charset="0"/>
                <a:cs typeface="Calibri" panose="020F0502020204030204" pitchFamily="34" charset="0"/>
              </a:rPr>
              <a:t>je gedachten met de groep</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Waarom is </a:t>
            </a:r>
            <a:r>
              <a:rPr lang="nl-NL" dirty="0"/>
              <a:t>afval een </a:t>
            </a:r>
            <a:r>
              <a:rPr lang="nl-NL" dirty="0" err="1"/>
              <a:t>groeiend probleem</a:t>
            </a:r>
            <a:r>
              <a:rPr lang="nl-NL" dirty="0"/>
              <a:t>?</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en-GB" sz="1800" dirty="0">
                <a:effectLst/>
                <a:latin typeface="Calibri" panose="020F0502020204030204" pitchFamily="34" charset="0"/>
                <a:ea typeface="Calibri" panose="020F0502020204030204" pitchFamily="34" charset="0"/>
                <a:cs typeface="Calibri" panose="020F0502020204030204" pitchFamily="34" charset="0"/>
              </a:rPr>
              <a:t>De wereldwijde afvalberg zal naar verwachting toenemen tot 3,40 miljard ton in 2050, meer dan het dubbele van de bevolkingsgroei in dezelfde periode. </a:t>
            </a:r>
          </a:p>
          <a:p>
            <a:r>
              <a:rPr lang="en-GB" sz="1800" dirty="0">
                <a:effectLst/>
                <a:latin typeface="Calibri" panose="020F0502020204030204" pitchFamily="34" charset="0"/>
                <a:ea typeface="Calibri" panose="020F0502020204030204" pitchFamily="34" charset="0"/>
                <a:cs typeface="Calibri" panose="020F0502020204030204" pitchFamily="34" charset="0"/>
              </a:rPr>
              <a:t>Er is een positieve correlatie tussen afvalproductie en inkomensniveau. De dagelijkse afvalproductie per hoofd van de bevolking in landen met hoge inkomens zal tegen 2050 naar verwachting met 19 procent toenemen, vergeleken met landen met lage en middeninkomens, waar een toename van ongeveer 40 procent of meer wordt verwacht. </a:t>
            </a:r>
          </a:p>
          <a:p>
            <a:r>
              <a:rPr lang="en-GB" sz="1800" dirty="0">
                <a:effectLst/>
                <a:latin typeface="Calibri" panose="020F0502020204030204" pitchFamily="34" charset="0"/>
                <a:ea typeface="Calibri" panose="020F0502020204030204" pitchFamily="34" charset="0"/>
                <a:cs typeface="Calibri" panose="020F0502020204030204" pitchFamily="34" charset="0"/>
              </a:rPr>
              <a:t>Rekening houdend met de voorspelde groei van de wereldbevolking in de komende jaren, kan de productie van vast afval een nog groter en alarmerender probleem worden.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7698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Video </a:t>
            </a:r>
            <a:r>
              <a:rPr lang="nl-NL" dirty="0" err="1"/>
              <a:t>over verminderen </a:t>
            </a:r>
            <a:r>
              <a:rPr lang="nl-NL" dirty="0"/>
              <a:t>- </a:t>
            </a:r>
            <a:r>
              <a:rPr lang="nl-NL" dirty="0" err="1"/>
              <a:t>hergebruiken </a:t>
            </a:r>
            <a:r>
              <a:rPr lang="nl-NL" dirty="0"/>
              <a:t>- recyclen</a:t>
            </a:r>
          </a:p>
        </p:txBody>
      </p:sp>
      <p:pic>
        <p:nvPicPr>
          <p:cNvPr id="6" name="Onlinemedia 5" title="Kenya dump dwellers make a living recycling hair extensions">
            <a:hlinkClick r:id="" action="ppaction://media"/>
            <a:extLst>
              <a:ext uri="{FF2B5EF4-FFF2-40B4-BE49-F238E27FC236}">
                <a16:creationId xmlns:a16="http://schemas.microsoft.com/office/drawing/2014/main" id="{05DAB64B-7CFB-4BC5-9E92-FF0671B12AA3}"/>
              </a:ext>
            </a:extLst>
          </p:cNvPr>
          <p:cNvPicPr>
            <a:picLocks noRot="1" noChangeAspect="1"/>
          </p:cNvPicPr>
          <p:nvPr>
            <a:videoFile r:link="rId1"/>
          </p:nvPr>
        </p:nvPicPr>
        <p:blipFill>
          <a:blip r:embed="rId3"/>
          <a:stretch>
            <a:fillRect/>
          </a:stretch>
        </p:blipFill>
        <p:spPr>
          <a:xfrm>
            <a:off x="1438522" y="1500326"/>
            <a:ext cx="7339027" cy="4146550"/>
          </a:xfrm>
          <a:prstGeom prst="rect">
            <a:avLst/>
          </a:prstGeom>
        </p:spPr>
      </p:pic>
    </p:spTree>
    <p:extLst>
      <p:ext uri="{BB962C8B-B14F-4D97-AF65-F5344CB8AC3E}">
        <p14:creationId xmlns:p14="http://schemas.microsoft.com/office/powerpoint/2010/main" val="32743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Aftertalk </a:t>
            </a:r>
            <a:r>
              <a:rPr lang="nl-NL" dirty="0"/>
              <a:t>video</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nl-NL" dirty="0" err="1">
                <a:latin typeface="Calibri" panose="020F0502020204030204" pitchFamily="34" charset="0"/>
                <a:ea typeface="Calibri" panose="020F0502020204030204" pitchFamily="34" charset="0"/>
                <a:cs typeface="Calibri" panose="020F0502020204030204" pitchFamily="34" charset="0"/>
              </a:rPr>
              <a:t>Wat </a:t>
            </a:r>
            <a:r>
              <a:rPr lang="nl-NL" dirty="0">
                <a:latin typeface="Calibri" panose="020F0502020204030204" pitchFamily="34" charset="0"/>
                <a:ea typeface="Calibri" panose="020F0502020204030204" pitchFamily="34" charset="0"/>
                <a:cs typeface="Calibri" panose="020F0502020204030204" pitchFamily="34" charset="0"/>
              </a:rPr>
              <a:t>is </a:t>
            </a:r>
            <a:r>
              <a:rPr lang="nl-NL" dirty="0" err="1">
                <a:latin typeface="Calibri" panose="020F0502020204030204" pitchFamily="34" charset="0"/>
                <a:ea typeface="Calibri" panose="020F0502020204030204" pitchFamily="34" charset="0"/>
                <a:cs typeface="Calibri" panose="020F0502020204030204" pitchFamily="34" charset="0"/>
              </a:rPr>
              <a:t>je </a:t>
            </a:r>
            <a:r>
              <a:rPr lang="nl-NL" dirty="0">
                <a:latin typeface="Calibri" panose="020F0502020204030204" pitchFamily="34" charset="0"/>
                <a:ea typeface="Calibri" panose="020F0502020204030204" pitchFamily="34" charset="0"/>
                <a:cs typeface="Calibri" panose="020F0502020204030204" pitchFamily="34" charset="0"/>
              </a:rPr>
              <a:t>eerste </a:t>
            </a:r>
            <a:r>
              <a:rPr lang="nl-NL" dirty="0" err="1">
                <a:latin typeface="Calibri" panose="020F0502020204030204" pitchFamily="34" charset="0"/>
                <a:ea typeface="Calibri" panose="020F0502020204030204" pitchFamily="34" charset="0"/>
                <a:cs typeface="Calibri" panose="020F0502020204030204" pitchFamily="34" charset="0"/>
              </a:rPr>
              <a:t>gedachte </a:t>
            </a:r>
            <a:r>
              <a:rPr lang="nl-NL" dirty="0">
                <a:latin typeface="Calibri" panose="020F0502020204030204" pitchFamily="34" charset="0"/>
                <a:ea typeface="Calibri" panose="020F0502020204030204" pitchFamily="34" charset="0"/>
                <a:cs typeface="Calibri" panose="020F0502020204030204" pitchFamily="34" charset="0"/>
              </a:rPr>
              <a:t>bij </a:t>
            </a:r>
            <a:r>
              <a:rPr lang="nl-NL" dirty="0" err="1">
                <a:latin typeface="Calibri" panose="020F0502020204030204" pitchFamily="34" charset="0"/>
                <a:ea typeface="Calibri" panose="020F0502020204030204" pitchFamily="34" charset="0"/>
                <a:cs typeface="Calibri" panose="020F0502020204030204" pitchFamily="34" charset="0"/>
              </a:rPr>
              <a:t>deze </a:t>
            </a:r>
            <a:r>
              <a:rPr lang="nl-NL" dirty="0">
                <a:latin typeface="Calibri" panose="020F0502020204030204" pitchFamily="34" charset="0"/>
                <a:ea typeface="Calibri" panose="020F0502020204030204" pitchFamily="34" charset="0"/>
                <a:cs typeface="Calibri" panose="020F0502020204030204" pitchFamily="34" charset="0"/>
              </a:rPr>
              <a:t>video?</a:t>
            </a:r>
          </a:p>
          <a:p>
            <a:r>
              <a:rPr lang="nl-NL" sz="1800" dirty="0" err="1">
                <a:effectLst/>
                <a:latin typeface="Calibri" panose="020F0502020204030204" pitchFamily="34" charset="0"/>
                <a:ea typeface="Calibri" panose="020F0502020204030204" pitchFamily="34" charset="0"/>
                <a:cs typeface="Calibri" panose="020F0502020204030204" pitchFamily="34" charset="0"/>
              </a:rPr>
              <a:t>Denk </a:t>
            </a:r>
            <a:r>
              <a:rPr lang="nl-NL" sz="1800" dirty="0">
                <a:effectLst/>
                <a:latin typeface="Calibri" panose="020F0502020204030204" pitchFamily="34" charset="0"/>
                <a:ea typeface="Calibri" panose="020F0502020204030204" pitchFamily="34" charset="0"/>
                <a:cs typeface="Calibri" panose="020F0502020204030204" pitchFamily="34" charset="0"/>
              </a:rPr>
              <a:t>je dat we meer kunnen recyclen? </a:t>
            </a:r>
            <a:endParaRPr lang="nl-NL" dirty="0">
              <a:latin typeface="Calibri" panose="020F0502020204030204" pitchFamily="34" charset="0"/>
              <a:ea typeface="Calibri" panose="020F0502020204030204" pitchFamily="34" charset="0"/>
              <a:cs typeface="Calibri" panose="020F0502020204030204" pitchFamily="34" charset="0"/>
            </a:endParaRPr>
          </a:p>
          <a:p>
            <a:r>
              <a:rPr lang="nl-NL" sz="1800" dirty="0" err="1">
                <a:effectLst/>
                <a:latin typeface="Calibri" panose="020F0502020204030204" pitchFamily="34" charset="0"/>
                <a:ea typeface="Calibri" panose="020F0502020204030204" pitchFamily="34" charset="0"/>
                <a:cs typeface="Calibri" panose="020F0502020204030204" pitchFamily="34" charset="0"/>
              </a:rPr>
              <a:t>Wat kunnen </a:t>
            </a:r>
            <a:r>
              <a:rPr lang="nl-NL" sz="1800" dirty="0">
                <a:effectLst/>
                <a:latin typeface="Calibri" panose="020F0502020204030204" pitchFamily="34" charset="0"/>
                <a:ea typeface="Calibri" panose="020F0502020204030204" pitchFamily="34" charset="0"/>
                <a:cs typeface="Calibri" panose="020F0502020204030204" pitchFamily="34" charset="0"/>
              </a:rPr>
              <a:t>we </a:t>
            </a:r>
            <a:r>
              <a:rPr lang="nl-NL" sz="1800" dirty="0" err="1">
                <a:effectLst/>
                <a:latin typeface="Calibri" panose="020F0502020204030204" pitchFamily="34" charset="0"/>
                <a:ea typeface="Calibri" panose="020F0502020204030204" pitchFamily="34" charset="0"/>
                <a:cs typeface="Calibri" panose="020F0502020204030204" pitchFamily="34" charset="0"/>
              </a:rPr>
              <a:t>recyclen</a:t>
            </a:r>
            <a:r>
              <a:rPr lang="nl-NL" sz="1800" dirty="0">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15530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7181723" y="609600"/>
            <a:ext cx="4512989" cy="2227730"/>
          </a:xfrm>
        </p:spPr>
        <p:txBody>
          <a:bodyPr anchor="ctr">
            <a:normAutofit/>
          </a:bodyPr>
          <a:lstStyle/>
          <a:p>
            <a:r>
              <a:rPr lang="nl-NL" dirty="0" err="1">
                <a:solidFill>
                  <a:srgbClr val="FFFFFF"/>
                </a:solidFill>
              </a:rPr>
              <a:t>Leerlingenactiviteit</a:t>
            </a:r>
            <a:r>
              <a:rPr lang="nl-NL" dirty="0">
                <a:solidFill>
                  <a:srgbClr val="FFFFFF"/>
                </a:solidFill>
              </a:rPr>
              <a:t>: microplastics</a:t>
            </a:r>
          </a:p>
        </p:txBody>
      </p:sp>
      <p:pic>
        <p:nvPicPr>
          <p:cNvPr id="4" name="Afbeelding 3">
            <a:extLst>
              <a:ext uri="{FF2B5EF4-FFF2-40B4-BE49-F238E27FC236}">
                <a16:creationId xmlns:a16="http://schemas.microsoft.com/office/drawing/2014/main" id="{7CAFD003-427D-4F53-8025-A86052245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1" y="1545062"/>
            <a:ext cx="3856774" cy="3856774"/>
          </a:xfrm>
          <a:prstGeom prst="rect">
            <a:avLst/>
          </a:prstGeom>
        </p:spPr>
      </p:pic>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7181725" y="2837329"/>
            <a:ext cx="4512988" cy="3317938"/>
          </a:xfrm>
        </p:spPr>
        <p:txBody>
          <a:bodyPr anchor="t">
            <a:normAutofit/>
          </a:bodyPr>
          <a:lstStyle/>
          <a:p>
            <a:r>
              <a:rPr lang="nl-NL" dirty="0">
                <a:solidFill>
                  <a:srgbClr val="FFFFFF"/>
                </a:solidFill>
                <a:latin typeface="Calibri" panose="020F0502020204030204" pitchFamily="34" charset="0"/>
                <a:ea typeface="Calibri" panose="020F0502020204030204" pitchFamily="34" charset="0"/>
                <a:cs typeface="Calibri" panose="020F0502020204030204" pitchFamily="34" charset="0"/>
              </a:rPr>
              <a:t>Maak duo’s</a:t>
            </a:r>
          </a:p>
          <a:p>
            <a:r>
              <a:rPr lang="nl-NL" dirty="0">
                <a:solidFill>
                  <a:srgbClr val="FFFFFF"/>
                </a:solidFill>
                <a:latin typeface="Calibri" panose="020F0502020204030204" pitchFamily="34" charset="0"/>
                <a:ea typeface="Calibri" panose="020F0502020204030204" pitchFamily="34" charset="0"/>
                <a:cs typeface="Calibri" panose="020F0502020204030204" pitchFamily="34" charset="0"/>
              </a:rPr>
              <a:t>Download </a:t>
            </a:r>
            <a:r>
              <a:rPr lang="nl-NL" dirty="0" err="1">
                <a:solidFill>
                  <a:srgbClr val="FFFFFF"/>
                </a:solidFill>
                <a:latin typeface="Calibri" panose="020F0502020204030204" pitchFamily="34" charset="0"/>
                <a:ea typeface="Calibri" panose="020F0502020204030204" pitchFamily="34" charset="0"/>
                <a:cs typeface="Calibri" panose="020F0502020204030204" pitchFamily="34" charset="0"/>
              </a:rPr>
              <a:t>de </a:t>
            </a:r>
            <a:r>
              <a:rPr lang="nl-NL" dirty="0">
                <a:solidFill>
                  <a:srgbClr val="FFFFFF"/>
                </a:solidFill>
                <a:latin typeface="Calibri" panose="020F0502020204030204" pitchFamily="34" charset="0"/>
                <a:ea typeface="Calibri" panose="020F0502020204030204" pitchFamily="34" charset="0"/>
                <a:cs typeface="Calibri" panose="020F0502020204030204" pitchFamily="34" charset="0"/>
              </a:rPr>
              <a:t>app </a:t>
            </a:r>
            <a:r>
              <a:rPr lang="nl-NL" dirty="0" err="1">
                <a:solidFill>
                  <a:srgbClr val="FFFFFF"/>
                </a:solidFill>
                <a:latin typeface="Calibri" panose="020F0502020204030204" pitchFamily="34" charset="0"/>
                <a:ea typeface="Calibri" panose="020F0502020204030204" pitchFamily="34" charset="0"/>
                <a:cs typeface="Calibri" panose="020F0502020204030204" pitchFamily="34" charset="0"/>
              </a:rPr>
              <a:t>door de </a:t>
            </a:r>
            <a:r>
              <a:rPr lang="nl-NL" dirty="0">
                <a:solidFill>
                  <a:srgbClr val="FFFFFF"/>
                </a:solidFill>
                <a:latin typeface="Calibri" panose="020F0502020204030204" pitchFamily="34" charset="0"/>
                <a:ea typeface="Calibri" panose="020F0502020204030204" pitchFamily="34" charset="0"/>
                <a:cs typeface="Calibri" panose="020F0502020204030204" pitchFamily="34" charset="0"/>
              </a:rPr>
              <a:t>QR-code te scannen</a:t>
            </a:r>
          </a:p>
          <a:p>
            <a:r>
              <a:rPr lang="nl-NL"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Controleer </a:t>
            </a:r>
            <a:r>
              <a:rPr lang="nl-NL"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alle producten </a:t>
            </a:r>
            <a:r>
              <a:rPr lang="nl-NL"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die je </a:t>
            </a:r>
            <a:r>
              <a:rPr lang="nl-NL"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bij </a:t>
            </a:r>
            <a:r>
              <a:rPr lang="nl-NL"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je hebt </a:t>
            </a:r>
            <a:r>
              <a:rPr lang="nl-NL"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via deze </a:t>
            </a:r>
            <a:r>
              <a:rPr lang="nl-NL"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app</a:t>
            </a:r>
          </a:p>
          <a:p>
            <a:r>
              <a:rPr lang="nl-NL" dirty="0" err="1">
                <a:solidFill>
                  <a:srgbClr val="FFFFFF"/>
                </a:solidFill>
                <a:latin typeface="Calibri" panose="020F0502020204030204" pitchFamily="34" charset="0"/>
                <a:ea typeface="Calibri" panose="020F0502020204030204" pitchFamily="34" charset="0"/>
                <a:cs typeface="Calibri" panose="020F0502020204030204" pitchFamily="34" charset="0"/>
              </a:rPr>
              <a:t>Heb </a:t>
            </a:r>
            <a:r>
              <a:rPr lang="nl-NL" dirty="0">
                <a:solidFill>
                  <a:srgbClr val="FFFFFF"/>
                </a:solidFill>
                <a:latin typeface="Calibri" panose="020F0502020204030204" pitchFamily="34" charset="0"/>
                <a:ea typeface="Calibri" panose="020F0502020204030204" pitchFamily="34" charset="0"/>
                <a:cs typeface="Calibri" panose="020F0502020204030204" pitchFamily="34" charset="0"/>
              </a:rPr>
              <a:t>je </a:t>
            </a:r>
            <a:r>
              <a:rPr lang="nl-NL" dirty="0" err="1">
                <a:solidFill>
                  <a:srgbClr val="FFFFFF"/>
                </a:solidFill>
                <a:latin typeface="Calibri" panose="020F0502020204030204" pitchFamily="34" charset="0"/>
                <a:ea typeface="Calibri" panose="020F0502020204030204" pitchFamily="34" charset="0"/>
                <a:cs typeface="Calibri" panose="020F0502020204030204" pitchFamily="34" charset="0"/>
              </a:rPr>
              <a:t>producten met </a:t>
            </a:r>
            <a:r>
              <a:rPr lang="nl-NL" dirty="0">
                <a:solidFill>
                  <a:srgbClr val="FFFFFF"/>
                </a:solidFill>
                <a:latin typeface="Calibri" panose="020F0502020204030204" pitchFamily="34" charset="0"/>
                <a:ea typeface="Calibri" panose="020F0502020204030204" pitchFamily="34" charset="0"/>
                <a:cs typeface="Calibri" panose="020F0502020204030204" pitchFamily="34" charset="0"/>
              </a:rPr>
              <a:t>microplastics </a:t>
            </a:r>
            <a:r>
              <a:rPr lang="nl-NL" dirty="0" err="1">
                <a:solidFill>
                  <a:srgbClr val="FFFFFF"/>
                </a:solidFill>
                <a:latin typeface="Calibri" panose="020F0502020204030204" pitchFamily="34" charset="0"/>
                <a:ea typeface="Calibri" panose="020F0502020204030204" pitchFamily="34" charset="0"/>
                <a:cs typeface="Calibri" panose="020F0502020204030204" pitchFamily="34" charset="0"/>
              </a:rPr>
              <a:t>gevonden</a:t>
            </a:r>
            <a:r>
              <a:rPr lang="nl-NL"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nl-N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solidFill>
                <a:srgbClr val="FFFFFF"/>
              </a:solidFill>
            </a:endParaRPr>
          </a:p>
        </p:txBody>
      </p:sp>
    </p:spTree>
    <p:extLst>
      <p:ext uri="{BB962C8B-B14F-4D97-AF65-F5344CB8AC3E}">
        <p14:creationId xmlns:p14="http://schemas.microsoft.com/office/powerpoint/2010/main" val="398503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Evaluatie</a:t>
            </a:r>
            <a:endParaRPr lang="nl-NL" sz="3600" dirty="0"/>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dirty="0" err="1">
                <a:latin typeface="Calibri" panose="020F0502020204030204" pitchFamily="34" charset="0"/>
                <a:ea typeface="Calibri" panose="020F0502020204030204" pitchFamily="34" charset="0"/>
                <a:cs typeface="Times New Roman" panose="02020603050405020304" pitchFamily="18" charset="0"/>
              </a:rPr>
              <a:t>Nog vragen tot </a:t>
            </a:r>
            <a:r>
              <a:rPr lang="nl-NL" dirty="0">
                <a:latin typeface="Calibri" panose="020F0502020204030204" pitchFamily="34" charset="0"/>
                <a:ea typeface="Calibri" panose="020F0502020204030204" pitchFamily="34" charset="0"/>
                <a:cs typeface="Times New Roman" panose="02020603050405020304" pitchFamily="18" charset="0"/>
              </a:rPr>
              <a:t>nu toe?</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nl-NL" dirty="0" err="1">
                <a:effectLst/>
                <a:latin typeface="Calibri" panose="020F0502020204030204" pitchFamily="34" charset="0"/>
                <a:ea typeface="Calibri" panose="020F0502020204030204" pitchFamily="34" charset="0"/>
                <a:cs typeface="Times New Roman" panose="02020603050405020304" pitchFamily="18" charset="0"/>
              </a:rPr>
              <a:t>Wat gaan </a:t>
            </a:r>
            <a:r>
              <a:rPr lang="nl-NL" dirty="0">
                <a:effectLst/>
                <a:latin typeface="Calibri" panose="020F0502020204030204" pitchFamily="34" charset="0"/>
                <a:ea typeface="Calibri" panose="020F0502020204030204" pitchFamily="34" charset="0"/>
                <a:cs typeface="Times New Roman" panose="02020603050405020304" pitchFamily="18" charset="0"/>
              </a:rPr>
              <a:t>we volgende week doen</a:t>
            </a: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9557547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customXml/itemProps2.xml><?xml version="1.0" encoding="utf-8"?>
<ds:datastoreItem xmlns:ds="http://schemas.openxmlformats.org/officeDocument/2006/customXml" ds:itemID="{384F9155-CEEF-4797-9B67-FFC041753A59}"/>
</file>

<file path=customXml/itemProps3.xml><?xml version="1.0" encoding="utf-8"?>
<ds:datastoreItem xmlns:ds="http://schemas.openxmlformats.org/officeDocument/2006/customXml" ds:itemID="{4E29153E-E645-4520-A8DB-CBEB3B35B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701</TotalTime>
  <Words>597</Words>
  <Application>Microsoft Office PowerPoint</Application>
  <PresentationFormat>Breedbeeld</PresentationFormat>
  <Paragraphs>71</Paragraphs>
  <Slides>17</Slides>
  <Notes>0</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17</vt:i4>
      </vt:variant>
    </vt:vector>
  </HeadingPairs>
  <TitlesOfParts>
    <vt:vector size="26" baseType="lpstr">
      <vt:lpstr>Arial</vt:lpstr>
      <vt:lpstr>Calibri</vt:lpstr>
      <vt:lpstr>play</vt:lpstr>
      <vt:lpstr>play</vt:lpstr>
      <vt:lpstr>Symbol</vt:lpstr>
      <vt:lpstr>Trebuchet MS</vt:lpstr>
      <vt:lpstr>Wingdings</vt:lpstr>
      <vt:lpstr>Wingdings 3</vt:lpstr>
      <vt:lpstr>Facet</vt:lpstr>
      <vt:lpstr>Module 1  Les 1</vt:lpstr>
      <vt:lpstr>Registratie van studenten</vt:lpstr>
      <vt:lpstr>Doelstellingen van de les</vt:lpstr>
      <vt:lpstr>Groepsactiviteit</vt:lpstr>
      <vt:lpstr>Waarom is afval een groeiend probleem?</vt:lpstr>
      <vt:lpstr>Video over verminderen - hergebruiken - recyclen</vt:lpstr>
      <vt:lpstr>Aftertalk video</vt:lpstr>
      <vt:lpstr>Leerlingenactiviteit: microplastics</vt:lpstr>
      <vt:lpstr>Evaluatie</vt:lpstr>
      <vt:lpstr>Les 2</vt:lpstr>
      <vt:lpstr>Registratie van studenten</vt:lpstr>
      <vt:lpstr>Doelstellingen van de les</vt:lpstr>
      <vt:lpstr>Circulaire economie </vt:lpstr>
      <vt:lpstr>Afval als nieuwe grondstof</vt:lpstr>
      <vt:lpstr>Experiment: papierrecycling</vt:lpstr>
      <vt:lpstr>Experiment: papierrecycling</vt:lpstr>
      <vt:lpstr>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docId:B69FA6A61588CE888ED8F09AE0EB65B8</cp:keywords>
  <cp:lastModifiedBy>Ganna Chalapko</cp:lastModifiedBy>
  <cp:revision>247</cp:revision>
  <dcterms:created xsi:type="dcterms:W3CDTF">2020-10-08T12:13:34Z</dcterms:created>
  <dcterms:modified xsi:type="dcterms:W3CDTF">2023-07-13T09:36:28Z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