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75" r:id="rId4"/>
    <p:sldId id="293" r:id="rId5"/>
    <p:sldId id="29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69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 den Hartog (Stivako)" userId="e8954ba5-f58e-4b15-84aa-a396c6d28eb6" providerId="ADAL" clId="{5441F5E4-71D1-4DEA-9156-A7D0799947CE}"/>
    <pc:docChg chg="delSld">
      <pc:chgData name="Frank  den Hartog (Stivako)" userId="e8954ba5-f58e-4b15-84aa-a396c6d28eb6" providerId="ADAL" clId="{5441F5E4-71D1-4DEA-9156-A7D0799947CE}" dt="2023-09-04T17:33:06.043" v="0" actId="47"/>
      <pc:docMkLst>
        <pc:docMk/>
      </pc:docMkLst>
      <pc:sldChg chg="del">
        <pc:chgData name="Frank  den Hartog (Stivako)" userId="e8954ba5-f58e-4b15-84aa-a396c6d28eb6" providerId="ADAL" clId="{5441F5E4-71D1-4DEA-9156-A7D0799947CE}" dt="2023-09-04T17:33:06.043" v="0" actId="47"/>
        <pc:sldMkLst>
          <pc:docMk/>
          <pc:sldMk cId="715301966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9E51300D-385F-C446-A7FE-64A723D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5" y="5729288"/>
            <a:ext cx="54562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17198-0D04-1643-97D7-A5E31B7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" y="0"/>
            <a:ext cx="12158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Cost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altLang="es-ES" sz="5400" b="1">
                <a:solidFill>
                  <a:schemeClr val="accent1">
                    <a:lumMod val="50000"/>
                  </a:schemeClr>
                </a:solidFill>
              </a:rPr>
              <a:t>investm</a:t>
            </a:r>
            <a:r>
              <a:rPr lang="es-ES" altLang="es-ES" b="1">
                <a:solidFill>
                  <a:schemeClr val="accent1">
                    <a:lumMod val="50000"/>
                  </a:schemeClr>
                </a:solidFill>
              </a:rPr>
              <a:t>ents</a:t>
            </a:r>
            <a:r>
              <a:rPr lang="es-ES" altLang="es-ES" sz="5400" b="1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altLang="es-E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493FE61-0D14-B341-87CE-205FC5C00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18" y="1465729"/>
            <a:ext cx="6554196" cy="44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50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9E51300D-385F-C446-A7FE-64A723D1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65" y="5729288"/>
            <a:ext cx="54562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617198-0D04-1643-97D7-A5E31B7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" y="0"/>
            <a:ext cx="12158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BC23FC-5B22-7345-8A7F-40EE6B43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9050" y="-303707"/>
            <a:ext cx="12191999" cy="7200899"/>
          </a:xfrm>
          <a:prstGeom prst="rect">
            <a:avLst/>
          </a:prstGeom>
        </p:spPr>
      </p:pic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6F86D1F-71BA-5D46-AF8A-5AA7C226F195}"/>
              </a:ext>
            </a:extLst>
          </p:cNvPr>
          <p:cNvSpPr txBox="1">
            <a:spLocks/>
          </p:cNvSpPr>
          <p:nvPr/>
        </p:nvSpPr>
        <p:spPr>
          <a:xfrm>
            <a:off x="19050" y="1687316"/>
            <a:ext cx="9014511" cy="3218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ENERGY IN THE HAIRDRESSING SALON II</a:t>
            </a:r>
            <a:br>
              <a:rPr lang="en-US" sz="66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6600">
                <a:solidFill>
                  <a:schemeClr val="tx1"/>
                </a:solidFill>
                <a:latin typeface="Trebuchet MS" panose="020B0603020202020204" pitchFamily="34" charset="0"/>
              </a:rPr>
              <a:t>Module </a:t>
            </a:r>
            <a:r>
              <a:rPr lang="en-US" sz="6600" dirty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endParaRPr lang="es-E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32908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Legislation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9203D3A-5509-C24D-A313-F353AAD4C6E6}"/>
              </a:ext>
            </a:extLst>
          </p:cNvPr>
          <p:cNvGrpSpPr/>
          <p:nvPr/>
        </p:nvGrpSpPr>
        <p:grpSpPr>
          <a:xfrm>
            <a:off x="3352800" y="1280160"/>
            <a:ext cx="5486400" cy="4297680"/>
            <a:chOff x="0" y="0"/>
            <a:chExt cx="5486400" cy="3709359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CE45BF9-CE0D-A940-B336-9B3D891863E4}"/>
                </a:ext>
              </a:extLst>
            </p:cNvPr>
            <p:cNvGrpSpPr/>
            <p:nvPr/>
          </p:nvGrpSpPr>
          <p:grpSpPr>
            <a:xfrm>
              <a:off x="0" y="0"/>
              <a:ext cx="5486400" cy="3709359"/>
              <a:chOff x="0" y="0"/>
              <a:chExt cx="5486400" cy="3709359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0847840-B7E9-DB4E-8D51-73B58F5ACD79}"/>
                  </a:ext>
                </a:extLst>
              </p:cNvPr>
              <p:cNvSpPr/>
              <p:nvPr/>
            </p:nvSpPr>
            <p:spPr>
              <a:xfrm>
                <a:off x="0" y="0"/>
                <a:ext cx="5486400" cy="3709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1" name="Rectángulo redondeado 20">
                <a:extLst>
                  <a:ext uri="{FF2B5EF4-FFF2-40B4-BE49-F238E27FC236}">
                    <a16:creationId xmlns:a16="http://schemas.microsoft.com/office/drawing/2014/main" id="{20098367-0BA2-5544-8F4B-3AC35DC46499}"/>
                  </a:ext>
                </a:extLst>
              </p:cNvPr>
              <p:cNvSpPr/>
              <p:nvPr/>
            </p:nvSpPr>
            <p:spPr>
              <a:xfrm>
                <a:off x="1151" y="0"/>
                <a:ext cx="1792188" cy="3709359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2" name="Cuadro de texto 4">
                <a:extLst>
                  <a:ext uri="{FF2B5EF4-FFF2-40B4-BE49-F238E27FC236}">
                    <a16:creationId xmlns:a16="http://schemas.microsoft.com/office/drawing/2014/main" id="{7FB8AAB3-FF11-AB48-9C74-B04CBE4F1313}"/>
                  </a:ext>
                </a:extLst>
              </p:cNvPr>
              <p:cNvSpPr txBox="1"/>
              <p:nvPr/>
            </p:nvSpPr>
            <p:spPr>
              <a:xfrm>
                <a:off x="1151" y="1483743"/>
                <a:ext cx="1792188" cy="1483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225" tIns="78225" rIns="78225" bIns="7822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s-ES" sz="11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-The 2015 Paris Agreement, 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89000"/>
                  </a:lnSpc>
                  <a:spcBef>
                    <a:spcPts val="380"/>
                  </a:spcBef>
                  <a:spcAft>
                    <a:spcPts val="0"/>
                  </a:spcAft>
                </a:pPr>
                <a:r>
                  <a:rPr lang="es-ES" sz="11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United Nations Framework Convention on Climate Change 2018 and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89000"/>
                  </a:lnSpc>
                  <a:spcBef>
                    <a:spcPts val="380"/>
                  </a:spcBef>
                  <a:spcAft>
                    <a:spcPts val="0"/>
                  </a:spcAft>
                </a:pPr>
                <a:r>
                  <a:rPr lang="es-ES" sz="11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-The 2030 Agenda for Sustainable Development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848BAC19-21C8-434B-99D3-24886BEC1B2C}"/>
                  </a:ext>
                </a:extLst>
              </p:cNvPr>
              <p:cNvSpPr/>
              <p:nvPr/>
            </p:nvSpPr>
            <p:spPr>
              <a:xfrm>
                <a:off x="179298" y="58660"/>
                <a:ext cx="1383584" cy="989145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4" name="Rectángulo redondeado 23">
                <a:extLst>
                  <a:ext uri="{FF2B5EF4-FFF2-40B4-BE49-F238E27FC236}">
                    <a16:creationId xmlns:a16="http://schemas.microsoft.com/office/drawing/2014/main" id="{BC4197D1-72FD-1340-BA65-257FBEA35B0E}"/>
                  </a:ext>
                </a:extLst>
              </p:cNvPr>
              <p:cNvSpPr/>
              <p:nvPr/>
            </p:nvSpPr>
            <p:spPr>
              <a:xfrm>
                <a:off x="1898864" y="0"/>
                <a:ext cx="1792188" cy="3709359"/>
              </a:xfrm>
              <a:prstGeom prst="roundRect">
                <a:avLst>
                  <a:gd name="adj" fmla="val 10000"/>
                </a:avLst>
              </a:prstGeom>
              <a:solidFill>
                <a:srgbClr val="2EE844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5" name="Cuadro de texto 7">
                <a:extLst>
                  <a:ext uri="{FF2B5EF4-FFF2-40B4-BE49-F238E27FC236}">
                    <a16:creationId xmlns:a16="http://schemas.microsoft.com/office/drawing/2014/main" id="{C470DF70-6C19-C047-A343-D2CA2EFA7C22}"/>
                  </a:ext>
                </a:extLst>
              </p:cNvPr>
              <p:cNvSpPr txBox="1"/>
              <p:nvPr/>
            </p:nvSpPr>
            <p:spPr>
              <a:xfrm>
                <a:off x="1898864" y="1483613"/>
                <a:ext cx="1792188" cy="1716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64000" rIns="64000" bIns="64000" anchor="ctr" anchorCtr="0">
                <a:noAutofit/>
              </a:bodyPr>
              <a:lstStyle/>
              <a:p>
                <a:pPr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s-ES" sz="105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-The European Green Deal of 2019</a:t>
                </a:r>
                <a:r>
                  <a:rPr lang="es-ES" sz="9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89000"/>
                  </a:lnSpc>
                  <a:spcBef>
                    <a:spcPts val="365"/>
                  </a:spcBef>
                  <a:spcAft>
                    <a:spcPts val="0"/>
                  </a:spcAft>
                </a:pPr>
                <a:r>
                  <a:rPr lang="es-ES" sz="105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-Regulation (EU) 2019/943 and .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89000"/>
                  </a:lnSpc>
                  <a:spcBef>
                    <a:spcPts val="365"/>
                  </a:spcBef>
                  <a:spcAft>
                    <a:spcPts val="0"/>
                  </a:spcAft>
                </a:pPr>
                <a:r>
                  <a:rPr lang="es-ES" sz="105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Directive (EU) 2019/944 of the European Parliament and of the Council of 5 June 2019 concerning common rules for the internal market in electricity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1E77B605-2C70-F749-8BF1-F9D7C5FFEF9D}"/>
                  </a:ext>
                </a:extLst>
              </p:cNvPr>
              <p:cNvSpPr/>
              <p:nvPr/>
            </p:nvSpPr>
            <p:spPr>
              <a:xfrm>
                <a:off x="2182485" y="93079"/>
                <a:ext cx="1086916" cy="963268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7" name="Rectángulo redondeado 26">
                <a:extLst>
                  <a:ext uri="{FF2B5EF4-FFF2-40B4-BE49-F238E27FC236}">
                    <a16:creationId xmlns:a16="http://schemas.microsoft.com/office/drawing/2014/main" id="{5009EAF5-1374-F147-B0F6-BFC3BBD2B51A}"/>
                  </a:ext>
                </a:extLst>
              </p:cNvPr>
              <p:cNvSpPr/>
              <p:nvPr/>
            </p:nvSpPr>
            <p:spPr>
              <a:xfrm>
                <a:off x="3693059" y="0"/>
                <a:ext cx="1792188" cy="3709359"/>
              </a:xfrm>
              <a:prstGeom prst="roundRect">
                <a:avLst>
                  <a:gd name="adj" fmla="val 10000"/>
                </a:avLst>
              </a:prstGeom>
              <a:solidFill>
                <a:srgbClr val="5999D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8" name="Cuadro de texto 10">
                <a:extLst>
                  <a:ext uri="{FF2B5EF4-FFF2-40B4-BE49-F238E27FC236}">
                    <a16:creationId xmlns:a16="http://schemas.microsoft.com/office/drawing/2014/main" id="{DCAF4548-0DAB-684B-9D91-349B60853D3F}"/>
                  </a:ext>
                </a:extLst>
              </p:cNvPr>
              <p:cNvSpPr txBox="1"/>
              <p:nvPr/>
            </p:nvSpPr>
            <p:spPr>
              <a:xfrm>
                <a:off x="3693059" y="1483743"/>
                <a:ext cx="1792188" cy="1483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1100" tIns="71100" rIns="71100" bIns="71100" anchor="ctr" anchorCtr="0">
                <a:noAutofit/>
              </a:bodyPr>
              <a:lstStyle/>
              <a:p>
                <a:pPr>
                  <a:lnSpc>
                    <a:spcPct val="89000"/>
                  </a:lnSpc>
                  <a:spcAft>
                    <a:spcPts val="0"/>
                  </a:spcAft>
                </a:pPr>
                <a:r>
                  <a:rPr lang="es-ES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-Regulation </a:t>
                </a:r>
                <a:r>
                  <a:rPr lang="es-ES" sz="10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Thermal Installations in Buildings (RITE)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89000"/>
                  </a:lnSpc>
                  <a:spcBef>
                    <a:spcPts val="350"/>
                  </a:spcBef>
                  <a:spcAft>
                    <a:spcPts val="0"/>
                  </a:spcAft>
                </a:pPr>
                <a:r>
                  <a:rPr lang="es-ES" sz="10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-Law 7/2021 of 20 May on climate change and energy transition.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89000"/>
                  </a:lnSpc>
                  <a:spcBef>
                    <a:spcPts val="350"/>
                  </a:spcBef>
                  <a:spcAft>
                    <a:spcPts val="0"/>
                  </a:spcAft>
                </a:pPr>
                <a:r>
                  <a:rPr lang="es-ES" sz="10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Royal Decree-Law 14/2022, of 1 August, on energy saving and efficiency measures and the reduction of energy dependence on natural gas.</a:t>
                </a:r>
                <a:endParaRPr lang="es-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E951E502-D5CF-464B-8E09-5613310A9FF7}"/>
                  </a:ext>
                </a:extLst>
              </p:cNvPr>
              <p:cNvSpPr/>
              <p:nvPr/>
            </p:nvSpPr>
            <p:spPr>
              <a:xfrm>
                <a:off x="3945667" y="58661"/>
                <a:ext cx="1176341" cy="1034113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30" name="Flecha izquierda y derecha 29">
                <a:extLst>
                  <a:ext uri="{FF2B5EF4-FFF2-40B4-BE49-F238E27FC236}">
                    <a16:creationId xmlns:a16="http://schemas.microsoft.com/office/drawing/2014/main" id="{94944F0C-FEBE-034E-9155-8CB0B708571B}"/>
                  </a:ext>
                </a:extLst>
              </p:cNvPr>
              <p:cNvSpPr/>
              <p:nvPr/>
            </p:nvSpPr>
            <p:spPr>
              <a:xfrm>
                <a:off x="0" y="3152955"/>
                <a:ext cx="5382944" cy="55640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rgbClr val="FFE8C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53885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Calculate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769354-DCC0-AE4B-A34A-8813E35274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38" y="1411761"/>
            <a:ext cx="5604323" cy="42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7693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20A3B-B383-6F4E-AC26-30D33965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Example</a:t>
            </a:r>
            <a:r>
              <a:rPr lang="es-ES" dirty="0"/>
              <a:t> 1: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B3761D1C-573B-3743-A6C6-E752AA31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F2C7F6D5-A963-1048-9F2B-8F3BC6514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00845"/>
              </p:ext>
            </p:extLst>
          </p:nvPr>
        </p:nvGraphicFramePr>
        <p:xfrm>
          <a:off x="2145790" y="1344706"/>
          <a:ext cx="7342424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035">
                  <a:extLst>
                    <a:ext uri="{9D8B030D-6E8A-4147-A177-3AD203B41FA5}">
                      <a16:colId xmlns:a16="http://schemas.microsoft.com/office/drawing/2014/main" val="1813921304"/>
                    </a:ext>
                  </a:extLst>
                </a:gridCol>
                <a:gridCol w="6295389">
                  <a:extLst>
                    <a:ext uri="{9D8B030D-6E8A-4147-A177-3AD203B41FA5}">
                      <a16:colId xmlns:a16="http://schemas.microsoft.com/office/drawing/2014/main" val="4130445812"/>
                    </a:ext>
                  </a:extLst>
                </a:gridCol>
              </a:tblGrid>
              <a:tr h="1423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Step 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969" marR="88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If there are nine bulbs in a room and each bulb is 100W, the total wattage consumption of the lights can be found by multiplying the number of lights by the watts they consume.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Consumption in W (9 bulbs) = 9 x 100W = 900W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969" marR="88969" marT="0" marB="0"/>
                </a:tc>
                <a:extLst>
                  <a:ext uri="{0D108BD9-81ED-4DB2-BD59-A6C34878D82A}">
                    <a16:rowId xmlns:a16="http://schemas.microsoft.com/office/drawing/2014/main" val="336069794"/>
                  </a:ext>
                </a:extLst>
              </a:tr>
              <a:tr h="1186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Step 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969" marR="88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 find out the watts per hour, we need to know how long they are on for. Let's consider that they are on for 9 hours.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900W x 8h = 7,200 Wh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969" marR="88969" marT="0" marB="0"/>
                </a:tc>
                <a:extLst>
                  <a:ext uri="{0D108BD9-81ED-4DB2-BD59-A6C34878D82A}">
                    <a16:rowId xmlns:a16="http://schemas.microsoft.com/office/drawing/2014/main" val="2054917508"/>
                  </a:ext>
                </a:extLst>
              </a:tr>
              <a:tr h="1423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Step 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969" marR="88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Now</a:t>
                      </a:r>
                      <a:r>
                        <a:rPr lang="es-ES" sz="1600" dirty="0">
                          <a:effectLst/>
                        </a:rPr>
                        <a:t>, to determine </a:t>
                      </a:r>
                      <a:r>
                        <a:rPr lang="es-ES" sz="1600" dirty="0" err="1">
                          <a:effectLst/>
                        </a:rPr>
                        <a:t>how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many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megawatt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hours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this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is</a:t>
                      </a:r>
                      <a:r>
                        <a:rPr lang="es-ES" sz="1600" dirty="0">
                          <a:effectLst/>
                        </a:rPr>
                        <a:t>, as </a:t>
                      </a:r>
                      <a:r>
                        <a:rPr lang="es-ES" sz="1600" dirty="0" err="1">
                          <a:effectLst/>
                        </a:rPr>
                        <a:t>this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is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the</a:t>
                      </a:r>
                      <a:r>
                        <a:rPr lang="es-ES" sz="1600" dirty="0">
                          <a:effectLst/>
                        </a:rPr>
                        <a:t> variable </a:t>
                      </a:r>
                      <a:r>
                        <a:rPr lang="es-ES" sz="1600" dirty="0" err="1">
                          <a:effectLst/>
                        </a:rPr>
                        <a:t>that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appears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on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electricity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bills</a:t>
                      </a:r>
                      <a:r>
                        <a:rPr lang="es-ES" sz="1600" dirty="0">
                          <a:effectLst/>
                        </a:rPr>
                        <a:t>, </a:t>
                      </a:r>
                      <a:r>
                        <a:rPr lang="es-ES" sz="1600" dirty="0" err="1">
                          <a:effectLst/>
                        </a:rPr>
                        <a:t>we</a:t>
                      </a:r>
                      <a:r>
                        <a:rPr lang="es-ES" sz="1600" dirty="0">
                          <a:effectLst/>
                        </a:rPr>
                        <a:t> divide </a:t>
                      </a:r>
                      <a:r>
                        <a:rPr lang="es-ES" sz="1600" dirty="0" err="1">
                          <a:effectLst/>
                        </a:rPr>
                        <a:t>the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number</a:t>
                      </a:r>
                      <a:r>
                        <a:rPr lang="es-ES" sz="1600" dirty="0">
                          <a:effectLst/>
                        </a:rPr>
                        <a:t> of watt </a:t>
                      </a:r>
                      <a:r>
                        <a:rPr lang="es-ES" sz="1600" dirty="0" err="1">
                          <a:effectLst/>
                        </a:rPr>
                        <a:t>hours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by</a:t>
                      </a:r>
                      <a:r>
                        <a:rPr lang="es-ES" sz="1600" dirty="0">
                          <a:effectLst/>
                        </a:rPr>
                        <a:t> 1,000,000.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7,200Wh</a:t>
                      </a:r>
                      <a:r>
                        <a:rPr lang="es-ES" sz="1600" dirty="0">
                          <a:effectLst/>
                          <a:sym typeface="Symbol" pitchFamily="2" charset="2"/>
                        </a:rPr>
                        <a:t></a:t>
                      </a:r>
                      <a:r>
                        <a:rPr lang="es-ES" sz="1600" dirty="0">
                          <a:effectLst/>
                        </a:rPr>
                        <a:t> 1,000,000 = 0.0072MWh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969" marR="88969" marT="0" marB="0"/>
                </a:tc>
                <a:extLst>
                  <a:ext uri="{0D108BD9-81ED-4DB2-BD59-A6C34878D82A}">
                    <a16:rowId xmlns:a16="http://schemas.microsoft.com/office/drawing/2014/main" val="168195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>
            <a:extLst>
              <a:ext uri="{FF2B5EF4-FFF2-40B4-BE49-F238E27FC236}">
                <a16:creationId xmlns:a16="http://schemas.microsoft.com/office/drawing/2014/main" id="{AB74344F-FF3E-F64A-AAF7-D58FF381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DE3D1E-A36B-8D42-9DA5-5530CAD2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Example</a:t>
            </a:r>
            <a:r>
              <a:rPr lang="es-ES" dirty="0"/>
              <a:t> 1: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47F26DF-42E4-F64A-900E-6E0879305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352590"/>
              </p:ext>
            </p:extLst>
          </p:nvPr>
        </p:nvGraphicFramePr>
        <p:xfrm>
          <a:off x="2145790" y="1554433"/>
          <a:ext cx="7151635" cy="300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28">
                  <a:extLst>
                    <a:ext uri="{9D8B030D-6E8A-4147-A177-3AD203B41FA5}">
                      <a16:colId xmlns:a16="http://schemas.microsoft.com/office/drawing/2014/main" val="3517991833"/>
                    </a:ext>
                  </a:extLst>
                </a:gridCol>
                <a:gridCol w="6131807">
                  <a:extLst>
                    <a:ext uri="{9D8B030D-6E8A-4147-A177-3AD203B41FA5}">
                      <a16:colId xmlns:a16="http://schemas.microsoft.com/office/drawing/2014/main" val="3669467275"/>
                    </a:ext>
                  </a:extLst>
                </a:gridCol>
              </a:tblGrid>
              <a:tr h="115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Step 1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57" marR="866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We calculate: the lights are generally on for eight hours each day five days a week and on Saturday only for 4 hours: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(8h/day x 5) + 4h = 44 hours/week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57" marR="86657" marT="0" marB="0"/>
                </a:tc>
                <a:extLst>
                  <a:ext uri="{0D108BD9-81ED-4DB2-BD59-A6C34878D82A}">
                    <a16:rowId xmlns:a16="http://schemas.microsoft.com/office/drawing/2014/main" val="3231204917"/>
                  </a:ext>
                </a:extLst>
              </a:tr>
              <a:tr h="693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Step 2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57" marR="866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If we consider that about 40 weeks a year are worked, we have: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44h/s x 40 = 1,760 h/year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57" marR="86657" marT="0" marB="0"/>
                </a:tc>
                <a:extLst>
                  <a:ext uri="{0D108BD9-81ED-4DB2-BD59-A6C34878D82A}">
                    <a16:rowId xmlns:a16="http://schemas.microsoft.com/office/drawing/2014/main" val="3697582436"/>
                  </a:ext>
                </a:extLst>
              </a:tr>
              <a:tr h="115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Step 3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57" marR="866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 err="1">
                          <a:effectLst/>
                        </a:rPr>
                        <a:t>Finally</a:t>
                      </a:r>
                      <a:r>
                        <a:rPr lang="es-ES" sz="1500" dirty="0">
                          <a:effectLst/>
                        </a:rPr>
                        <a:t>, to </a:t>
                      </a:r>
                      <a:r>
                        <a:rPr lang="es-ES" sz="1500" dirty="0" err="1">
                          <a:effectLst/>
                        </a:rPr>
                        <a:t>know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the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energy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consumed</a:t>
                      </a:r>
                      <a:r>
                        <a:rPr lang="es-ES" sz="1500" dirty="0">
                          <a:effectLst/>
                        </a:rPr>
                        <a:t> in a </a:t>
                      </a:r>
                      <a:r>
                        <a:rPr lang="es-ES" sz="1500" dirty="0" err="1">
                          <a:effectLst/>
                        </a:rPr>
                        <a:t>year</a:t>
                      </a:r>
                      <a:r>
                        <a:rPr lang="es-ES" sz="1500" dirty="0">
                          <a:effectLst/>
                        </a:rPr>
                        <a:t>, </a:t>
                      </a:r>
                      <a:r>
                        <a:rPr lang="es-ES" sz="1500" dirty="0" err="1">
                          <a:effectLst/>
                        </a:rPr>
                        <a:t>we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must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multiply</a:t>
                      </a:r>
                      <a:r>
                        <a:rPr lang="es-ES" sz="1500" dirty="0">
                          <a:effectLst/>
                        </a:rPr>
                        <a:t> </a:t>
                      </a:r>
                      <a:r>
                        <a:rPr lang="es-ES" sz="1500" dirty="0" err="1">
                          <a:effectLst/>
                        </a:rPr>
                        <a:t>power</a:t>
                      </a:r>
                      <a:r>
                        <a:rPr lang="es-ES" sz="1500" dirty="0">
                          <a:effectLst/>
                        </a:rPr>
                        <a:t> x </a:t>
                      </a:r>
                      <a:r>
                        <a:rPr lang="es-ES" sz="1500" dirty="0" err="1">
                          <a:effectLst/>
                        </a:rPr>
                        <a:t>hours</a:t>
                      </a:r>
                      <a:r>
                        <a:rPr lang="es-ES" sz="1500" dirty="0">
                          <a:effectLst/>
                        </a:rPr>
                        <a:t> per </a:t>
                      </a:r>
                      <a:r>
                        <a:rPr lang="es-ES" sz="1500" dirty="0" err="1">
                          <a:effectLst/>
                        </a:rPr>
                        <a:t>year</a:t>
                      </a:r>
                      <a:r>
                        <a:rPr lang="es-ES" sz="1500" dirty="0"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0.0072 </a:t>
                      </a:r>
                      <a:r>
                        <a:rPr lang="es-ES" sz="1500" dirty="0" err="1">
                          <a:effectLst/>
                        </a:rPr>
                        <a:t>MWh</a:t>
                      </a:r>
                      <a:r>
                        <a:rPr lang="es-ES" sz="1500" dirty="0">
                          <a:effectLst/>
                        </a:rPr>
                        <a:t> x 1,760 h/</a:t>
                      </a:r>
                      <a:r>
                        <a:rPr lang="es-ES" sz="1500" dirty="0" err="1">
                          <a:effectLst/>
                        </a:rPr>
                        <a:t>year</a:t>
                      </a:r>
                      <a:r>
                        <a:rPr lang="es-ES" sz="1500" dirty="0">
                          <a:effectLst/>
                        </a:rPr>
                        <a:t> = 12.672 </a:t>
                      </a:r>
                      <a:r>
                        <a:rPr lang="es-ES" sz="1500" dirty="0" err="1">
                          <a:effectLst/>
                        </a:rPr>
                        <a:t>MWh</a:t>
                      </a:r>
                      <a:r>
                        <a:rPr lang="es-ES" sz="1500" dirty="0">
                          <a:effectLst/>
                        </a:rPr>
                        <a:t>/</a:t>
                      </a:r>
                      <a:r>
                        <a:rPr lang="es-ES" sz="1500" dirty="0" err="1">
                          <a:effectLst/>
                        </a:rPr>
                        <a:t>year</a:t>
                      </a:r>
                      <a:endParaRPr lang="es-ES" sz="1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 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657" marR="86657" marT="0" marB="0"/>
                </a:tc>
                <a:extLst>
                  <a:ext uri="{0D108BD9-81ED-4DB2-BD59-A6C34878D82A}">
                    <a16:rowId xmlns:a16="http://schemas.microsoft.com/office/drawing/2014/main" val="114895216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90593C-4EFE-454F-A988-0D9B1CA91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79976"/>
              </p:ext>
            </p:extLst>
          </p:nvPr>
        </p:nvGraphicFramePr>
        <p:xfrm>
          <a:off x="2145790" y="4863249"/>
          <a:ext cx="7128212" cy="853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488">
                  <a:extLst>
                    <a:ext uri="{9D8B030D-6E8A-4147-A177-3AD203B41FA5}">
                      <a16:colId xmlns:a16="http://schemas.microsoft.com/office/drawing/2014/main" val="1466935279"/>
                    </a:ext>
                  </a:extLst>
                </a:gridCol>
                <a:gridCol w="6111724">
                  <a:extLst>
                    <a:ext uri="{9D8B030D-6E8A-4147-A177-3AD203B41FA5}">
                      <a16:colId xmlns:a16="http://schemas.microsoft.com/office/drawing/2014/main" val="3110054803"/>
                    </a:ext>
                  </a:extLst>
                </a:gridCol>
              </a:tblGrid>
              <a:tr h="853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Step 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12.672 </a:t>
                      </a:r>
                      <a:r>
                        <a:rPr lang="es-ES" sz="1200" dirty="0" err="1">
                          <a:effectLst/>
                        </a:rPr>
                        <a:t>MWh</a:t>
                      </a:r>
                      <a:r>
                        <a:rPr lang="es-ES" sz="1200" dirty="0">
                          <a:effectLst/>
                        </a:rPr>
                        <a:t>/</a:t>
                      </a:r>
                      <a:r>
                        <a:rPr lang="es-ES" sz="1200" dirty="0" err="1">
                          <a:effectLst/>
                        </a:rPr>
                        <a:t>year</a:t>
                      </a:r>
                      <a:r>
                        <a:rPr lang="es-ES" sz="1200" dirty="0">
                          <a:effectLst/>
                        </a:rPr>
                        <a:t> x €85.80 = €1,087.3 </a:t>
                      </a:r>
                      <a:r>
                        <a:rPr lang="es-ES" sz="1200" dirty="0" err="1">
                          <a:effectLst/>
                        </a:rPr>
                        <a:t>annual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expenditure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for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the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hairdressing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salon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bulbs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alone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226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36E1E-8600-004F-AEEF-F574CC42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Consumption</a:t>
            </a:r>
            <a:r>
              <a:rPr lang="es-ES" dirty="0"/>
              <a:t> </a:t>
            </a:r>
            <a:r>
              <a:rPr lang="es-ES" dirty="0" err="1"/>
              <a:t>calculator</a:t>
            </a:r>
            <a:endParaRPr lang="es-ES" dirty="0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6371A418-9468-6C47-9CF1-11096BFE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F7BBD7E-3486-1E47-8EBC-97E73310E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4577" y="1271417"/>
            <a:ext cx="6812870" cy="47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Digitalization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savings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C612E9-0D8F-E546-9F61-71DDCC7610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50" y="1412688"/>
            <a:ext cx="6856899" cy="45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436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717C051-7C33-DC4E-9090-79446F7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306" y="956796"/>
            <a:ext cx="10515600" cy="944563"/>
          </a:xfrm>
        </p:spPr>
        <p:txBody>
          <a:bodyPr/>
          <a:lstStyle/>
          <a:p>
            <a:pPr algn="ctr" eaLnBrk="1" hangingPunct="1"/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Innovation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and y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efficiency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 to reduce </a:t>
            </a:r>
            <a:r>
              <a:rPr lang="es-ES" altLang="es-ES" sz="5400" b="1" dirty="0" err="1">
                <a:solidFill>
                  <a:schemeClr val="accent1">
                    <a:lumMod val="50000"/>
                  </a:schemeClr>
                </a:solidFill>
              </a:rPr>
              <a:t>consumption</a:t>
            </a:r>
            <a:r>
              <a:rPr lang="es-ES" altLang="es-ES" sz="5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940" name="Afbeelding 6">
            <a:extLst>
              <a:ext uri="{FF2B5EF4-FFF2-40B4-BE49-F238E27FC236}">
                <a16:creationId xmlns:a16="http://schemas.microsoft.com/office/drawing/2014/main" id="{FEEBBFCD-6702-3B47-A38A-C200406D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16587"/>
            <a:ext cx="5518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029BBD1-1B08-E142-B453-F8FBBF5F1931}"/>
              </a:ext>
            </a:extLst>
          </p:cNvPr>
          <p:cNvSpPr txBox="1">
            <a:spLocks/>
          </p:cNvSpPr>
          <p:nvPr/>
        </p:nvSpPr>
        <p:spPr>
          <a:xfrm>
            <a:off x="1290918" y="2160589"/>
            <a:ext cx="7983084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Anti-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heat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anti-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cold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window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films.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Thermal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insulation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windows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Energy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Star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labelled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IT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equipment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Reduce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water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consumption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Hire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Company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specialized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energy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consultancy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Thermal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and/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photovoltaic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solar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panels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Eficcient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wáter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heating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Wind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generators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Change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premises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7527548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95BA5F-713B-4D93-8978-3A80DC1C74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A313FE-AE3D-4EF5-922C-A76BD1FEE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1717</TotalTime>
  <Words>469</Words>
  <Application>Microsoft Office PowerPoint</Application>
  <PresentationFormat>Breedbeeld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Trebuchet MS</vt:lpstr>
      <vt:lpstr>Wingdings</vt:lpstr>
      <vt:lpstr>Wingdings 3</vt:lpstr>
      <vt:lpstr>Faceta</vt:lpstr>
      <vt:lpstr>PowerPoint-presentatie</vt:lpstr>
      <vt:lpstr>PowerPoint-presentatie</vt:lpstr>
      <vt:lpstr>Legislation.</vt:lpstr>
      <vt:lpstr>Calculate energy consumption.</vt:lpstr>
      <vt:lpstr>Example 1:</vt:lpstr>
      <vt:lpstr>Example 1:</vt:lpstr>
      <vt:lpstr>Consumption calculator</vt:lpstr>
      <vt:lpstr>Digitalization for savings.</vt:lpstr>
      <vt:lpstr>Innovation and y efficiency to reduce consumption.</vt:lpstr>
      <vt:lpstr>Cost of investments.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and Future of Sustinable Salons</dc:title>
  <dc:creator>Microsoft Office User</dc:creator>
  <cp:lastModifiedBy>frank den hartog</cp:lastModifiedBy>
  <cp:revision>53</cp:revision>
  <dcterms:created xsi:type="dcterms:W3CDTF">2022-05-07T10:04:49Z</dcterms:created>
  <dcterms:modified xsi:type="dcterms:W3CDTF">2023-09-04T17:33:08Z</dcterms:modified>
</cp:coreProperties>
</file>