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9" r:id="rId6"/>
    <p:sldId id="280" r:id="rId7"/>
    <p:sldId id="281" r:id="rId8"/>
    <p:sldId id="282" r:id="rId9"/>
    <p:sldId id="283" r:id="rId10"/>
    <p:sldId id="267" r:id="rId1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B21F2-27BC-4DA9-8550-C721FCD8391A}" v="1" dt="2023-04-13T12:19:29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Gusella" userId="b12e9dce-629b-4052-b7cd-a4e77e1c7e6a" providerId="ADAL" clId="{102B21F2-27BC-4DA9-8550-C721FCD8391A}"/>
    <pc:docChg chg="undo custSel modSld">
      <pc:chgData name="Elisa Gusella" userId="b12e9dce-629b-4052-b7cd-a4e77e1c7e6a" providerId="ADAL" clId="{102B21F2-27BC-4DA9-8550-C721FCD8391A}" dt="2023-04-13T12:33:36.265" v="465" actId="255"/>
      <pc:docMkLst>
        <pc:docMk/>
      </pc:docMkLst>
      <pc:sldChg chg="modSp mod">
        <pc:chgData name="Elisa Gusella" userId="b12e9dce-629b-4052-b7cd-a4e77e1c7e6a" providerId="ADAL" clId="{102B21F2-27BC-4DA9-8550-C721FCD8391A}" dt="2023-04-13T12:33:36.265" v="465" actId="255"/>
        <pc:sldMkLst>
          <pc:docMk/>
          <pc:sldMk cId="4187234016" sldId="279"/>
        </pc:sldMkLst>
        <pc:spChg chg="mod">
          <ac:chgData name="Elisa Gusella" userId="b12e9dce-629b-4052-b7cd-a4e77e1c7e6a" providerId="ADAL" clId="{102B21F2-27BC-4DA9-8550-C721FCD8391A}" dt="2023-04-13T12:33:36.265" v="465" actId="255"/>
          <ac:spMkLst>
            <pc:docMk/>
            <pc:sldMk cId="4187234016" sldId="27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88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4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74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8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9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1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20-04-2023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20-04-2023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/>
              <a:t>‹N›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.gusella@ivl.it" TargetMode="External"/><Relationship Id="rId7" Type="http://schemas.openxmlformats.org/officeDocument/2006/relationships/image" Target="../media/image8.jpeg"/><Relationship Id="rId2" Type="http://schemas.openxmlformats.org/officeDocument/2006/relationships/hyperlink" Target="mailto:direzione@ivl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mailto:provida@ciofslombardia.com" TargetMode="External"/><Relationship Id="rId4" Type="http://schemas.openxmlformats.org/officeDocument/2006/relationships/hyperlink" Target="mailto:nturati@ciofslombardi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408455"/>
          </a:xfrm>
        </p:spPr>
        <p:txBody>
          <a:bodyPr/>
          <a:lstStyle/>
          <a:p>
            <a:pPr algn="ctr" fontAlgn="base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t>Future skills for a better life in Sustainable Salons</a:t>
            </a:r>
            <a:br>
              <a:rPr lang="en-US" b="0" i="0" dirty="0">
                <a:effectLst/>
                <a:latin typeface="Trebuchet MS" panose="020B0603020202020204" pitchFamily="34" charset="0"/>
              </a:rPr>
            </a:br>
            <a:br>
              <a:rPr lang="en-US" b="0" i="0" dirty="0">
                <a:effectLst/>
                <a:latin typeface="Trebuchet MS" panose="020B0603020202020204" pitchFamily="34" charset="0"/>
              </a:rPr>
            </a:br>
            <a:br>
              <a:rPr lang="en-US" sz="3200" b="0" i="0" dirty="0">
                <a:effectLst/>
                <a:latin typeface="play"/>
              </a:rPr>
            </a:br>
            <a:endParaRPr lang="nl-NL" sz="3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4955822" cy="914400"/>
          </a:xfrm>
          <a:prstGeom prst="rect">
            <a:avLst/>
          </a:prstGeom>
        </p:spPr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1D55BADA-E4FB-4EE5-9784-764E1FF88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292" y="3301733"/>
            <a:ext cx="8922807" cy="1096899"/>
          </a:xfrm>
        </p:spPr>
        <p:txBody>
          <a:bodyPr>
            <a:noAutofit/>
          </a:bodyPr>
          <a:lstStyle/>
          <a:p>
            <a:pPr algn="ctr">
              <a:defRPr sz="3500" b="1"/>
            </a:pPr>
            <a:r>
              <a:rPr dirty="0"/>
              <a:t>FINAL EVENT and FINAL MEETING</a:t>
            </a:r>
          </a:p>
          <a:p>
            <a:pPr algn="ctr">
              <a:defRPr sz="3500" b="1"/>
            </a:pPr>
            <a:r>
              <a:rPr dirty="0"/>
              <a:t>15</a:t>
            </a:r>
            <a:r>
              <a:rPr lang="it-IT" dirty="0"/>
              <a:t> </a:t>
            </a:r>
            <a:r>
              <a:rPr dirty="0"/>
              <a:t>- 17 May 2023 </a:t>
            </a:r>
          </a:p>
          <a:p>
            <a:pPr algn="ctr">
              <a:defRPr sz="3500" b="1"/>
            </a:pPr>
            <a:r>
              <a:rPr dirty="0"/>
              <a:t>Verona - Pavia</a:t>
            </a:r>
          </a:p>
        </p:txBody>
      </p:sp>
    </p:spTree>
    <p:extLst>
      <p:ext uri="{BB962C8B-B14F-4D97-AF65-F5344CB8AC3E}">
        <p14:creationId xmlns:p14="http://schemas.microsoft.com/office/powerpoint/2010/main" val="366177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pPr>
              <a:defRPr sz="3600"/>
            </a:pPr>
            <a:r>
              <a:t>PROGRAM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0" y="914399"/>
            <a:ext cx="9642473" cy="5237917"/>
          </a:xfrm>
        </p:spPr>
        <p:txBody>
          <a:bodyPr>
            <a:normAutofit fontScale="92500" lnSpcReduction="10000"/>
          </a:bodyPr>
          <a:lstStyle/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Monday, May 15:</a:t>
            </a:r>
            <a:r>
              <a:rPr lang="it-IT" b="1" dirty="0"/>
              <a:t>FINAL EVENT </a:t>
            </a:r>
            <a:endParaRPr dirty="0"/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ore 10.30 – 16.00  Hotel Leon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d’Oro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Viale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Piave 5 Verona</a:t>
            </a:r>
          </a:p>
          <a:p>
            <a:pPr algn="l">
              <a:defRPr sz="1800">
                <a:effectLst/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b="1" dirty="0"/>
              <a:t>10.30 – 14.30 </a:t>
            </a:r>
          </a:p>
          <a:p>
            <a:pPr marL="742950" lvl="1" indent="-285750" algn="l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prstClr val="black"/>
                </a:solidFill>
                <a:latin typeface="Tahoma" panose="020B0604030504040204" pitchFamily="34" charset="0"/>
              </a:rPr>
              <a:t>Opening </a:t>
            </a:r>
            <a:r>
              <a:rPr lang="it-IT" sz="1400" dirty="0" err="1">
                <a:solidFill>
                  <a:prstClr val="black"/>
                </a:solidFill>
                <a:latin typeface="Tahoma" panose="020B0604030504040204" pitchFamily="34" charset="0"/>
              </a:rPr>
              <a:t>greetings</a:t>
            </a:r>
            <a:endParaRPr lang="it-IT" sz="1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lang="it-IT" sz="1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742950" lvl="1" indent="-285750" algn="l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Young people’s view of welfare professions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Presentation of research results Image and social desirability among young people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aoma"/>
              <a:ea typeface="Calibri" panose="020F0502020204030204" pitchFamily="34" charset="0"/>
            </a:endParaRP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kumimoji="0" lang="it-IT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lvl="1" indent="-285750" algn="l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Tools for training on the sustainability of the hairstyle industry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Presentation of the results of the Erasmus+ project "Sustainable salon", award ceremony of the young winners of the competition of ideas 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«A logo for sustainability», magazine presentation and 2030 objectives 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kumimoji="0" lang="it-IT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742950" lvl="1" indent="-285750" algn="l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future of vocational training in the welfare sector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Speech of a manager of the Veneto Region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lang="it-IT" sz="12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 algn="l" defTabSz="914400">
              <a:spcBef>
                <a:spcPts val="0"/>
              </a:spcBef>
              <a:buClrTx/>
              <a:buSzTx/>
              <a:defRPr/>
            </a:pP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n-cs"/>
              </a:rPr>
              <a:t>Networking light lunch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+mn-cs"/>
            </a:endParaRP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+mn-cs"/>
            </a:endParaRPr>
          </a:p>
          <a:p>
            <a:pPr marL="742950" lvl="1" indent="-285750" algn="l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Focus Group "we build together the skills of the future for aesthetics and hairstyle“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Only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entrepreneurs of the category and the responsible of the Centers of professional formation of the Veneto </a:t>
            </a:r>
          </a:p>
          <a:p>
            <a:pPr lvl="1" algn="l" defTabSz="914400">
              <a:spcBef>
                <a:spcPts val="0"/>
              </a:spcBef>
              <a:buClrTx/>
              <a:buSzTx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l" defTabSz="914400">
              <a:spcBef>
                <a:spcPts val="0"/>
              </a:spcBef>
              <a:buClrTx/>
              <a:buSzTx/>
              <a:defRPr/>
            </a:pP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AFTER LUNCH AND BEFORE LEAVING YOU CAN HAVE A WALK IN THE CENTRE OF VERONA </a:t>
            </a:r>
          </a:p>
          <a:p>
            <a:pPr algn="l" defTabSz="914400">
              <a:spcBef>
                <a:spcPts val="0"/>
              </a:spcBef>
              <a:buClrTx/>
              <a:buSzTx/>
              <a:defRPr/>
            </a:pP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(the meeting’s hotel is 15 minutes on foot from Arena di Verona)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l">
              <a:defRPr sz="1800">
                <a:effectLst/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b="1" dirty="0">
                <a:latin typeface="Tahoma" panose="020B0604030504040204" pitchFamily="34" charset="0"/>
              </a:rPr>
              <a:t>1</a:t>
            </a:r>
            <a:r>
              <a:rPr lang="it-IT" b="1" dirty="0">
                <a:latin typeface="Tahoma" panose="020B0604030504040204" pitchFamily="34" charset="0"/>
              </a:rPr>
              <a:t>6</a:t>
            </a:r>
            <a:r>
              <a:rPr b="1" dirty="0">
                <a:latin typeface="Tahoma" panose="020B0604030504040204" pitchFamily="34" charset="0"/>
              </a:rPr>
              <a:t>.00 </a:t>
            </a:r>
            <a:r>
              <a:rPr lang="it-IT" sz="1500" dirty="0">
                <a:solidFill>
                  <a:prstClr val="black"/>
                </a:solidFill>
                <a:latin typeface="Tahoma" panose="020B0604030504040204" pitchFamily="34" charset="0"/>
              </a:rPr>
              <a:t>T</a:t>
            </a:r>
            <a:r>
              <a:rPr sz="1500" dirty="0" err="1">
                <a:solidFill>
                  <a:prstClr val="black"/>
                </a:solidFill>
                <a:latin typeface="Tahoma" panose="020B0604030504040204" pitchFamily="34" charset="0"/>
              </a:rPr>
              <a:t>ransfer</a:t>
            </a:r>
            <a:r>
              <a:rPr sz="1500" dirty="0">
                <a:solidFill>
                  <a:prstClr val="black"/>
                </a:solidFill>
                <a:latin typeface="Tahoma" panose="020B0604030504040204" pitchFamily="34" charset="0"/>
              </a:rPr>
              <a:t> to Pavia by reserved coach (about 2 hours and a half trip</a:t>
            </a:r>
            <a:r>
              <a:rPr dirty="0"/>
              <a:t>)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b="1" dirty="0">
                <a:latin typeface="Tahoma" panose="020B0604030504040204" pitchFamily="34" charset="0"/>
              </a:rPr>
              <a:t>19.</a:t>
            </a:r>
            <a:r>
              <a:rPr lang="it-IT" b="1" dirty="0">
                <a:latin typeface="Tahoma" panose="020B0604030504040204" pitchFamily="34" charset="0"/>
              </a:rPr>
              <a:t>0</a:t>
            </a:r>
            <a:r>
              <a:rPr b="1" dirty="0">
                <a:latin typeface="Tahoma" panose="020B0604030504040204" pitchFamily="34" charset="0"/>
              </a:rPr>
              <a:t>0 </a:t>
            </a:r>
            <a:r>
              <a:rPr lang="it-IT" sz="1500" dirty="0">
                <a:solidFill>
                  <a:prstClr val="black"/>
                </a:solidFill>
                <a:latin typeface="Tahoma" panose="020B0604030504040204" pitchFamily="34" charset="0"/>
              </a:rPr>
              <a:t>A</a:t>
            </a:r>
            <a:r>
              <a:rPr sz="1500" dirty="0" err="1">
                <a:solidFill>
                  <a:prstClr val="black"/>
                </a:solidFill>
                <a:latin typeface="Tahoma" panose="020B0604030504040204" pitchFamily="34" charset="0"/>
              </a:rPr>
              <a:t>rrival</a:t>
            </a:r>
            <a:r>
              <a:rPr sz="1500" dirty="0">
                <a:solidFill>
                  <a:prstClr val="black"/>
                </a:solidFill>
                <a:latin typeface="Tahoma" panose="020B0604030504040204" pitchFamily="34" charset="0"/>
              </a:rPr>
              <a:t> in Pavia</a:t>
            </a:r>
            <a:r>
              <a:rPr lang="it-IT" sz="1500" dirty="0">
                <a:solidFill>
                  <a:prstClr val="black"/>
                </a:solidFill>
                <a:latin typeface="Tahoma" panose="020B0604030504040204" pitchFamily="34" charset="0"/>
              </a:rPr>
              <a:t>, transfer to hotel and free</a:t>
            </a:r>
            <a:r>
              <a:rPr sz="1500" dirty="0">
                <a:solidFill>
                  <a:prstClr val="black"/>
                </a:solidFill>
                <a:latin typeface="Tahoma" panose="020B0604030504040204" pitchFamily="34" charset="0"/>
              </a:rPr>
              <a:t> dinner </a:t>
            </a:r>
          </a:p>
          <a:p>
            <a:pPr algn="l"/>
            <a:endParaRPr lang="it-IT" sz="15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fontAlgn="base"/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5AF2F1-D75A-4A71-83F8-BC910EF75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87" y="6152317"/>
            <a:ext cx="1702753" cy="7056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781ACA-D608-65E5-B52B-386E49F9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8"/>
          <a:stretch>
            <a:fillRect/>
          </a:stretch>
        </p:blipFill>
        <p:spPr bwMode="auto">
          <a:xfrm>
            <a:off x="7658212" y="6152316"/>
            <a:ext cx="1130016" cy="69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2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pPr>
              <a:defRPr sz="3600"/>
            </a:pPr>
            <a:r>
              <a:t>PROGRAM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1292" y="914400"/>
            <a:ext cx="9642473" cy="5237917"/>
          </a:xfrm>
        </p:spPr>
        <p:txBody>
          <a:bodyPr>
            <a:normAutofit/>
          </a:bodyPr>
          <a:lstStyle/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Tuesday, May 16: 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/>
              <a:t>8</a:t>
            </a:r>
            <a:r>
              <a:rPr sz="1800" dirty="0">
                <a:effectLst/>
              </a:rPr>
              <a:t>.</a:t>
            </a:r>
            <a:r>
              <a:rPr lang="it-IT" sz="1800" dirty="0">
                <a:effectLst/>
              </a:rPr>
              <a:t>0</a:t>
            </a:r>
            <a:r>
              <a:rPr sz="1800" dirty="0">
                <a:effectLst/>
              </a:rPr>
              <a:t>0 </a:t>
            </a:r>
            <a:r>
              <a:rPr lang="it-IT" sz="1800" dirty="0">
                <a:effectLst/>
              </a:rPr>
              <a:t>- M</a:t>
            </a:r>
            <a:r>
              <a:rPr dirty="0" err="1"/>
              <a:t>eeting</a:t>
            </a:r>
            <a:r>
              <a:rPr dirty="0"/>
              <a:t> at </a:t>
            </a:r>
            <a:r>
              <a:rPr lang="it-IT" dirty="0"/>
              <a:t>Pavia Central Station (</a:t>
            </a:r>
            <a:r>
              <a:rPr lang="it-IT" dirty="0" err="1"/>
              <a:t>train</a:t>
            </a:r>
            <a:r>
              <a:rPr lang="it-IT" dirty="0"/>
              <a:t> to Milano Centrale)</a:t>
            </a:r>
            <a:endParaRPr dirty="0"/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9.30 – 1</a:t>
            </a:r>
            <a:r>
              <a:rPr lang="it-IT" dirty="0"/>
              <a:t>2</a:t>
            </a:r>
            <a:r>
              <a:rPr dirty="0"/>
              <a:t>.</a:t>
            </a:r>
            <a:r>
              <a:rPr lang="it-IT" dirty="0"/>
              <a:t>3</a:t>
            </a:r>
            <a:r>
              <a:rPr dirty="0"/>
              <a:t>0 </a:t>
            </a:r>
            <a:r>
              <a:rPr lang="en-GB" dirty="0"/>
              <a:t>V</a:t>
            </a:r>
            <a:r>
              <a:rPr lang="en-GB" sz="1800" dirty="0">
                <a:effectLst/>
              </a:rPr>
              <a:t>isit</a:t>
            </a:r>
            <a:r>
              <a:rPr lang="it-IT" sz="1800" dirty="0">
                <a:effectLst/>
              </a:rPr>
              <a:t> to the </a:t>
            </a:r>
            <a:r>
              <a:rPr lang="it-IT" sz="1800" dirty="0" err="1">
                <a:effectLst/>
              </a:rPr>
              <a:t>Tony&amp;Guy</a:t>
            </a:r>
            <a:r>
              <a:rPr lang="it-IT" sz="1800" dirty="0">
                <a:effectLst/>
              </a:rPr>
              <a:t> headquarter and Accademy*</a:t>
            </a:r>
            <a:endParaRPr dirty="0"/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/>
              <a:t>12.30 Train to Pavia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13.</a:t>
            </a:r>
            <a:r>
              <a:rPr lang="it-IT" dirty="0"/>
              <a:t>3</a:t>
            </a:r>
            <a:r>
              <a:rPr dirty="0"/>
              <a:t>0 – 14.</a:t>
            </a:r>
            <a:r>
              <a:rPr lang="it-IT" dirty="0"/>
              <a:t>15</a:t>
            </a:r>
            <a:r>
              <a:rPr dirty="0"/>
              <a:t> </a:t>
            </a:r>
            <a:r>
              <a:rPr lang="it-IT" dirty="0"/>
              <a:t>Light </a:t>
            </a:r>
            <a:r>
              <a:rPr dirty="0"/>
              <a:t>lunch at</a:t>
            </a:r>
            <a:r>
              <a:rPr lang="it-IT" dirty="0"/>
              <a:t> CIOFS-FP Pavia</a:t>
            </a:r>
            <a:endParaRPr dirty="0"/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sz="1800" dirty="0">
                <a:effectLst/>
              </a:rPr>
              <a:t>14.</a:t>
            </a:r>
            <a:r>
              <a:rPr lang="it-IT" sz="1800" dirty="0">
                <a:effectLst/>
              </a:rPr>
              <a:t>15</a:t>
            </a:r>
            <a:r>
              <a:rPr sz="1800" dirty="0">
                <a:effectLst/>
              </a:rPr>
              <a:t> – </a:t>
            </a:r>
            <a:r>
              <a:rPr lang="it-IT" dirty="0"/>
              <a:t>15</a:t>
            </a:r>
            <a:r>
              <a:rPr sz="1800" dirty="0">
                <a:effectLst/>
              </a:rPr>
              <a:t>.</a:t>
            </a:r>
            <a:r>
              <a:rPr lang="it-IT" dirty="0"/>
              <a:t>30</a:t>
            </a:r>
            <a:r>
              <a:rPr sz="1800" dirty="0">
                <a:effectLst/>
              </a:rPr>
              <a:t> </a:t>
            </a:r>
            <a:r>
              <a:rPr lang="it-IT" sz="1800" dirty="0">
                <a:effectLst/>
              </a:rPr>
              <a:t>S</a:t>
            </a:r>
            <a:r>
              <a:rPr lang="it-IT" dirty="0"/>
              <a:t>tudents activities** and project meetings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/>
              <a:t>15.30 – 15.45 Coffee break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/>
              <a:t>15.45 – 17.15 </a:t>
            </a:r>
            <a:r>
              <a:rPr lang="it-IT" sz="1800" dirty="0">
                <a:effectLst/>
              </a:rPr>
              <a:t>S</a:t>
            </a:r>
            <a:r>
              <a:rPr lang="it-IT" dirty="0"/>
              <a:t>tudents activities** and project meetings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*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to be </a:t>
            </a:r>
            <a:r>
              <a:rPr lang="it-IT" dirty="0" err="1"/>
              <a:t>confirmed</a:t>
            </a:r>
            <a:r>
              <a:rPr lang="it-IT" dirty="0">
                <a:latin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** See slide 5-6 for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details</a:t>
            </a:r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endParaRPr lang="it-IT" dirty="0"/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20.00 </a:t>
            </a:r>
            <a:r>
              <a:rPr lang="it-IT" dirty="0"/>
              <a:t>- </a:t>
            </a:r>
            <a:r>
              <a:rPr lang="it-IT" dirty="0" err="1"/>
              <a:t>S</a:t>
            </a:r>
            <a:r>
              <a:rPr dirty="0" err="1"/>
              <a:t>ocial</a:t>
            </a:r>
            <a:r>
              <a:rPr dirty="0"/>
              <a:t> dinner </a:t>
            </a:r>
            <a:r>
              <a:rPr lang="it-IT" dirty="0" err="1"/>
              <a:t>at</a:t>
            </a:r>
            <a:r>
              <a:rPr lang="it-IT" dirty="0"/>
              <a:t> «Bella Napoli» </a:t>
            </a:r>
            <a:r>
              <a:rPr lang="it-IT" dirty="0" err="1"/>
              <a:t>restaurant</a:t>
            </a:r>
            <a:r>
              <a:rPr lang="it-IT" dirty="0"/>
              <a:t> in Pavia</a:t>
            </a:r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fontAlgn="base"/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5AF2F1-D75A-4A71-83F8-BC910EF75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87" y="6152317"/>
            <a:ext cx="1702753" cy="7056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4462E8-FC90-3E63-F842-267E04062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8"/>
          <a:stretch>
            <a:fillRect/>
          </a:stretch>
        </p:blipFill>
        <p:spPr bwMode="auto">
          <a:xfrm>
            <a:off x="7658212" y="6152316"/>
            <a:ext cx="1130016" cy="69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00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pPr>
              <a:defRPr sz="3600"/>
            </a:pPr>
            <a:r>
              <a:t>PROGRAM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0" y="914399"/>
            <a:ext cx="9642473" cy="5237917"/>
          </a:xfrm>
        </p:spPr>
        <p:txBody>
          <a:bodyPr>
            <a:normAutofit/>
          </a:bodyPr>
          <a:lstStyle/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Wednesday, May 17</a:t>
            </a:r>
            <a:r>
              <a:rPr lang="it-IT" dirty="0"/>
              <a:t>:</a:t>
            </a:r>
            <a:r>
              <a:rPr dirty="0"/>
              <a:t> 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sz="1800" dirty="0">
                <a:effectLst/>
              </a:rPr>
              <a:t>9.</a:t>
            </a:r>
            <a:r>
              <a:rPr lang="it-IT" sz="1800" dirty="0">
                <a:effectLst/>
              </a:rPr>
              <a:t>0</a:t>
            </a:r>
            <a:r>
              <a:rPr sz="1800" dirty="0">
                <a:effectLst/>
              </a:rPr>
              <a:t>0</a:t>
            </a:r>
            <a:r>
              <a:rPr lang="it-IT" sz="1800" dirty="0">
                <a:effectLst/>
              </a:rPr>
              <a:t>	</a:t>
            </a:r>
            <a:r>
              <a:rPr lang="it-IT" dirty="0"/>
              <a:t> - M</a:t>
            </a:r>
            <a:r>
              <a:rPr dirty="0" err="1"/>
              <a:t>eeting</a:t>
            </a:r>
            <a:r>
              <a:rPr dirty="0"/>
              <a:t> </a:t>
            </a:r>
            <a:r>
              <a:rPr lang="it-IT" dirty="0"/>
              <a:t>and welcome coffee </a:t>
            </a:r>
            <a:r>
              <a:rPr dirty="0"/>
              <a:t>at </a:t>
            </a:r>
            <a:r>
              <a:rPr lang="it-IT" dirty="0"/>
              <a:t>CIOFS-FP Pavia</a:t>
            </a:r>
            <a:endParaRPr dirty="0"/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9.30 – 1</a:t>
            </a:r>
            <a:r>
              <a:rPr lang="it-IT" dirty="0"/>
              <a:t>1</a:t>
            </a:r>
            <a:r>
              <a:rPr dirty="0"/>
              <a:t>.</a:t>
            </a:r>
            <a:r>
              <a:rPr lang="it-IT" dirty="0"/>
              <a:t>45</a:t>
            </a:r>
            <a:r>
              <a:rPr dirty="0"/>
              <a:t> </a:t>
            </a:r>
            <a:r>
              <a:rPr lang="it-IT" sz="1800" dirty="0">
                <a:effectLst/>
              </a:rPr>
              <a:t>S</a:t>
            </a:r>
            <a:r>
              <a:rPr lang="it-IT" dirty="0"/>
              <a:t>tudents activities** and project meetings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/>
              <a:t>11.45 – 12.30 </a:t>
            </a:r>
            <a:r>
              <a:rPr lang="it-IT" dirty="0" err="1"/>
              <a:t>Defilée</a:t>
            </a:r>
            <a:r>
              <a:rPr lang="it-IT" dirty="0"/>
              <a:t> of the </a:t>
            </a:r>
            <a:r>
              <a:rPr lang="it-IT" dirty="0" err="1"/>
              <a:t>sustainable</a:t>
            </a:r>
            <a:r>
              <a:rPr lang="it-IT" dirty="0"/>
              <a:t> </a:t>
            </a:r>
            <a:r>
              <a:rPr lang="it-IT" dirty="0" err="1">
                <a:latin typeface="Tahoma" panose="020B0604030504040204" pitchFamily="34" charset="0"/>
              </a:rPr>
              <a:t>hairstyles</a:t>
            </a:r>
            <a:r>
              <a:rPr lang="it-IT" dirty="0"/>
              <a:t> in the school theatre</a:t>
            </a:r>
            <a:endParaRPr dirty="0"/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12.30 – 1</a:t>
            </a:r>
            <a:r>
              <a:rPr lang="it-IT" dirty="0"/>
              <a:t>3</a:t>
            </a:r>
            <a:r>
              <a:rPr dirty="0"/>
              <a:t>.</a:t>
            </a:r>
            <a:r>
              <a:rPr lang="it-IT" dirty="0"/>
              <a:t>3</a:t>
            </a:r>
            <a:r>
              <a:rPr dirty="0"/>
              <a:t>0</a:t>
            </a:r>
            <a:r>
              <a:rPr lang="it-IT" dirty="0"/>
              <a:t> </a:t>
            </a:r>
            <a:r>
              <a:rPr lang="it-IT" dirty="0" err="1"/>
              <a:t>Conclusion</a:t>
            </a:r>
            <a:r>
              <a:rPr lang="it-IT" dirty="0"/>
              <a:t> of project meeting/</a:t>
            </a:r>
            <a:r>
              <a:rPr lang="it-IT" dirty="0" err="1"/>
              <a:t>students</a:t>
            </a:r>
            <a:r>
              <a:rPr lang="it-IT" dirty="0"/>
              <a:t> activity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/>
              <a:t>13.30 – 14.30 Lunch </a:t>
            </a:r>
            <a:r>
              <a:rPr lang="it-IT" dirty="0" err="1"/>
              <a:t>at</a:t>
            </a:r>
            <a:r>
              <a:rPr lang="it-IT" dirty="0"/>
              <a:t> school and end of the project</a:t>
            </a:r>
            <a:endParaRPr dirty="0"/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r>
              <a:rPr lang="it-IT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** See slide 5-6 for </a:t>
            </a:r>
            <a:r>
              <a:rPr lang="it-IT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details</a:t>
            </a:r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fontAlgn="base"/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5AF2F1-D75A-4A71-83F8-BC910EF75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87" y="6152317"/>
            <a:ext cx="1702753" cy="7056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07B5E0-78DF-064F-36B3-A5836ECB2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8"/>
          <a:stretch>
            <a:fillRect/>
          </a:stretch>
        </p:blipFill>
        <p:spPr bwMode="auto">
          <a:xfrm>
            <a:off x="7658212" y="6152316"/>
            <a:ext cx="1130016" cy="69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3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pPr>
              <a:defRPr sz="3600"/>
            </a:pPr>
            <a:r>
              <a:rPr lang="it-IT" dirty="0"/>
              <a:t>STUDENTS ACTIVITY </a:t>
            </a:r>
            <a:r>
              <a:rPr dirty="0"/>
              <a:t>PROGRAM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0" y="914399"/>
            <a:ext cx="9642473" cy="5237917"/>
          </a:xfrm>
        </p:spPr>
        <p:txBody>
          <a:bodyPr>
            <a:normAutofit/>
          </a:bodyPr>
          <a:lstStyle/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endParaRPr lang="it-IT" dirty="0">
              <a:latin typeface="Tahoma" panose="020B0604030504040204" pitchFamily="34" charset="0"/>
            </a:endParaRPr>
          </a:p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>
                <a:latin typeface="Tahoma" panose="020B0604030504040204" pitchFamily="34" charset="0"/>
              </a:rPr>
              <a:t>The idea </a:t>
            </a:r>
            <a:r>
              <a:rPr lang="it-IT" dirty="0" err="1">
                <a:latin typeface="Tahoma" panose="020B0604030504040204" pitchFamily="34" charset="0"/>
              </a:rPr>
              <a:t>is</a:t>
            </a:r>
            <a:r>
              <a:rPr lang="it-IT" dirty="0">
                <a:latin typeface="Tahoma" panose="020B0604030504040204" pitchFamily="34" charset="0"/>
              </a:rPr>
              <a:t> to divide the </a:t>
            </a:r>
            <a:r>
              <a:rPr lang="it-IT" dirty="0" err="1">
                <a:latin typeface="Tahoma" panose="020B0604030504040204" pitchFamily="34" charset="0"/>
              </a:rPr>
              <a:t>students</a:t>
            </a:r>
            <a:r>
              <a:rPr lang="it-IT" dirty="0">
                <a:latin typeface="Tahoma" panose="020B0604030504040204" pitchFamily="34" charset="0"/>
              </a:rPr>
              <a:t> in 5 working groups (</a:t>
            </a:r>
            <a:r>
              <a:rPr lang="it-IT" dirty="0" err="1">
                <a:latin typeface="Tahoma" panose="020B0604030504040204" pitchFamily="34" charset="0"/>
              </a:rPr>
              <a:t>different</a:t>
            </a:r>
            <a:r>
              <a:rPr lang="it-IT" dirty="0">
                <a:latin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</a:rPr>
              <a:t>nationalities</a:t>
            </a:r>
            <a:r>
              <a:rPr lang="it-IT" dirty="0">
                <a:latin typeface="Tahoma" panose="020B0604030504040204" pitchFamily="34" charset="0"/>
              </a:rPr>
              <a:t>).</a:t>
            </a:r>
          </a:p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 err="1">
                <a:latin typeface="Tahoma" panose="020B0604030504040204" pitchFamily="34" charset="0"/>
              </a:rPr>
              <a:t>Ask</a:t>
            </a:r>
            <a:r>
              <a:rPr lang="it-IT" dirty="0">
                <a:latin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</a:rPr>
              <a:t>them</a:t>
            </a:r>
            <a:r>
              <a:rPr lang="it-IT" dirty="0">
                <a:latin typeface="Tahoma" panose="020B0604030504040204" pitchFamily="34" charset="0"/>
              </a:rPr>
              <a:t> to </a:t>
            </a:r>
            <a:r>
              <a:rPr lang="it-IT" dirty="0" err="1">
                <a:latin typeface="Tahoma" panose="020B0604030504040204" pitchFamily="34" charset="0"/>
              </a:rPr>
              <a:t>realize</a:t>
            </a:r>
            <a:r>
              <a:rPr lang="it-IT" dirty="0">
                <a:latin typeface="Tahoma" panose="020B0604030504040204" pitchFamily="34" charset="0"/>
              </a:rPr>
              <a:t> an </a:t>
            </a:r>
            <a:r>
              <a:rPr lang="it-IT" b="1" dirty="0" err="1">
                <a:latin typeface="Tahoma" panose="020B0604030504040204" pitchFamily="34" charset="0"/>
              </a:rPr>
              <a:t>hairstyle</a:t>
            </a:r>
            <a:r>
              <a:rPr lang="it-IT" dirty="0">
                <a:latin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</a:rPr>
              <a:t>chosing</a:t>
            </a:r>
            <a:r>
              <a:rPr lang="it-IT" dirty="0">
                <a:latin typeface="Tahoma" panose="020B0604030504040204" pitchFamily="34" charset="0"/>
              </a:rPr>
              <a:t> one of the following </a:t>
            </a:r>
            <a:r>
              <a:rPr lang="it-IT" dirty="0" err="1">
                <a:latin typeface="Tahoma" panose="020B0604030504040204" pitchFamily="34" charset="0"/>
              </a:rPr>
              <a:t>topics</a:t>
            </a:r>
            <a:r>
              <a:rPr lang="it-IT" dirty="0">
                <a:latin typeface="Tahoma" panose="020B0604030504040204" pitchFamily="34" charset="0"/>
              </a:rPr>
              <a:t> (</a:t>
            </a:r>
            <a:r>
              <a:rPr lang="it-IT" dirty="0" err="1">
                <a:latin typeface="Tahoma" panose="020B0604030504040204" pitchFamily="34" charset="0"/>
              </a:rPr>
              <a:t>according</a:t>
            </a:r>
            <a:r>
              <a:rPr lang="it-IT" dirty="0">
                <a:latin typeface="Tahoma" panose="020B0604030504040204" pitchFamily="34" charset="0"/>
              </a:rPr>
              <a:t> to the stickers):</a:t>
            </a:r>
          </a:p>
          <a:p>
            <a:pPr marL="285750" indent="-285750" algn="l">
              <a:buFontTx/>
              <a:buChar char="-"/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>
                <a:latin typeface="Tahoma" panose="020B0604030504040204" pitchFamily="34" charset="0"/>
              </a:rPr>
              <a:t>energy</a:t>
            </a:r>
          </a:p>
          <a:p>
            <a:pPr marL="285750" indent="-285750" algn="l">
              <a:buFontTx/>
              <a:buChar char="-"/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>
                <a:latin typeface="Tahoma" panose="020B0604030504040204" pitchFamily="34" charset="0"/>
              </a:rPr>
              <a:t>water</a:t>
            </a:r>
          </a:p>
          <a:p>
            <a:pPr marL="285750" indent="-285750" algn="l">
              <a:buFontTx/>
              <a:buChar char="-"/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 err="1">
                <a:latin typeface="Tahoma" panose="020B0604030504040204" pitchFamily="34" charset="0"/>
              </a:rPr>
              <a:t>raw</a:t>
            </a:r>
            <a:r>
              <a:rPr lang="it-IT" dirty="0">
                <a:latin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</a:rPr>
              <a:t>materials</a:t>
            </a:r>
            <a:endParaRPr lang="it-IT" dirty="0"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 err="1">
                <a:latin typeface="Tahoma" panose="020B0604030504040204" pitchFamily="34" charset="0"/>
              </a:rPr>
              <a:t>waste</a:t>
            </a:r>
            <a:endParaRPr lang="it-IT" dirty="0"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>
                <a:latin typeface="Tahoma" panose="020B0604030504040204" pitchFamily="34" charset="0"/>
              </a:rPr>
              <a:t>a general one </a:t>
            </a:r>
            <a:r>
              <a:rPr lang="it-IT" dirty="0" err="1">
                <a:latin typeface="Tahoma" panose="020B0604030504040204" pitchFamily="34" charset="0"/>
              </a:rPr>
              <a:t>about</a:t>
            </a:r>
            <a:r>
              <a:rPr lang="it-IT" dirty="0">
                <a:latin typeface="Tahoma" panose="020B0604030504040204" pitchFamily="34" charset="0"/>
              </a:rPr>
              <a:t> «</a:t>
            </a:r>
            <a:r>
              <a:rPr lang="it-IT" dirty="0" err="1">
                <a:latin typeface="Tahoma" panose="020B0604030504040204" pitchFamily="34" charset="0"/>
              </a:rPr>
              <a:t>Sustainable</a:t>
            </a:r>
            <a:r>
              <a:rPr lang="it-IT" dirty="0">
                <a:latin typeface="Tahoma" panose="020B0604030504040204" pitchFamily="34" charset="0"/>
              </a:rPr>
              <a:t> Salon»</a:t>
            </a:r>
          </a:p>
          <a:p>
            <a:pPr marL="285750" indent="-285750" algn="l">
              <a:buFontTx/>
              <a:buChar char="-"/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endParaRPr lang="it-IT" dirty="0">
              <a:latin typeface="Tahoma" panose="020B0604030504040204" pitchFamily="34" charset="0"/>
            </a:endParaRPr>
          </a:p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>
                <a:latin typeface="Tahoma" panose="020B0604030504040204" pitchFamily="34" charset="0"/>
              </a:rPr>
              <a:t>The </a:t>
            </a:r>
            <a:r>
              <a:rPr lang="it-IT" b="1" dirty="0" err="1">
                <a:latin typeface="Tahoma" panose="020B0604030504040204" pitchFamily="34" charset="0"/>
              </a:rPr>
              <a:t>hairstyles</a:t>
            </a:r>
            <a:r>
              <a:rPr lang="it-IT" dirty="0">
                <a:latin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</a:rPr>
              <a:t>will</a:t>
            </a:r>
            <a:r>
              <a:rPr lang="it-IT" dirty="0">
                <a:latin typeface="Tahoma" panose="020B0604030504040204" pitchFamily="34" charset="0"/>
              </a:rPr>
              <a:t> be </a:t>
            </a:r>
            <a:r>
              <a:rPr lang="it-IT" dirty="0" err="1">
                <a:latin typeface="Tahoma" panose="020B0604030504040204" pitchFamily="34" charset="0"/>
              </a:rPr>
              <a:t>realized</a:t>
            </a:r>
            <a:r>
              <a:rPr lang="it-IT" dirty="0">
                <a:latin typeface="Tahoma" panose="020B0604030504040204" pitchFamily="34" charset="0"/>
              </a:rPr>
              <a:t> on a model (one of CIOFS </a:t>
            </a:r>
            <a:r>
              <a:rPr lang="it-IT" dirty="0" err="1">
                <a:latin typeface="Tahoma" panose="020B0604030504040204" pitchFamily="34" charset="0"/>
              </a:rPr>
              <a:t>students</a:t>
            </a:r>
            <a:r>
              <a:rPr lang="it-IT" dirty="0">
                <a:latin typeface="Tahoma" panose="020B0604030504040204" pitchFamily="34" charset="0"/>
              </a:rPr>
              <a:t> or one of the </a:t>
            </a:r>
            <a:r>
              <a:rPr lang="it-IT" dirty="0" err="1">
                <a:latin typeface="Tahoma" panose="020B0604030504040204" pitchFamily="34" charset="0"/>
              </a:rPr>
              <a:t>students</a:t>
            </a:r>
            <a:r>
              <a:rPr lang="it-IT" dirty="0">
                <a:latin typeface="Tahoma" panose="020B0604030504040204" pitchFamily="34" charset="0"/>
              </a:rPr>
              <a:t> of the working groups) in order to partecipate to the </a:t>
            </a:r>
            <a:r>
              <a:rPr lang="it-IT" dirty="0" err="1">
                <a:latin typeface="Tahoma" panose="020B0604030504040204" pitchFamily="34" charset="0"/>
              </a:rPr>
              <a:t>final</a:t>
            </a:r>
            <a:r>
              <a:rPr lang="it-IT" dirty="0">
                <a:latin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</a:rPr>
              <a:t>catwalk</a:t>
            </a:r>
            <a:r>
              <a:rPr lang="it-IT" dirty="0">
                <a:latin typeface="Tahoma" panose="020B0604030504040204" pitchFamily="34" charset="0"/>
              </a:rPr>
              <a:t>.</a:t>
            </a:r>
          </a:p>
          <a:p>
            <a:pPr fontAlgn="base"/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5AF2F1-D75A-4A71-83F8-BC910EF75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87" y="6152317"/>
            <a:ext cx="1702753" cy="7056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4CE749E-DB8A-2C5D-EEBF-A8317FA66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8"/>
          <a:stretch>
            <a:fillRect/>
          </a:stretch>
        </p:blipFill>
        <p:spPr bwMode="auto">
          <a:xfrm>
            <a:off x="7658212" y="6152316"/>
            <a:ext cx="1130016" cy="69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95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50717"/>
            <a:ext cx="7766936" cy="540327"/>
          </a:xfrm>
        </p:spPr>
        <p:txBody>
          <a:bodyPr/>
          <a:lstStyle/>
          <a:p>
            <a:pPr>
              <a:defRPr sz="3600"/>
            </a:pPr>
            <a:r>
              <a:rPr lang="it-IT" dirty="0"/>
              <a:t>STUDENTS ACTIVITY </a:t>
            </a:r>
            <a:r>
              <a:rPr dirty="0"/>
              <a:t>PROGRAM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0" y="914399"/>
            <a:ext cx="9642473" cy="5237917"/>
          </a:xfrm>
        </p:spPr>
        <p:txBody>
          <a:bodyPr>
            <a:normAutofit/>
          </a:bodyPr>
          <a:lstStyle/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 err="1"/>
              <a:t>Tuesday</a:t>
            </a:r>
            <a:r>
              <a:rPr lang="it-IT" dirty="0"/>
              <a:t>, </a:t>
            </a:r>
            <a:r>
              <a:rPr lang="it-IT" dirty="0" err="1"/>
              <a:t>May</a:t>
            </a:r>
            <a:r>
              <a:rPr lang="it-IT" dirty="0"/>
              <a:t> 16 (14.15 – 17.15)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Teacher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gives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instructions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and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picks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the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topics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for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each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group (like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lottery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)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Each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group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writes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a draft (PC with Internet connection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will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be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avaiable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) and starts to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realize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the idea on the model or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puppet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. In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addition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they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have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to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select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a music for the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defilée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and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write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a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description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of the concept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there’s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behind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the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hairdress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they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will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realize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(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they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will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read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it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during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the event). Take pictures in order to complete the project (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eventually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review the draft).</a:t>
            </a:r>
          </a:p>
          <a:p>
            <a:pPr algn="l">
              <a:defRPr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During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the activities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students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will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collect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photos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and </a:t>
            </a:r>
            <a:r>
              <a:rPr lang="it-IT" dirty="0" err="1">
                <a:latin typeface="Tahoma" panose="020B0604030504040204" pitchFamily="34" charset="0"/>
                <a:sym typeface="Wingdings" pitchFamily="2" charset="2"/>
              </a:rPr>
              <a:t>videos</a:t>
            </a:r>
            <a:r>
              <a:rPr lang="it-IT" dirty="0">
                <a:latin typeface="Tahoma" panose="020B0604030504040204" pitchFamily="34" charset="0"/>
                <a:sym typeface="Wingdings" pitchFamily="2" charset="2"/>
              </a:rPr>
              <a:t> in order to create a story/post for social networks.</a:t>
            </a:r>
            <a:endParaRPr lang="it-IT" dirty="0"/>
          </a:p>
          <a:p>
            <a:pPr algn="l">
              <a:defRPr b="1">
                <a:latin typeface="Tahoma" panose="020B0604030504040204" pitchFamily="34" charset="0"/>
                <a:ea typeface="Calibri" panose="020F0502020204030204" pitchFamily="34" charset="0"/>
              </a:defRPr>
            </a:pPr>
            <a:r>
              <a:rPr dirty="0"/>
              <a:t>Wednesday, May 17</a:t>
            </a:r>
            <a:r>
              <a:rPr lang="it-IT" dirty="0"/>
              <a:t> (9.00 – 13.30)</a:t>
            </a:r>
            <a:endParaRPr dirty="0"/>
          </a:p>
          <a:p>
            <a:pPr algn="l"/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Each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group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realizes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final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hairdress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on the model and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prepare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defilée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Meanwhile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they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continue to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collect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material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for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dissemination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</a:p>
          <a:p>
            <a:pPr algn="l"/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After the show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students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will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set-up the working area and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organize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a </a:t>
            </a:r>
            <a:r>
              <a:rPr lang="it-IT" dirty="0" err="1">
                <a:latin typeface="Tahoma" panose="020B0604030504040204" pitchFamily="34" charset="0"/>
                <a:ea typeface="Calibri" panose="020F0502020204030204" pitchFamily="34" charset="0"/>
              </a:rPr>
              <a:t>final</a:t>
            </a:r>
            <a:r>
              <a:rPr lang="it-IT" dirty="0">
                <a:latin typeface="Tahoma" panose="020B0604030504040204" pitchFamily="34" charset="0"/>
                <a:ea typeface="Calibri" panose="020F0502020204030204" pitchFamily="34" charset="0"/>
              </a:rPr>
              <a:t> versione of video/post for social networks.</a:t>
            </a:r>
          </a:p>
          <a:p>
            <a:pPr algn="l"/>
            <a:endParaRPr lang="it-I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fontAlgn="base"/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5AF2F1-D75A-4A71-83F8-BC910EF75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87" y="6152317"/>
            <a:ext cx="1702753" cy="7056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899C9A-8E3F-4DDD-2B04-AC244E9CB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8"/>
          <a:stretch>
            <a:fillRect/>
          </a:stretch>
        </p:blipFill>
        <p:spPr bwMode="auto">
          <a:xfrm>
            <a:off x="7658212" y="6152316"/>
            <a:ext cx="1130016" cy="69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7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2100" y="2297591"/>
            <a:ext cx="7728355" cy="3613812"/>
          </a:xfrm>
        </p:spPr>
        <p:txBody>
          <a:bodyPr>
            <a:normAutofit/>
          </a:bodyPr>
          <a:lstStyle/>
          <a:p>
            <a:pPr lvl="0" algn="l"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pPr>
            <a:r>
              <a:rPr dirty="0"/>
              <a:t> </a:t>
            </a:r>
            <a:endParaRPr lang="it-IT" b="1" u="sng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indent="1168400" algn="l">
              <a:lnSpc>
                <a:spcPct val="110000"/>
              </a:lnSpc>
              <a:spcBef>
                <a:spcPts val="0"/>
              </a:spcBef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r>
              <a:rPr u="sng" dirty="0"/>
              <a:t>Franca </a:t>
            </a:r>
            <a:r>
              <a:rPr u="sng" dirty="0" err="1"/>
              <a:t>Bandiera</a:t>
            </a:r>
            <a:r>
              <a:rPr dirty="0"/>
              <a:t>				</a:t>
            </a:r>
            <a:r>
              <a:rPr u="sng" dirty="0"/>
              <a:t>Elisa </a:t>
            </a:r>
            <a:r>
              <a:rPr u="sng" dirty="0" err="1"/>
              <a:t>Gusella</a:t>
            </a:r>
            <a:endParaRPr u="sng" dirty="0"/>
          </a:p>
          <a:p>
            <a:pPr lvl="0" indent="1168400" algn="l">
              <a:lnSpc>
                <a:spcPct val="11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r>
              <a:rPr dirty="0"/>
              <a:t>+39 041932241					+39	041932241 -2</a:t>
            </a:r>
          </a:p>
          <a:p>
            <a:pPr indent="1168400" algn="l">
              <a:lnSpc>
                <a:spcPct val="11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r>
              <a:rPr dirty="0">
                <a:hlinkClick r:id="rId2"/>
              </a:rPr>
              <a:t>direction@ivl.it</a:t>
            </a:r>
            <a:r>
              <a:rPr dirty="0"/>
              <a:t>				</a:t>
            </a:r>
            <a:r>
              <a:rPr dirty="0">
                <a:hlinkClick r:id="rId3"/>
              </a:rPr>
              <a:t>elisa.gusella@ivl.it</a:t>
            </a: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indent="1168400" algn="l">
              <a:lnSpc>
                <a:spcPct val="110000"/>
              </a:lnSpc>
              <a:spcBef>
                <a:spcPts val="0"/>
              </a:spcBef>
            </a:pP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indent="1168400" algn="just">
              <a:lnSpc>
                <a:spcPct val="11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r>
              <a:rPr b="1" u="sng" dirty="0"/>
              <a:t>Nicole </a:t>
            </a:r>
            <a:r>
              <a:rPr b="1" u="sng" dirty="0" err="1"/>
              <a:t>Turati</a:t>
            </a:r>
            <a:r>
              <a:rPr dirty="0"/>
              <a:t>					</a:t>
            </a:r>
            <a:r>
              <a:rPr b="1" u="sng" dirty="0"/>
              <a:t>Paolo Rovida</a:t>
            </a:r>
          </a:p>
          <a:p>
            <a:pPr lvl="0" indent="1168400" algn="just">
              <a:lnSpc>
                <a:spcPct val="11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r>
              <a:rPr dirty="0"/>
              <a:t>+</a:t>
            </a:r>
            <a:r>
              <a:rPr lang="it-IT" dirty="0"/>
              <a:t>39 0362 552395</a:t>
            </a:r>
            <a:r>
              <a:rPr dirty="0"/>
              <a:t>				+39	</a:t>
            </a:r>
            <a:r>
              <a:rPr lang="it-IT" dirty="0"/>
              <a:t>334 1065738</a:t>
            </a:r>
            <a:endParaRPr dirty="0"/>
          </a:p>
          <a:p>
            <a:pPr indent="1168400" algn="just">
              <a:lnSpc>
                <a:spcPct val="11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r>
              <a:rPr dirty="0">
                <a:hlinkClick r:id="rId4"/>
              </a:rPr>
              <a:t>nturati@ciofslombardia.com</a:t>
            </a:r>
            <a:r>
              <a:rPr dirty="0"/>
              <a:t> </a:t>
            </a:r>
            <a:r>
              <a:rPr dirty="0">
                <a:hlinkClick r:id="rId5"/>
              </a:rPr>
              <a:t>provida@ciofslombardia.com</a:t>
            </a:r>
            <a:r>
              <a:rPr dirty="0"/>
              <a:t> </a:t>
            </a:r>
          </a:p>
          <a:p>
            <a:pPr indent="1168400" algn="just">
              <a:lnSpc>
                <a:spcPct val="110000"/>
              </a:lnSpc>
              <a:spcBef>
                <a:spcPts val="0"/>
              </a:spcBef>
            </a:pP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0" indent="1168400" algn="just">
              <a:spcBef>
                <a:spcPts val="0"/>
              </a:spcBef>
            </a:pP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0" algn="l"/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endParaRPr lang="it-IT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086100" lvl="6" indent="-342900" algn="l">
              <a:buFont typeface="Symbol" panose="05050102010706020507" pitchFamily="18" charset="2"/>
              <a:buChar char=""/>
            </a:pPr>
            <a:endParaRPr lang="it-IT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fontAlgn="base"/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5F8380-5394-4D54-9A56-1F5EA48F0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4" y="501837"/>
            <a:ext cx="3328035" cy="137925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061AF8-C9B6-FC85-6411-30DE18A7A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8"/>
          <a:stretch>
            <a:fillRect/>
          </a:stretch>
        </p:blipFill>
        <p:spPr bwMode="auto">
          <a:xfrm>
            <a:off x="6964638" y="523061"/>
            <a:ext cx="2185877" cy="1336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9751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7" ma:contentTypeDescription="Een nieuw document maken." ma:contentTypeScope="" ma:versionID="79e439022d8250601e55eb7f6fd7275e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2852faa2e85fa1b7c1a071c178bd9b3a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5091eb4-c0f2-4ddd-b3e8-132f52ac0f96">
      <UserInfo>
        <DisplayName/>
        <AccountId xsi:nil="true"/>
        <AccountType/>
      </UserInfo>
    </SharedWithUsers>
    <MediaLengthInSeconds xmlns="7361fed8-3208-422d-bd44-bd7f7a1c5909" xsi:nil="true"/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  <WiehebbenerRechten xmlns="7361fed8-3208-422d-bd44-bd7f7a1c5909" xsi:nil="true"/>
  </documentManagement>
</p:properties>
</file>

<file path=customXml/itemProps1.xml><?xml version="1.0" encoding="utf-8"?>
<ds:datastoreItem xmlns:ds="http://schemas.openxmlformats.org/officeDocument/2006/customXml" ds:itemID="{B631FCEE-11FD-453A-981D-D9169A0C15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DAE3F-32E4-40CE-A506-17D60166B9B6}"/>
</file>

<file path=customXml/itemProps3.xml><?xml version="1.0" encoding="utf-8"?>
<ds:datastoreItem xmlns:ds="http://schemas.openxmlformats.org/officeDocument/2006/customXml" ds:itemID="{150E5192-7702-4D03-939E-A89DF8109234}">
  <ds:schemaRefs>
    <ds:schemaRef ds:uri="http://www.w3.org/XML/1998/namespace"/>
    <ds:schemaRef ds:uri="41df3a10-f5d2-4148-a753-ce57cb374430"/>
    <ds:schemaRef ds:uri="http://schemas.openxmlformats.org/package/2006/metadata/core-properties"/>
    <ds:schemaRef ds:uri="0df52926-5fdd-4d58-81f5-5ad3b29b27eb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3258</TotalTime>
  <Words>736</Words>
  <Application>Microsoft Macintosh PowerPoint</Application>
  <PresentationFormat>Widescreen</PresentationFormat>
  <Paragraphs>92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play</vt:lpstr>
      <vt:lpstr>Symbol</vt:lpstr>
      <vt:lpstr>Tahoma</vt:lpstr>
      <vt:lpstr>THaoma</vt:lpstr>
      <vt:lpstr>Trebuchet MS</vt:lpstr>
      <vt:lpstr>Wingdings</vt:lpstr>
      <vt:lpstr>Wingdings 3</vt:lpstr>
      <vt:lpstr>Facet</vt:lpstr>
      <vt:lpstr>Future skills for a better life in Sustainable Salons   </vt:lpstr>
      <vt:lpstr>PROGRAM</vt:lpstr>
      <vt:lpstr>PROGRAM</vt:lpstr>
      <vt:lpstr>PROGRAM</vt:lpstr>
      <vt:lpstr>STUDENTS ACTIVITY PROGRAM</vt:lpstr>
      <vt:lpstr>STUDENTS ACTIVITY PROGRAM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den Hartog</dc:creator>
  <cp:lastModifiedBy>Paolo Rovida</cp:lastModifiedBy>
  <cp:revision>68</cp:revision>
  <cp:lastPrinted>2022-12-06T13:31:45Z</cp:lastPrinted>
  <dcterms:created xsi:type="dcterms:W3CDTF">2020-10-08T12:13:34Z</dcterms:created>
  <dcterms:modified xsi:type="dcterms:W3CDTF">2023-04-20T08:22:59Z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8946700</vt:r8>
  </property>
  <property fmtid="{D5CDD505-2E9C-101B-9397-08002B2CF9AE}" pid="3" name="ContentTypeId">
    <vt:lpwstr>0x010100AC0C90A801FCD942996B59763E45D87D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