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3"/>
  </p:sldMasterIdLst>
  <p:sldIdLst>
    <p:sldId id="275" r:id="rId4"/>
    <p:sldId id="293" r:id="rId5"/>
    <p:sldId id="298" r:id="rId6"/>
    <p:sldId id="301" r:id="rId7"/>
    <p:sldId id="303" r:id="rId8"/>
    <p:sldId id="304" r:id="rId9"/>
    <p:sldId id="305" r:id="rId10"/>
    <p:sldId id="309" r:id="rId11"/>
    <p:sldId id="306" r:id="rId12"/>
    <p:sldId id="314" r:id="rId13"/>
    <p:sldId id="307" r:id="rId14"/>
    <p:sldId id="308" r:id="rId15"/>
    <p:sldId id="310" r:id="rId16"/>
    <p:sldId id="311" r:id="rId17"/>
    <p:sldId id="312" r:id="rId18"/>
    <p:sldId id="313" r:id="rId19"/>
    <p:sldId id="29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C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74"/>
  </p:normalViewPr>
  <p:slideViewPr>
    <p:cSldViewPr snapToGrid="0" snapToObjects="1">
      <p:cViewPr varScale="1">
        <p:scale>
          <a:sx n="77" d="100"/>
          <a:sy n="77" d="100"/>
        </p:scale>
        <p:origin x="696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  den Hartog (Stivako)" userId="e8954ba5-f58e-4b15-84aa-a396c6d28eb6" providerId="ADAL" clId="{2B5DEDF8-E2CD-4084-926A-920C5045E517}"/>
    <pc:docChg chg="delSld">
      <pc:chgData name="Frank  den Hartog (Stivako)" userId="e8954ba5-f58e-4b15-84aa-a396c6d28eb6" providerId="ADAL" clId="{2B5DEDF8-E2CD-4084-926A-920C5045E517}" dt="2023-09-04T17:26:19.082" v="0" actId="2696"/>
      <pc:docMkLst>
        <pc:docMk/>
      </pc:docMkLst>
      <pc:sldChg chg="del">
        <pc:chgData name="Frank  den Hartog (Stivako)" userId="e8954ba5-f58e-4b15-84aa-a396c6d28eb6" providerId="ADAL" clId="{2B5DEDF8-E2CD-4084-926A-920C5045E517}" dt="2023-09-04T17:26:19.082" v="0" actId="2696"/>
        <pc:sldMkLst>
          <pc:docMk/>
          <pc:sldMk cId="715301966" sldId="29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>
            <a:extLst>
              <a:ext uri="{FF2B5EF4-FFF2-40B4-BE49-F238E27FC236}">
                <a16:creationId xmlns:a16="http://schemas.microsoft.com/office/drawing/2014/main" id="{9E51300D-385F-C446-A7FE-64A723D1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65" y="5729288"/>
            <a:ext cx="545623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1617198-0D04-1643-97D7-A5E31B7D7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2" y="0"/>
            <a:ext cx="12158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3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06AF0EA-2227-B441-B75E-F03F7E7C5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563" y="611398"/>
            <a:ext cx="7961150" cy="5999431"/>
          </a:xfrm>
          <a:prstGeom prst="rect">
            <a:avLst/>
          </a:prstGeom>
        </p:spPr>
      </p:pic>
      <p:pic>
        <p:nvPicPr>
          <p:cNvPr id="5" name="Afbeelding 6">
            <a:extLst>
              <a:ext uri="{FF2B5EF4-FFF2-40B4-BE49-F238E27FC236}">
                <a16:creationId xmlns:a16="http://schemas.microsoft.com/office/drawing/2014/main" id="{C5A956F1-9F60-624C-A48C-76F0612F1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C30EE8-C94F-CF42-99B2-5CE5EF28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87" y="611398"/>
            <a:ext cx="10255126" cy="1320800"/>
          </a:xfrm>
        </p:spPr>
        <p:txBody>
          <a:bodyPr/>
          <a:lstStyle/>
          <a:p>
            <a:r>
              <a:rPr lang="es-ES" dirty="0" err="1"/>
              <a:t>Energy</a:t>
            </a:r>
            <a:r>
              <a:rPr lang="es-ES" dirty="0"/>
              <a:t> </a:t>
            </a:r>
            <a:r>
              <a:rPr lang="es-ES" dirty="0" err="1"/>
              <a:t>sources</a:t>
            </a:r>
            <a:r>
              <a:rPr lang="es-ES" dirty="0"/>
              <a:t>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2F5A14-4A94-FB4E-9F3C-625924F1B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8918"/>
            <a:ext cx="8596668" cy="3880773"/>
          </a:xfrm>
        </p:spPr>
        <p:txBody>
          <a:bodyPr>
            <a:normAutofit/>
          </a:bodyPr>
          <a:lstStyle/>
          <a:p>
            <a:r>
              <a:rPr lang="es-ES" sz="2400" dirty="0" err="1"/>
              <a:t>Renewable</a:t>
            </a:r>
            <a:endParaRPr lang="es-ES" sz="2400" dirty="0"/>
          </a:p>
          <a:p>
            <a:pPr marL="0" indent="0">
              <a:buNone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089256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>
            <a:extLst>
              <a:ext uri="{FF2B5EF4-FFF2-40B4-BE49-F238E27FC236}">
                <a16:creationId xmlns:a16="http://schemas.microsoft.com/office/drawing/2014/main" id="{C5A956F1-9F60-624C-A48C-76F0612F1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C30EE8-C94F-CF42-99B2-5CE5EF28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87" y="611398"/>
            <a:ext cx="10255126" cy="1320800"/>
          </a:xfrm>
        </p:spPr>
        <p:txBody>
          <a:bodyPr/>
          <a:lstStyle/>
          <a:p>
            <a:r>
              <a:rPr lang="es-ES" dirty="0" err="1"/>
              <a:t>Energy</a:t>
            </a:r>
            <a:r>
              <a:rPr lang="es-ES" dirty="0"/>
              <a:t> </a:t>
            </a:r>
            <a:r>
              <a:rPr lang="es-ES" dirty="0" err="1"/>
              <a:t>sources</a:t>
            </a:r>
            <a:r>
              <a:rPr lang="es-ES" dirty="0"/>
              <a:t>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2F5A14-4A94-FB4E-9F3C-625924F1B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8918"/>
            <a:ext cx="8596668" cy="3880773"/>
          </a:xfrm>
        </p:spPr>
        <p:txBody>
          <a:bodyPr>
            <a:normAutofit/>
          </a:bodyPr>
          <a:lstStyle/>
          <a:p>
            <a:r>
              <a:rPr lang="es-ES" sz="2400" dirty="0"/>
              <a:t>NON-</a:t>
            </a:r>
            <a:r>
              <a:rPr lang="es-ES" sz="2400" dirty="0" err="1"/>
              <a:t>renewables</a:t>
            </a:r>
            <a:endParaRPr lang="es-ES" sz="2400" dirty="0"/>
          </a:p>
          <a:p>
            <a:pPr marL="0" indent="0">
              <a:buNone/>
            </a:pPr>
            <a:endParaRPr lang="es-ES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EBDB94-F1CE-8541-979F-C72131C8E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83" y="2321959"/>
            <a:ext cx="9935730" cy="273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71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25AF6-1278-DA4D-BD7B-D70EBBDC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Nuclear </a:t>
            </a:r>
            <a:r>
              <a:rPr lang="es-ES" dirty="0" err="1"/>
              <a:t>energy</a:t>
            </a:r>
            <a:endParaRPr lang="es-ES" dirty="0"/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47D29C17-0E15-6C4E-8165-60411E88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B027426-FFEE-9645-B20E-30C2996F8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408" y="1409395"/>
            <a:ext cx="8110756" cy="4511608"/>
          </a:xfrm>
        </p:spPr>
      </p:pic>
    </p:spTree>
    <p:extLst>
      <p:ext uri="{BB962C8B-B14F-4D97-AF65-F5344CB8AC3E}">
        <p14:creationId xmlns:p14="http://schemas.microsoft.com/office/powerpoint/2010/main" val="3745323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717C051-7C33-DC4E-9090-79446F791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070" y="1212289"/>
            <a:ext cx="10515600" cy="944563"/>
          </a:xfrm>
        </p:spPr>
        <p:txBody>
          <a:bodyPr/>
          <a:lstStyle/>
          <a:p>
            <a:pPr algn="ctr" eaLnBrk="1" hangingPunct="1"/>
            <a:r>
              <a:rPr lang="es-ES" altLang="es-ES" sz="5400" b="1" dirty="0" err="1">
                <a:solidFill>
                  <a:schemeClr val="accent1">
                    <a:lumMod val="50000"/>
                  </a:schemeClr>
                </a:solidFill>
              </a:rPr>
              <a:t>Environmental</a:t>
            </a:r>
            <a:r>
              <a:rPr lang="es-ES" altLang="es-ES" sz="5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altLang="es-ES" sz="5400" b="1" dirty="0" err="1">
                <a:solidFill>
                  <a:schemeClr val="accent1">
                    <a:lumMod val="50000"/>
                  </a:schemeClr>
                </a:solidFill>
              </a:rPr>
              <a:t>impact</a:t>
            </a:r>
            <a:r>
              <a:rPr lang="es-ES" altLang="es-ES" sz="5400" b="1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es-ES" altLang="es-ES" sz="5400" b="1" dirty="0" err="1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s-ES" altLang="es-ES" sz="5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7" name="Afbeelding 6">
            <a:extLst>
              <a:ext uri="{FF2B5EF4-FFF2-40B4-BE49-F238E27FC236}">
                <a16:creationId xmlns:a16="http://schemas.microsoft.com/office/drawing/2014/main" id="{E6F57B97-620E-504A-A97D-79AC67914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C4A03B9-210C-C141-A188-509648006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45" y="2512592"/>
            <a:ext cx="4894237" cy="32500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862BEAC-615F-4145-A434-63A407887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015" y="1519518"/>
            <a:ext cx="3302338" cy="481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0164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93113-969B-B84D-9E19-85278B48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Clean</a:t>
            </a:r>
            <a:r>
              <a:rPr lang="es-ES" dirty="0"/>
              <a:t> </a:t>
            </a:r>
            <a:r>
              <a:rPr lang="es-ES" dirty="0" err="1"/>
              <a:t>energy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61AD28-39B3-AB43-844F-E64BD0E40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6DFE91-F948-FD4F-931E-24BF40AE5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4302">
            <a:off x="6984498" y="860612"/>
            <a:ext cx="4610777" cy="31699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B60FB2-0B6E-7B47-AEF5-EFFC9FBDC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297">
            <a:off x="4133448" y="3485990"/>
            <a:ext cx="4894237" cy="32500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96411A-3D51-B840-93AD-3D093BF65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9540">
            <a:off x="973556" y="1644406"/>
            <a:ext cx="4731871" cy="3134865"/>
          </a:xfrm>
          <a:prstGeom prst="rect">
            <a:avLst/>
          </a:prstGeom>
        </p:spPr>
      </p:pic>
      <p:pic>
        <p:nvPicPr>
          <p:cNvPr id="8" name="Afbeelding 6">
            <a:extLst>
              <a:ext uri="{FF2B5EF4-FFF2-40B4-BE49-F238E27FC236}">
                <a16:creationId xmlns:a16="http://schemas.microsoft.com/office/drawing/2014/main" id="{47936CAB-93C0-1945-BA07-E65CBF3B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279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1B9EF-76A8-3247-922E-F85C147B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Effects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environment</a:t>
            </a:r>
            <a:endParaRPr lang="es-ES" dirty="0"/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AB9863EE-4DE5-474C-B061-2A06268F4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 descr="agua, arena, rock, textura, huella, ambiente, Guijarro, suelo, material, Burbujas, contaminación, Fango, tratamiento de aguas residuales, agua sucia, agua contaminada">
            <a:extLst>
              <a:ext uri="{FF2B5EF4-FFF2-40B4-BE49-F238E27FC236}">
                <a16:creationId xmlns:a16="http://schemas.microsoft.com/office/drawing/2014/main" id="{7660A030-757E-E240-81DE-EB15562F64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1563">
            <a:off x="611090" y="2252133"/>
            <a:ext cx="4394509" cy="29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Fotos gratis : planta, pared, asfalto, ambiente, vivir, verde, vacío, Pared  de piedra, material, no, tierra, clima, dañar, contaminación, sequía,  vitalidad, hambre, vástago, cambio climático, superficie de la carretera,  Monocultivos, Periodo seco,">
            <a:extLst>
              <a:ext uri="{FF2B5EF4-FFF2-40B4-BE49-F238E27FC236}">
                <a16:creationId xmlns:a16="http://schemas.microsoft.com/office/drawing/2014/main" id="{3AB3EA49-5EE0-A143-B7C3-EA490AD1D06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9610">
            <a:off x="7376613" y="2252133"/>
            <a:ext cx="4587392" cy="303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Fotos gratis : nube, cielo, niebla, noche, luz de sol, atmósfera,  escalofriante, fumar, clima, chimenea, oscuridad, calor, relámpago,  horripilante, melancólico, contaminación, fenómeno, estiércol líquido,  incoloro, hora de las brujas, Fenómeno ...">
            <a:extLst>
              <a:ext uri="{FF2B5EF4-FFF2-40B4-BE49-F238E27FC236}">
                <a16:creationId xmlns:a16="http://schemas.microsoft.com/office/drawing/2014/main" id="{2B6016BF-7D15-214C-8972-816C72C8134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0435">
            <a:off x="4664710" y="1888083"/>
            <a:ext cx="2976080" cy="3959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187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F2C4D-5E51-814D-9C22-E3798207B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Continue</a:t>
            </a:r>
            <a:r>
              <a:rPr lang="es-ES" dirty="0"/>
              <a:t> </a:t>
            </a:r>
            <a:r>
              <a:rPr lang="es-ES" dirty="0" err="1"/>
              <a:t>learning</a:t>
            </a:r>
            <a:r>
              <a:rPr lang="es-ES" dirty="0"/>
              <a:t> </a:t>
            </a:r>
            <a:r>
              <a:rPr lang="es-ES" dirty="0" err="1"/>
              <a:t>with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8F7A25-1176-E848-9941-E42842201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 err="1"/>
              <a:t>Level</a:t>
            </a:r>
            <a:r>
              <a:rPr lang="es-ES" sz="3200" dirty="0"/>
              <a:t> 2 </a:t>
            </a:r>
            <a:r>
              <a:rPr lang="es-ES" sz="3200" dirty="0" err="1"/>
              <a:t>didactic</a:t>
            </a:r>
            <a:r>
              <a:rPr lang="es-ES" sz="3200" dirty="0"/>
              <a:t> </a:t>
            </a:r>
            <a:r>
              <a:rPr lang="es-ES" sz="3200" dirty="0" err="1"/>
              <a:t>unit</a:t>
            </a:r>
            <a:r>
              <a:rPr lang="es-ES" sz="3200" dirty="0"/>
              <a:t>:</a:t>
            </a:r>
          </a:p>
          <a:p>
            <a:pPr marL="0" indent="0">
              <a:buNone/>
            </a:pPr>
            <a:r>
              <a:rPr lang="es-ES" sz="3200" dirty="0"/>
              <a:t>"</a:t>
            </a:r>
            <a:r>
              <a:rPr lang="es-ES" sz="3200" dirty="0" err="1"/>
              <a:t>Energy</a:t>
            </a:r>
            <a:r>
              <a:rPr lang="es-ES" sz="3200" dirty="0"/>
              <a:t> in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Hairdressing</a:t>
            </a:r>
            <a:r>
              <a:rPr lang="es-ES" sz="3200" dirty="0"/>
              <a:t> </a:t>
            </a:r>
            <a:r>
              <a:rPr lang="es-ES" sz="3200" dirty="0" err="1"/>
              <a:t>Salon</a:t>
            </a:r>
            <a:r>
              <a:rPr lang="es-ES" sz="3200"/>
              <a:t> I".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703316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>
            <a:extLst>
              <a:ext uri="{FF2B5EF4-FFF2-40B4-BE49-F238E27FC236}">
                <a16:creationId xmlns:a16="http://schemas.microsoft.com/office/drawing/2014/main" id="{9E51300D-385F-C446-A7FE-64A723D1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65" y="5729288"/>
            <a:ext cx="545623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1617198-0D04-1643-97D7-A5E31B7D7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2" y="0"/>
            <a:ext cx="12158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7BC23FC-5B22-7345-8A7F-40EE6B4375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19050" y="-303707"/>
            <a:ext cx="12191999" cy="7200899"/>
          </a:xfrm>
          <a:prstGeom prst="rect">
            <a:avLst/>
          </a:prstGeom>
        </p:spPr>
      </p:pic>
      <p:pic>
        <p:nvPicPr>
          <p:cNvPr id="39940" name="Afbeelding 6">
            <a:extLst>
              <a:ext uri="{FF2B5EF4-FFF2-40B4-BE49-F238E27FC236}">
                <a16:creationId xmlns:a16="http://schemas.microsoft.com/office/drawing/2014/main" id="{FEEBBFCD-6702-3B47-A38A-C200406D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6F86D1F-71BA-5D46-AF8A-5AA7C226F195}"/>
              </a:ext>
            </a:extLst>
          </p:cNvPr>
          <p:cNvSpPr txBox="1">
            <a:spLocks/>
          </p:cNvSpPr>
          <p:nvPr/>
        </p:nvSpPr>
        <p:spPr>
          <a:xfrm>
            <a:off x="19050" y="1687316"/>
            <a:ext cx="9014511" cy="32188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ENERGY AND SUSTAINABILITY</a:t>
            </a:r>
            <a:br>
              <a:rPr lang="en-US" sz="660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r>
              <a:rPr lang="en-US" sz="6600">
                <a:solidFill>
                  <a:schemeClr val="tx1"/>
                </a:solidFill>
                <a:latin typeface="Trebuchet MS" panose="020B0603020202020204" pitchFamily="34" charset="0"/>
              </a:rPr>
              <a:t>Module </a:t>
            </a:r>
            <a:r>
              <a:rPr lang="en-US" sz="6600" dirty="0">
                <a:solidFill>
                  <a:schemeClr val="tx1"/>
                </a:solidFill>
                <a:latin typeface="Trebuchet MS" panose="020B0603020202020204" pitchFamily="34" charset="0"/>
              </a:rPr>
              <a:t>1</a:t>
            </a:r>
            <a:endParaRPr lang="es-ES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32908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717C051-7C33-DC4E-9090-79446F791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944563"/>
          </a:xfrm>
        </p:spPr>
        <p:txBody>
          <a:bodyPr/>
          <a:lstStyle/>
          <a:p>
            <a:pPr algn="ctr" eaLnBrk="1" hangingPunct="1"/>
            <a:r>
              <a:rPr lang="es-ES" altLang="es-ES" b="1" dirty="0" err="1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s-ES" altLang="es-ES" b="1" dirty="0">
                <a:solidFill>
                  <a:schemeClr val="accent1">
                    <a:lumMod val="50000"/>
                  </a:schemeClr>
                </a:solidFill>
              </a:rPr>
              <a:t>, general concept</a:t>
            </a:r>
            <a:r>
              <a:rPr lang="es-ES" altLang="es-ES" sz="5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9940" name="Afbeelding 6">
            <a:extLst>
              <a:ext uri="{FF2B5EF4-FFF2-40B4-BE49-F238E27FC236}">
                <a16:creationId xmlns:a16="http://schemas.microsoft.com/office/drawing/2014/main" id="{FEEBBFCD-6702-3B47-A38A-C200406D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AF4DD107-1C3F-234D-BD5F-8133DF4A3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300" y="1579816"/>
            <a:ext cx="10293350" cy="4351338"/>
          </a:xfrm>
        </p:spPr>
        <p:txBody>
          <a:bodyPr/>
          <a:lstStyle/>
          <a:p>
            <a:pPr algn="just"/>
            <a:r>
              <a:rPr lang="es-ES" sz="2400" dirty="0" err="1">
                <a:solidFill>
                  <a:schemeClr val="tx1"/>
                </a:solidFill>
              </a:rPr>
              <a:t>Energy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is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the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ability</a:t>
            </a:r>
            <a:r>
              <a:rPr lang="es-ES" sz="2400" dirty="0">
                <a:solidFill>
                  <a:schemeClr val="tx1"/>
                </a:solidFill>
              </a:rPr>
              <a:t> of </a:t>
            </a:r>
            <a:r>
              <a:rPr lang="es-ES" sz="2400" dirty="0" err="1">
                <a:solidFill>
                  <a:schemeClr val="tx1"/>
                </a:solidFill>
              </a:rPr>
              <a:t>matter</a:t>
            </a:r>
            <a:r>
              <a:rPr lang="es-ES" sz="2400" dirty="0">
                <a:solidFill>
                  <a:schemeClr val="tx1"/>
                </a:solidFill>
              </a:rPr>
              <a:t> to do </a:t>
            </a:r>
            <a:r>
              <a:rPr lang="es-ES" sz="2400" dirty="0" err="1">
                <a:solidFill>
                  <a:schemeClr val="tx1"/>
                </a:solidFill>
              </a:rPr>
              <a:t>work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because</a:t>
            </a:r>
            <a:r>
              <a:rPr lang="es-ES" sz="2400" dirty="0">
                <a:solidFill>
                  <a:schemeClr val="tx1"/>
                </a:solidFill>
              </a:rPr>
              <a:t> of </a:t>
            </a:r>
            <a:r>
              <a:rPr lang="es-ES" sz="2400" dirty="0" err="1">
                <a:solidFill>
                  <a:schemeClr val="tx1"/>
                </a:solidFill>
              </a:rPr>
              <a:t>its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constitution</a:t>
            </a:r>
            <a:r>
              <a:rPr lang="es-ES" sz="2400" dirty="0">
                <a:solidFill>
                  <a:schemeClr val="tx1"/>
                </a:solidFill>
              </a:rPr>
              <a:t> (</a:t>
            </a:r>
            <a:r>
              <a:rPr lang="es-ES" sz="2400" dirty="0" err="1">
                <a:solidFill>
                  <a:schemeClr val="tx1"/>
                </a:solidFill>
              </a:rPr>
              <a:t>internal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energy</a:t>
            </a:r>
            <a:r>
              <a:rPr lang="es-ES" sz="2400" dirty="0">
                <a:solidFill>
                  <a:schemeClr val="tx1"/>
                </a:solidFill>
              </a:rPr>
              <a:t>), </a:t>
            </a:r>
            <a:r>
              <a:rPr lang="es-ES" sz="2400" dirty="0" err="1">
                <a:solidFill>
                  <a:schemeClr val="tx1"/>
                </a:solidFill>
              </a:rPr>
              <a:t>its</a:t>
            </a:r>
            <a:r>
              <a:rPr lang="es-ES" sz="2400" dirty="0">
                <a:solidFill>
                  <a:schemeClr val="tx1"/>
                </a:solidFill>
              </a:rPr>
              <a:t> position (</a:t>
            </a:r>
            <a:r>
              <a:rPr lang="es-ES" sz="2400" dirty="0" err="1">
                <a:solidFill>
                  <a:schemeClr val="tx1"/>
                </a:solidFill>
              </a:rPr>
              <a:t>potential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energy</a:t>
            </a:r>
            <a:r>
              <a:rPr lang="es-ES" sz="2400" dirty="0">
                <a:solidFill>
                  <a:schemeClr val="tx1"/>
                </a:solidFill>
              </a:rPr>
              <a:t>), </a:t>
            </a:r>
            <a:r>
              <a:rPr lang="es-ES" sz="2400" dirty="0" err="1">
                <a:solidFill>
                  <a:schemeClr val="tx1"/>
                </a:solidFill>
              </a:rPr>
              <a:t>its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temperature</a:t>
            </a:r>
            <a:r>
              <a:rPr lang="es-ES" sz="2400" dirty="0">
                <a:solidFill>
                  <a:schemeClr val="tx1"/>
                </a:solidFill>
              </a:rPr>
              <a:t> (</a:t>
            </a:r>
            <a:r>
              <a:rPr lang="es-ES" sz="2400" dirty="0" err="1">
                <a:solidFill>
                  <a:schemeClr val="tx1"/>
                </a:solidFill>
              </a:rPr>
              <a:t>thermal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energy</a:t>
            </a:r>
            <a:r>
              <a:rPr lang="es-ES" sz="2400" dirty="0">
                <a:solidFill>
                  <a:schemeClr val="tx1"/>
                </a:solidFill>
              </a:rPr>
              <a:t>) </a:t>
            </a:r>
            <a:r>
              <a:rPr lang="es-ES" sz="2400" dirty="0" err="1">
                <a:solidFill>
                  <a:schemeClr val="tx1"/>
                </a:solidFill>
              </a:rPr>
              <a:t>or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its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motion</a:t>
            </a:r>
            <a:r>
              <a:rPr lang="es-ES" sz="2400" dirty="0">
                <a:solidFill>
                  <a:schemeClr val="tx1"/>
                </a:solidFill>
              </a:rPr>
              <a:t> (</a:t>
            </a:r>
            <a:r>
              <a:rPr lang="es-ES" sz="2400" dirty="0" err="1">
                <a:solidFill>
                  <a:schemeClr val="tx1"/>
                </a:solidFill>
              </a:rPr>
              <a:t>kinetic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or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mechanical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energy</a:t>
            </a:r>
            <a:r>
              <a:rPr lang="es-ES" sz="2400" dirty="0">
                <a:solidFill>
                  <a:schemeClr val="tx1"/>
                </a:solidFill>
              </a:rPr>
              <a:t>), etc.</a:t>
            </a:r>
            <a:endParaRPr lang="es-ES" altLang="es-ES" dirty="0">
              <a:solidFill>
                <a:schemeClr val="tx1"/>
              </a:solidFill>
            </a:endParaRPr>
          </a:p>
          <a:p>
            <a:pPr algn="just"/>
            <a:endParaRPr lang="es-ES" altLang="es-ES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D59FC1E-6B15-5D4C-9F7E-DF6EDA3E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514" y="3293902"/>
            <a:ext cx="4089686" cy="23004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37402FB-FD4B-3A48-AA90-B7ED9DFD5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414" y="3293902"/>
            <a:ext cx="3464204" cy="230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38851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46692-8563-0349-A63A-08866B4B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Basic </a:t>
            </a:r>
            <a:r>
              <a:rPr lang="es-ES" dirty="0" err="1"/>
              <a:t>propierties</a:t>
            </a:r>
            <a:r>
              <a:rPr lang="es-ES" dirty="0"/>
              <a:t> of </a:t>
            </a:r>
            <a:r>
              <a:rPr lang="es-ES" dirty="0" err="1"/>
              <a:t>energy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AFC5B0-3981-404E-8122-756223C08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 err="1"/>
              <a:t>It</a:t>
            </a:r>
            <a:r>
              <a:rPr lang="es-ES" sz="2400" dirty="0"/>
              <a:t> </a:t>
            </a:r>
            <a:r>
              <a:rPr lang="es-ES" sz="2400" dirty="0" err="1"/>
              <a:t>transforms</a:t>
            </a:r>
            <a:r>
              <a:rPr lang="es-ES" sz="2400" dirty="0"/>
              <a:t>.</a:t>
            </a:r>
          </a:p>
          <a:p>
            <a:r>
              <a:rPr lang="es-ES" sz="2400" dirty="0" err="1"/>
              <a:t>It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conserved</a:t>
            </a:r>
            <a:r>
              <a:rPr lang="es-ES" sz="2400" dirty="0"/>
              <a:t>.</a:t>
            </a:r>
          </a:p>
          <a:p>
            <a:r>
              <a:rPr lang="es-ES" sz="2400" dirty="0" err="1"/>
              <a:t>It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transferred</a:t>
            </a:r>
            <a:r>
              <a:rPr lang="es-ES" sz="2400" dirty="0"/>
              <a:t> </a:t>
            </a:r>
            <a:r>
              <a:rPr lang="es-ES" sz="2400" dirty="0" err="1"/>
              <a:t>or</a:t>
            </a:r>
            <a:r>
              <a:rPr lang="es-ES" sz="2400" dirty="0"/>
              <a:t> </a:t>
            </a:r>
            <a:r>
              <a:rPr lang="es-ES" sz="2400" dirty="0" err="1"/>
              <a:t>transported</a:t>
            </a:r>
            <a:r>
              <a:rPr lang="es-ES" sz="2400" dirty="0"/>
              <a:t>.</a:t>
            </a:r>
          </a:p>
          <a:p>
            <a:r>
              <a:rPr lang="es-ES" sz="2400" dirty="0" err="1"/>
              <a:t>It</a:t>
            </a:r>
            <a:r>
              <a:rPr lang="es-ES" sz="2400" dirty="0"/>
              <a:t> degrades.</a:t>
            </a:r>
          </a:p>
          <a:p>
            <a:endParaRPr lang="es-ES" sz="2400" dirty="0"/>
          </a:p>
          <a:p>
            <a:pPr marL="0" indent="0">
              <a:buNone/>
            </a:pPr>
            <a:r>
              <a:rPr lang="es-ES" sz="2400" dirty="0" err="1"/>
              <a:t>energy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neither</a:t>
            </a:r>
            <a:r>
              <a:rPr lang="es-ES" sz="2400" dirty="0"/>
              <a:t> </a:t>
            </a:r>
            <a:r>
              <a:rPr lang="es-ES" sz="2400" dirty="0" err="1"/>
              <a:t>created</a:t>
            </a:r>
            <a:r>
              <a:rPr lang="es-ES" sz="2400" dirty="0"/>
              <a:t> </a:t>
            </a:r>
            <a:r>
              <a:rPr lang="es-ES" sz="2400" dirty="0" err="1"/>
              <a:t>nor</a:t>
            </a:r>
            <a:r>
              <a:rPr lang="es-ES" sz="2400" dirty="0"/>
              <a:t> </a:t>
            </a:r>
            <a:r>
              <a:rPr lang="es-ES" sz="2400" dirty="0" err="1"/>
              <a:t>destroyed</a:t>
            </a:r>
            <a:r>
              <a:rPr lang="es-ES" sz="2400" dirty="0"/>
              <a:t>, </a:t>
            </a:r>
            <a:r>
              <a:rPr lang="es-ES" sz="2400" dirty="0" err="1"/>
              <a:t>it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only</a:t>
            </a:r>
            <a:r>
              <a:rPr lang="es-ES" sz="2400" dirty="0"/>
              <a:t> </a:t>
            </a:r>
            <a:r>
              <a:rPr lang="es-ES" sz="2400" dirty="0" err="1"/>
              <a:t>transformed</a:t>
            </a:r>
            <a:r>
              <a:rPr lang="es-ES" sz="2400" dirty="0"/>
              <a:t> </a:t>
            </a:r>
            <a:r>
              <a:rPr lang="es-ES" sz="2400" dirty="0" err="1"/>
              <a:t>into</a:t>
            </a:r>
            <a:r>
              <a:rPr lang="es-ES" sz="2400" dirty="0"/>
              <a:t> </a:t>
            </a:r>
            <a:r>
              <a:rPr lang="es-ES" sz="2400" dirty="0" err="1"/>
              <a:t>another</a:t>
            </a:r>
            <a:r>
              <a:rPr lang="es-ES" sz="2400" dirty="0"/>
              <a:t> </a:t>
            </a:r>
            <a:r>
              <a:rPr lang="es-ES" sz="2400" dirty="0" err="1"/>
              <a:t>type</a:t>
            </a:r>
            <a:r>
              <a:rPr lang="es-ES" sz="2400" dirty="0"/>
              <a:t> of </a:t>
            </a:r>
            <a:r>
              <a:rPr lang="es-ES" sz="2400" dirty="0" err="1"/>
              <a:t>energy</a:t>
            </a:r>
            <a:r>
              <a:rPr lang="es-ES" sz="2400" dirty="0"/>
              <a:t>.</a:t>
            </a:r>
          </a:p>
        </p:txBody>
      </p:sp>
      <p:pic>
        <p:nvPicPr>
          <p:cNvPr id="4" name="Afbeelding 6">
            <a:extLst>
              <a:ext uri="{FF2B5EF4-FFF2-40B4-BE49-F238E27FC236}">
                <a16:creationId xmlns:a16="http://schemas.microsoft.com/office/drawing/2014/main" id="{E9C50F6F-7A2F-A54F-9679-266D8337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48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C5C4B4C3-581D-7F49-855D-589140108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892" y="4171881"/>
            <a:ext cx="4303060" cy="242047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76BFE36-F857-F147-B882-CED127C3C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5853">
            <a:off x="4100829" y="3957753"/>
            <a:ext cx="3691882" cy="2457409"/>
          </a:xfrm>
          <a:prstGeom prst="rect">
            <a:avLst/>
          </a:prstGeom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8717C051-7C33-DC4E-9090-79446F791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944563"/>
          </a:xfrm>
        </p:spPr>
        <p:txBody>
          <a:bodyPr/>
          <a:lstStyle/>
          <a:p>
            <a:pPr algn="ctr" eaLnBrk="1" hangingPunct="1"/>
            <a:r>
              <a:rPr lang="es-ES" altLang="es-ES" sz="5400" b="1" dirty="0" err="1">
                <a:solidFill>
                  <a:schemeClr val="accent1">
                    <a:lumMod val="50000"/>
                  </a:schemeClr>
                </a:solidFill>
              </a:rPr>
              <a:t>Types</a:t>
            </a:r>
            <a:r>
              <a:rPr lang="es-ES" altLang="es-ES" sz="5400" b="1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es-ES" altLang="es-ES" sz="5400" b="1" dirty="0" err="1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s-ES" altLang="es-ES" sz="5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088D058-49EA-AB44-B70B-9D0A529C4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1100">
            <a:off x="3301120" y="1608410"/>
            <a:ext cx="3717706" cy="2480407"/>
          </a:xfrm>
          <a:prstGeom prst="rect">
            <a:avLst/>
          </a:prstGeom>
        </p:spPr>
      </p:pic>
      <p:pic>
        <p:nvPicPr>
          <p:cNvPr id="10" name="Marcador de contenido 3">
            <a:extLst>
              <a:ext uri="{FF2B5EF4-FFF2-40B4-BE49-F238E27FC236}">
                <a16:creationId xmlns:a16="http://schemas.microsoft.com/office/drawing/2014/main" id="{2D6FA3EF-2941-6A4B-96D5-BB768A93D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68" y="1305020"/>
            <a:ext cx="2589646" cy="38814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BC755D4-18BA-C04D-8984-4141FA8EE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23" y="4348075"/>
            <a:ext cx="3587135" cy="238768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7ED2CB9-384F-B548-AF91-F344C5A73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89573">
            <a:off x="8889051" y="2320004"/>
            <a:ext cx="3495725" cy="23323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D945A56-6ED7-644E-9BE7-D462DE7690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2538" y="1397424"/>
            <a:ext cx="3566111" cy="23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73460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717C051-7C33-DC4E-9090-79446F791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944563"/>
          </a:xfrm>
        </p:spPr>
        <p:txBody>
          <a:bodyPr/>
          <a:lstStyle/>
          <a:p>
            <a:pPr algn="ctr" eaLnBrk="1" hangingPunct="1"/>
            <a:r>
              <a:rPr lang="es-ES" altLang="es-ES" sz="5400" b="1" dirty="0" err="1">
                <a:solidFill>
                  <a:schemeClr val="accent1">
                    <a:lumMod val="50000"/>
                  </a:schemeClr>
                </a:solidFill>
              </a:rPr>
              <a:t>Electrical</a:t>
            </a:r>
            <a:r>
              <a:rPr lang="es-ES" altLang="es-ES" sz="5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altLang="es-ES" sz="5400" b="1" dirty="0" err="1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s-ES" altLang="es-ES" sz="5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9940" name="Afbeelding 6">
            <a:extLst>
              <a:ext uri="{FF2B5EF4-FFF2-40B4-BE49-F238E27FC236}">
                <a16:creationId xmlns:a16="http://schemas.microsoft.com/office/drawing/2014/main" id="{FEEBBFCD-6702-3B47-A38A-C200406D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AF4DD107-1C3F-234D-BD5F-8133DF4A3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300" y="1579816"/>
            <a:ext cx="10293350" cy="4351338"/>
          </a:xfrm>
        </p:spPr>
        <p:txBody>
          <a:bodyPr/>
          <a:lstStyle/>
          <a:p>
            <a:pPr algn="just"/>
            <a:endParaRPr lang="es-ES" altLang="es-ES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94A482C-941D-7443-9A5C-3F69A2F1166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69" y="1450593"/>
            <a:ext cx="4875455" cy="46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41016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>
            <a:extLst>
              <a:ext uri="{FF2B5EF4-FFF2-40B4-BE49-F238E27FC236}">
                <a16:creationId xmlns:a16="http://schemas.microsoft.com/office/drawing/2014/main" id="{C5A956F1-9F60-624C-A48C-76F0612F1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C30EE8-C94F-CF42-99B2-5CE5EF284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Electricity</a:t>
            </a:r>
            <a:r>
              <a:rPr lang="es-ES" dirty="0"/>
              <a:t> </a:t>
            </a:r>
            <a:r>
              <a:rPr lang="es-ES" dirty="0" err="1"/>
              <a:t>production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2F5A14-4A94-FB4E-9F3C-625924F1B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8918"/>
            <a:ext cx="8596668" cy="3880773"/>
          </a:xfrm>
        </p:spPr>
        <p:txBody>
          <a:bodyPr>
            <a:normAutofit/>
          </a:bodyPr>
          <a:lstStyle/>
          <a:p>
            <a:r>
              <a:rPr lang="es-ES" sz="2400" dirty="0" err="1"/>
              <a:t>Power</a:t>
            </a:r>
            <a:r>
              <a:rPr lang="es-ES" sz="2400" dirty="0"/>
              <a:t> </a:t>
            </a:r>
            <a:r>
              <a:rPr lang="es-ES" sz="2400" dirty="0" err="1"/>
              <a:t>generation</a:t>
            </a:r>
            <a:r>
              <a:rPr lang="es-ES" sz="2400" dirty="0"/>
              <a:t>.</a:t>
            </a:r>
          </a:p>
          <a:p>
            <a:r>
              <a:rPr lang="es-ES" sz="2400" dirty="0" err="1"/>
              <a:t>Power</a:t>
            </a:r>
            <a:r>
              <a:rPr lang="es-ES" sz="2400" dirty="0"/>
              <a:t> </a:t>
            </a:r>
            <a:r>
              <a:rPr lang="es-ES" sz="2400" dirty="0" err="1"/>
              <a:t>transmission</a:t>
            </a:r>
            <a:r>
              <a:rPr lang="es-ES" sz="2400" dirty="0"/>
              <a:t>.</a:t>
            </a:r>
          </a:p>
          <a:p>
            <a:r>
              <a:rPr lang="es-ES" sz="2400" dirty="0" err="1"/>
              <a:t>Energy</a:t>
            </a:r>
            <a:r>
              <a:rPr lang="es-ES" sz="2400" dirty="0"/>
              <a:t> </a:t>
            </a:r>
            <a:r>
              <a:rPr lang="es-ES" sz="2400" dirty="0" err="1"/>
              <a:t>distribution</a:t>
            </a:r>
            <a:r>
              <a:rPr lang="es-ES" sz="2400" dirty="0"/>
              <a:t>.</a:t>
            </a:r>
          </a:p>
          <a:p>
            <a:r>
              <a:rPr lang="es-ES" sz="2400" dirty="0" err="1"/>
              <a:t>Energy</a:t>
            </a:r>
            <a:r>
              <a:rPr lang="es-ES" sz="2400" dirty="0"/>
              <a:t> </a:t>
            </a:r>
            <a:r>
              <a:rPr lang="es-ES" sz="2400" dirty="0" err="1"/>
              <a:t>commercialization</a:t>
            </a:r>
            <a:r>
              <a:rPr lang="es-ES" sz="2400" dirty="0"/>
              <a:t>.</a:t>
            </a:r>
          </a:p>
        </p:txBody>
      </p:sp>
      <p:pic>
        <p:nvPicPr>
          <p:cNvPr id="4" name="Imagen 3" descr="C:\Users\PALOMA\Pictures\esquema-red-electrica1 EDITADO.png">
            <a:extLst>
              <a:ext uri="{FF2B5EF4-FFF2-40B4-BE49-F238E27FC236}">
                <a16:creationId xmlns:a16="http://schemas.microsoft.com/office/drawing/2014/main" id="{0E768B61-7FCC-2F43-9F05-A811F74506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72" y="3616278"/>
            <a:ext cx="6543675" cy="2562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29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717C051-7C33-DC4E-9090-79446F791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944563"/>
          </a:xfrm>
        </p:spPr>
        <p:txBody>
          <a:bodyPr/>
          <a:lstStyle/>
          <a:p>
            <a:pPr algn="ctr" eaLnBrk="1" hangingPunct="1"/>
            <a:r>
              <a:rPr lang="es-ES" altLang="es-ES" sz="5400" b="1" dirty="0" err="1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s-ES" altLang="es-ES" sz="5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altLang="es-ES" sz="5400" b="1" dirty="0" err="1">
                <a:solidFill>
                  <a:schemeClr val="accent1">
                    <a:lumMod val="50000"/>
                  </a:schemeClr>
                </a:solidFill>
              </a:rPr>
              <a:t>sources</a:t>
            </a:r>
            <a:r>
              <a:rPr lang="es-ES" altLang="es-ES" sz="5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408B88-6B89-A342-B1C6-08155F20A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5" y="1811922"/>
            <a:ext cx="5462049" cy="375515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AF954F-EE9F-2B48-B76B-1925FA8E1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11922"/>
            <a:ext cx="5628341" cy="3755159"/>
          </a:xfrm>
          <a:prstGeom prst="rect">
            <a:avLst/>
          </a:prstGeom>
        </p:spPr>
      </p:pic>
      <p:pic>
        <p:nvPicPr>
          <p:cNvPr id="17" name="Afbeelding 6">
            <a:extLst>
              <a:ext uri="{FF2B5EF4-FFF2-40B4-BE49-F238E27FC236}">
                <a16:creationId xmlns:a16="http://schemas.microsoft.com/office/drawing/2014/main" id="{E6F57B97-620E-504A-A97D-79AC67914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575186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>
            <a:extLst>
              <a:ext uri="{FF2B5EF4-FFF2-40B4-BE49-F238E27FC236}">
                <a16:creationId xmlns:a16="http://schemas.microsoft.com/office/drawing/2014/main" id="{C5A956F1-9F60-624C-A48C-76F0612F1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587"/>
            <a:ext cx="5518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C30EE8-C94F-CF42-99B2-5CE5EF28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87" y="611398"/>
            <a:ext cx="10255126" cy="1320800"/>
          </a:xfrm>
        </p:spPr>
        <p:txBody>
          <a:bodyPr/>
          <a:lstStyle/>
          <a:p>
            <a:r>
              <a:rPr lang="es-ES" dirty="0" err="1"/>
              <a:t>Energy</a:t>
            </a:r>
            <a:r>
              <a:rPr lang="es-ES" dirty="0"/>
              <a:t> </a:t>
            </a:r>
            <a:r>
              <a:rPr lang="es-ES" dirty="0" err="1"/>
              <a:t>sources</a:t>
            </a:r>
            <a:r>
              <a:rPr lang="es-ES" dirty="0"/>
              <a:t>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2F5A14-4A94-FB4E-9F3C-625924F1B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8918"/>
            <a:ext cx="8596668" cy="3880773"/>
          </a:xfrm>
        </p:spPr>
        <p:txBody>
          <a:bodyPr>
            <a:normAutofit/>
          </a:bodyPr>
          <a:lstStyle/>
          <a:p>
            <a:r>
              <a:rPr lang="es-ES" sz="2400" dirty="0" err="1"/>
              <a:t>Renewable</a:t>
            </a:r>
            <a:endParaRPr lang="es-ES" sz="2400" dirty="0"/>
          </a:p>
          <a:p>
            <a:pPr marL="0" indent="0">
              <a:buNone/>
            </a:pPr>
            <a:endParaRPr lang="es-ES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29299CE-A047-F047-80E8-077522028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761" y="1238361"/>
            <a:ext cx="6598241" cy="49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7167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7AB4643959F046B187FDE66D3A5503" ma:contentTypeVersion="18" ma:contentTypeDescription="Een nieuw document maken." ma:contentTypeScope="" ma:versionID="51eef31eefa2fac4b185d3f98af94c55">
  <xsd:schema xmlns:xsd="http://www.w3.org/2001/XMLSchema" xmlns:xs="http://www.w3.org/2001/XMLSchema" xmlns:p="http://schemas.microsoft.com/office/2006/metadata/properties" xmlns:ns2="7361fed8-3208-422d-bd44-bd7f7a1c5909" xmlns:ns3="35091eb4-c0f2-4ddd-b3e8-132f52ac0f96" targetNamespace="http://schemas.microsoft.com/office/2006/metadata/properties" ma:root="true" ma:fieldsID="112a3aa3832af43938252bd30262a8af" ns2:_="" ns3:_="">
    <xsd:import namespace="7361fed8-3208-422d-bd44-bd7f7a1c5909"/>
    <xsd:import namespace="35091eb4-c0f2-4ddd-b3e8-132f52ac0f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WiehebbenerRecht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61fed8-3208-422d-bd44-bd7f7a1c59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WiehebbenerRechten" ma:index="20" nillable="true" ma:displayName="Wie hebben er Rechten" ma:format="Dropdown" ma:internalName="WiehebbenerRechten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93a47304-c374-4b83-8465-55f6e3cc4d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091eb4-c0f2-4ddd-b3e8-132f52ac0f9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aac2ac2-67f3-42a4-abe1-0a1312d8d7fc}" ma:internalName="TaxCatchAll" ma:showField="CatchAllData" ma:web="35091eb4-c0f2-4ddd-b3e8-132f52ac0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876D0F-A160-444F-B349-FC29E03B24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11148A-084F-4B0A-AABC-AD0F2AC3BD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61fed8-3208-422d-bd44-bd7f7a1c5909"/>
    <ds:schemaRef ds:uri="35091eb4-c0f2-4ddd-b3e8-132f52ac0f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Faceta</Template>
  <TotalTime>1606</TotalTime>
  <Words>153</Words>
  <Application>Microsoft Office PowerPoint</Application>
  <PresentationFormat>Breedbeeld</PresentationFormat>
  <Paragraphs>31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Faceta</vt:lpstr>
      <vt:lpstr>PowerPoint-presentatie</vt:lpstr>
      <vt:lpstr>PowerPoint-presentatie</vt:lpstr>
      <vt:lpstr>Energy, general concept.</vt:lpstr>
      <vt:lpstr>Basic propierties of energy</vt:lpstr>
      <vt:lpstr>Types of energy.</vt:lpstr>
      <vt:lpstr>Electrical energy.</vt:lpstr>
      <vt:lpstr>Electricity production</vt:lpstr>
      <vt:lpstr>Energy sources.</vt:lpstr>
      <vt:lpstr>Energy sources:</vt:lpstr>
      <vt:lpstr>Energy sources:</vt:lpstr>
      <vt:lpstr>Energy sources:</vt:lpstr>
      <vt:lpstr>Nuclear energy</vt:lpstr>
      <vt:lpstr>Environmental impact of energy.</vt:lpstr>
      <vt:lpstr>Clean energy</vt:lpstr>
      <vt:lpstr>Effects on the environment</vt:lpstr>
      <vt:lpstr>Continue learning with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 and Future of Sustinable Salons</dc:title>
  <dc:creator>Microsoft Office User</dc:creator>
  <cp:lastModifiedBy>frank den hartog</cp:lastModifiedBy>
  <cp:revision>42</cp:revision>
  <dcterms:created xsi:type="dcterms:W3CDTF">2022-05-07T10:04:49Z</dcterms:created>
  <dcterms:modified xsi:type="dcterms:W3CDTF">2023-09-04T17:26:27Z</dcterms:modified>
</cp:coreProperties>
</file>