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73" r:id="rId6"/>
    <p:sldId id="267" r:id="rId7"/>
    <p:sldId id="274" r:id="rId8"/>
    <p:sldId id="275" r:id="rId9"/>
    <p:sldId id="276" r:id="rId10"/>
    <p:sldId id="277" r:id="rId11"/>
    <p:sldId id="278" r:id="rId12"/>
    <p:sldId id="279" r:id="rId13"/>
    <p:sldId id="280" r:id="rId14"/>
    <p:sldId id="281" r:id="rId15"/>
    <p:sldId id="289" r:id="rId16"/>
    <p:sldId id="284" r:id="rId17"/>
    <p:sldId id="285" r:id="rId18"/>
    <p:sldId id="286" r:id="rId19"/>
    <p:sldId id="287" r:id="rId20"/>
    <p:sldId id="288"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6" autoAdjust="0"/>
    <p:restoredTop sz="94660"/>
  </p:normalViewPr>
  <p:slideViewPr>
    <p:cSldViewPr snapToGrid="0">
      <p:cViewPr varScale="1">
        <p:scale>
          <a:sx n="95" d="100"/>
          <a:sy n="95" d="100"/>
        </p:scale>
        <p:origin x="8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dirty="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18-09-2023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‹Nº›</a:t>
            </a:fld>
            <a:endParaRPr lang="nl-NL"/>
          </a:p>
        </p:txBody>
      </p:sp>
    </p:spTree>
    <p:extLst>
      <p:ext uri="{BB962C8B-B14F-4D97-AF65-F5344CB8AC3E}">
        <p14:creationId xmlns:p14="http://schemas.microsoft.com/office/powerpoint/2010/main" val="296088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18-09-2023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‹Nº›</a:t>
            </a:fld>
            <a:endParaRPr lang="nl-NL"/>
          </a:p>
        </p:txBody>
      </p:sp>
    </p:spTree>
    <p:extLst>
      <p:ext uri="{BB962C8B-B14F-4D97-AF65-F5344CB8AC3E}">
        <p14:creationId xmlns:p14="http://schemas.microsoft.com/office/powerpoint/2010/main" val="1363889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18-09-2023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‹Nº›</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95344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18-09-2023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‹Nº›</a:t>
            </a:fld>
            <a:endParaRPr lang="nl-NL"/>
          </a:p>
        </p:txBody>
      </p:sp>
    </p:spTree>
    <p:extLst>
      <p:ext uri="{BB962C8B-B14F-4D97-AF65-F5344CB8AC3E}">
        <p14:creationId xmlns:p14="http://schemas.microsoft.com/office/powerpoint/2010/main" val="1378746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18-09-2023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‹Nº›</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4161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18-09-2023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‹Nº›</a:t>
            </a:fld>
            <a:endParaRPr lang="nl-NL"/>
          </a:p>
        </p:txBody>
      </p:sp>
    </p:spTree>
    <p:extLst>
      <p:ext uri="{BB962C8B-B14F-4D97-AF65-F5344CB8AC3E}">
        <p14:creationId xmlns:p14="http://schemas.microsoft.com/office/powerpoint/2010/main" val="2349582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18-09-2023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‹Nº›</a:t>
            </a:fld>
            <a:endParaRPr lang="nl-NL"/>
          </a:p>
        </p:txBody>
      </p:sp>
    </p:spTree>
    <p:extLst>
      <p:ext uri="{BB962C8B-B14F-4D97-AF65-F5344CB8AC3E}">
        <p14:creationId xmlns:p14="http://schemas.microsoft.com/office/powerpoint/2010/main" val="2300507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18-09-2023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‹Nº›</a:t>
            </a:fld>
            <a:endParaRPr lang="nl-NL"/>
          </a:p>
        </p:txBody>
      </p:sp>
    </p:spTree>
    <p:extLst>
      <p:ext uri="{BB962C8B-B14F-4D97-AF65-F5344CB8AC3E}">
        <p14:creationId xmlns:p14="http://schemas.microsoft.com/office/powerpoint/2010/main" val="50479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18-09-2023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‹Nº›</a:t>
            </a:fld>
            <a:endParaRPr lang="nl-NL"/>
          </a:p>
        </p:txBody>
      </p:sp>
    </p:spTree>
    <p:extLst>
      <p:ext uri="{BB962C8B-B14F-4D97-AF65-F5344CB8AC3E}">
        <p14:creationId xmlns:p14="http://schemas.microsoft.com/office/powerpoint/2010/main" val="69695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18-09-2023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‹Nº›</a:t>
            </a:fld>
            <a:endParaRPr lang="nl-NL"/>
          </a:p>
        </p:txBody>
      </p:sp>
    </p:spTree>
    <p:extLst>
      <p:ext uri="{BB962C8B-B14F-4D97-AF65-F5344CB8AC3E}">
        <p14:creationId xmlns:p14="http://schemas.microsoft.com/office/powerpoint/2010/main" val="130613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6791987-F491-4E93-8DE4-EA4F3F1D819E}" type="datetimeFigureOut">
              <a:rPr lang="nl-NL" smtClean="0"/>
              <a:t>18-09-2023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‹Nº›</a:t>
            </a:fld>
            <a:endParaRPr lang="nl-NL"/>
          </a:p>
        </p:txBody>
      </p:sp>
    </p:spTree>
    <p:extLst>
      <p:ext uri="{BB962C8B-B14F-4D97-AF65-F5344CB8AC3E}">
        <p14:creationId xmlns:p14="http://schemas.microsoft.com/office/powerpoint/2010/main" val="74801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6791987-F491-4E93-8DE4-EA4F3F1D819E}" type="datetimeFigureOut">
              <a:rPr lang="nl-NL" smtClean="0"/>
              <a:t>18-09-2023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BC40F6F-39CF-4483-88D2-B9F8B9D58B40}" type="slidenum">
              <a:rPr lang="nl-NL" smtClean="0"/>
              <a:t>‹Nº›</a:t>
            </a:fld>
            <a:endParaRPr lang="nl-NL"/>
          </a:p>
        </p:txBody>
      </p:sp>
    </p:spTree>
    <p:extLst>
      <p:ext uri="{BB962C8B-B14F-4D97-AF65-F5344CB8AC3E}">
        <p14:creationId xmlns:p14="http://schemas.microsoft.com/office/powerpoint/2010/main" val="298444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6791987-F491-4E93-8DE4-EA4F3F1D819E}" type="datetimeFigureOut">
              <a:rPr lang="nl-NL" smtClean="0"/>
              <a:t>18-09-2023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BC40F6F-39CF-4483-88D2-B9F8B9D58B40}" type="slidenum">
              <a:rPr lang="nl-NL" smtClean="0"/>
              <a:t>‹Nº›</a:t>
            </a:fld>
            <a:endParaRPr lang="nl-NL"/>
          </a:p>
        </p:txBody>
      </p:sp>
    </p:spTree>
    <p:extLst>
      <p:ext uri="{BB962C8B-B14F-4D97-AF65-F5344CB8AC3E}">
        <p14:creationId xmlns:p14="http://schemas.microsoft.com/office/powerpoint/2010/main" val="343475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91987-F491-4E93-8DE4-EA4F3F1D819E}" type="datetimeFigureOut">
              <a:rPr lang="nl-NL" smtClean="0"/>
              <a:t>18-09-2023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BC40F6F-39CF-4483-88D2-B9F8B9D58B40}" type="slidenum">
              <a:rPr lang="nl-NL" smtClean="0"/>
              <a:t>‹Nº›</a:t>
            </a:fld>
            <a:endParaRPr lang="nl-NL"/>
          </a:p>
        </p:txBody>
      </p:sp>
    </p:spTree>
    <p:extLst>
      <p:ext uri="{BB962C8B-B14F-4D97-AF65-F5344CB8AC3E}">
        <p14:creationId xmlns:p14="http://schemas.microsoft.com/office/powerpoint/2010/main" val="163318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18-09-2023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‹Nº›</a:t>
            </a:fld>
            <a:endParaRPr lang="nl-NL"/>
          </a:p>
        </p:txBody>
      </p:sp>
    </p:spTree>
    <p:extLst>
      <p:ext uri="{BB962C8B-B14F-4D97-AF65-F5344CB8AC3E}">
        <p14:creationId xmlns:p14="http://schemas.microsoft.com/office/powerpoint/2010/main" val="157678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18-09-2023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‹Nº›</a:t>
            </a:fld>
            <a:endParaRPr lang="nl-NL"/>
          </a:p>
        </p:txBody>
      </p:sp>
    </p:spTree>
    <p:extLst>
      <p:ext uri="{BB962C8B-B14F-4D97-AF65-F5344CB8AC3E}">
        <p14:creationId xmlns:p14="http://schemas.microsoft.com/office/powerpoint/2010/main" val="343715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dirty="0"/>
              <a:t>Haga clic para ver el sitio web</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dirty="0"/>
              <a:t>Haga clic para ver los modelos</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791987-F491-4E93-8DE4-EA4F3F1D819E}" type="datetimeFigureOut">
              <a:rPr lang="nl-NL" smtClean="0"/>
              <a:t>18-09-2023</a:t>
            </a:fld>
            <a:endParaRPr lang="nl-NL"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BC40F6F-39CF-4483-88D2-B9F8B9D58B40}" type="slidenum">
              <a:rPr lang="nl-NL" smtClean="0"/>
              <a:t>‹Nº›</a:t>
            </a:fld>
            <a:endParaRPr lang="nl-NL" dirty="0"/>
          </a:p>
        </p:txBody>
      </p:sp>
      <p:pic>
        <p:nvPicPr>
          <p:cNvPr id="8" name="Afbeelding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33400" y="6086719"/>
            <a:ext cx="1852612" cy="771281"/>
          </a:xfrm>
          <a:prstGeom prst="rect">
            <a:avLst/>
          </a:prstGeom>
        </p:spPr>
      </p:pic>
      <p:pic>
        <p:nvPicPr>
          <p:cNvPr id="9" name="Afbeelding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453832" y="6141913"/>
            <a:ext cx="2257064" cy="644244"/>
          </a:xfrm>
          <a:prstGeom prst="rect">
            <a:avLst/>
          </a:prstGeom>
        </p:spPr>
      </p:pic>
    </p:spTree>
    <p:extLst>
      <p:ext uri="{BB962C8B-B14F-4D97-AF65-F5344CB8AC3E}">
        <p14:creationId xmlns:p14="http://schemas.microsoft.com/office/powerpoint/2010/main" val="2510120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ideo" Target="https://www.youtube.com/embed/Om42Lppkd9w?feature=oembed" TargetMode="External"/><Relationship Id="rId5" Type="http://schemas.openxmlformats.org/officeDocument/2006/relationships/image" Target="../media/image7.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2000" b="-12000"/>
          </a:stretch>
        </a:blipFill>
        <a:effectLst/>
      </p:bgPr>
    </p:bg>
    <p:spTree>
      <p:nvGrpSpPr>
        <p:cNvPr id="1" name=""/>
        <p:cNvGrpSpPr/>
        <p:nvPr/>
      </p:nvGrpSpPr>
      <p:grpSpPr>
        <a:xfrm>
          <a:off x="0" y="0"/>
          <a:ext cx="0" cy="0"/>
          <a:chOff x="0" y="0"/>
          <a:chExt cx="0" cy="0"/>
        </a:xfrm>
      </p:grpSpPr>
      <p:sp>
        <p:nvSpPr>
          <p:cNvPr id="5" name="Rechthoek 4"/>
          <p:cNvSpPr/>
          <p:nvPr/>
        </p:nvSpPr>
        <p:spPr>
          <a:xfrm>
            <a:off x="-76200" y="5705475"/>
            <a:ext cx="4667250" cy="1219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 name="Titel 1"/>
          <p:cNvSpPr>
            <a:spLocks noGrp="1"/>
          </p:cNvSpPr>
          <p:nvPr>
            <p:ph type="ctrTitle"/>
          </p:nvPr>
        </p:nvSpPr>
        <p:spPr>
          <a:xfrm>
            <a:off x="1021292" y="542108"/>
            <a:ext cx="8057394" cy="3209009"/>
          </a:xfrm>
        </p:spPr>
        <p:txBody>
          <a:bodyPr/>
          <a:lstStyle/>
          <a:p>
            <a:pPr fontAlgn="base"/>
            <a:r>
              <a:rPr lang="en-US" sz="4000" b="1" dirty="0">
                <a:latin typeface="play"/>
              </a:rPr>
              <a:t>TEMA 1</a:t>
            </a:r>
            <a:endParaRPr lang="nl-NL" sz="3200" dirty="0"/>
          </a:p>
        </p:txBody>
      </p:sp>
      <p:sp>
        <p:nvSpPr>
          <p:cNvPr id="3" name="Ondertitel 2"/>
          <p:cNvSpPr>
            <a:spLocks noGrp="1"/>
          </p:cNvSpPr>
          <p:nvPr>
            <p:ph type="subTitle" idx="1"/>
          </p:nvPr>
        </p:nvSpPr>
        <p:spPr>
          <a:xfrm>
            <a:off x="1021292" y="3751117"/>
            <a:ext cx="8057394" cy="1761407"/>
          </a:xfrm>
          <a:ln>
            <a:solidFill>
              <a:schemeClr val="bg1"/>
            </a:solidFill>
          </a:ln>
        </p:spPr>
        <p:txBody>
          <a:bodyPr>
            <a:normAutofit/>
          </a:bodyPr>
          <a:lstStyle/>
          <a:p>
            <a:pPr algn="l" fontAlgn="base"/>
            <a:endParaRPr lang="en-US" b="0" dirty="0">
              <a:solidFill>
                <a:srgbClr val="000000"/>
              </a:solidFill>
              <a:effectLst/>
              <a:latin typeface="Play"/>
            </a:endParaRPr>
          </a:p>
          <a:p>
            <a:pPr algn="l" fontAlgn="base"/>
            <a:r>
              <a:rPr lang="en-US" sz="2800" b="1" dirty="0">
                <a:solidFill>
                  <a:srgbClr val="000000"/>
                </a:solidFill>
                <a:effectLst/>
                <a:latin typeface="Calibri" panose="020F0502020204030204" pitchFamily="34" charset="0"/>
                <a:ea typeface="Times New Roman" panose="02020603050405020304" pitchFamily="18" charset="0"/>
              </a:rPr>
              <a:t>El agua: un recurso que amenaza con </a:t>
            </a:r>
            <a:r>
              <a:rPr lang="en-US" sz="2800" b="1" dirty="0" err="1">
                <a:solidFill>
                  <a:srgbClr val="000000"/>
                </a:solidFill>
                <a:effectLst/>
                <a:latin typeface="Calibri" panose="020F0502020204030204" pitchFamily="34" charset="0"/>
                <a:ea typeface="Times New Roman" panose="02020603050405020304" pitchFamily="18" charset="0"/>
              </a:rPr>
              <a:t>escasear</a:t>
            </a:r>
            <a:endParaRPr lang="en-US" sz="3600" b="0" dirty="0">
              <a:solidFill>
                <a:srgbClr val="000000"/>
              </a:solidFill>
              <a:effectLst/>
              <a:latin typeface="Play"/>
            </a:endParaRPr>
          </a:p>
          <a:p>
            <a:pPr algn="l"/>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66177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Actividad de </a:t>
            </a:r>
            <a:r>
              <a:rPr lang="nl-NL" sz="3600" dirty="0"/>
              <a:t>los estudiantes</a:t>
            </a:r>
          </a:p>
        </p:txBody>
      </p:sp>
      <p:sp>
        <p:nvSpPr>
          <p:cNvPr id="3" name="Ondertitel 2"/>
          <p:cNvSpPr>
            <a:spLocks noGrp="1"/>
          </p:cNvSpPr>
          <p:nvPr>
            <p:ph type="subTitle" idx="1"/>
          </p:nvPr>
        </p:nvSpPr>
        <p:spPr>
          <a:xfrm>
            <a:off x="763480" y="1546049"/>
            <a:ext cx="9543495" cy="5096742"/>
          </a:xfrm>
        </p:spPr>
        <p:txBody>
          <a:bodyPr>
            <a:normAutofit/>
          </a:bodyPr>
          <a:lstStyle/>
          <a:p>
            <a:pPr marL="342900" lvl="0" indent="-342900" algn="l">
              <a:lnSpc>
                <a:spcPct val="107000"/>
              </a:lnSpc>
              <a:buFont typeface="+mj-lt"/>
              <a:buAutoNum type="arabicPeriod"/>
            </a:pPr>
            <a:r>
              <a:rPr lang="nl-NL" dirty="0" err="1">
                <a:effectLst/>
                <a:latin typeface="Calibri" panose="020F0502020204030204" pitchFamily="34" charset="0"/>
                <a:ea typeface="Calibri" panose="020F0502020204030204" pitchFamily="34" charset="0"/>
                <a:cs typeface="Times New Roman" panose="02020603050405020304" pitchFamily="18" charset="0"/>
              </a:rPr>
              <a:t>Responde a las siguientes preguntas y </a:t>
            </a:r>
            <a:r>
              <a:rPr lang="nl-NL" dirty="0">
                <a:effectLst/>
                <a:latin typeface="Calibri" panose="020F0502020204030204" pitchFamily="34" charset="0"/>
                <a:ea typeface="Calibri" panose="020F0502020204030204" pitchFamily="34" charset="0"/>
                <a:cs typeface="Times New Roman" panose="02020603050405020304" pitchFamily="18" charset="0"/>
              </a:rPr>
              <a:t>escribe </a:t>
            </a:r>
            <a:r>
              <a:rPr lang="nl-NL" dirty="0" err="1">
                <a:effectLst/>
                <a:latin typeface="Calibri" panose="020F0502020204030204" pitchFamily="34" charset="0"/>
                <a:ea typeface="Calibri" panose="020F0502020204030204" pitchFamily="34" charset="0"/>
                <a:cs typeface="Times New Roman" panose="02020603050405020304" pitchFamily="18" charset="0"/>
              </a:rPr>
              <a:t>tus conclusiones</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dirty="0">
                <a:effectLst/>
                <a:latin typeface="Calibri" panose="020F0502020204030204" pitchFamily="34" charset="0"/>
                <a:ea typeface="Calibri" panose="020F0502020204030204" pitchFamily="34" charset="0"/>
              </a:rPr>
              <a:t>¿Cuál cree que es uno de los principales riesgos de contaminación del agua en su región? </a:t>
            </a:r>
          </a:p>
          <a:p>
            <a:pPr marL="342900" lvl="0" indent="-342900" algn="l">
              <a:lnSpc>
                <a:spcPct val="107000"/>
              </a:lnSpc>
              <a:buFont typeface="+mj-lt"/>
              <a:buAutoNum type="arabicPeriod"/>
            </a:pPr>
            <a:r>
              <a:rPr lang="en-GB" dirty="0">
                <a:effectLst/>
                <a:latin typeface="Calibri" panose="020F0502020204030204" pitchFamily="34" charset="0"/>
                <a:ea typeface="Calibri" panose="020F0502020204030204" pitchFamily="34" charset="0"/>
              </a:rPr>
              <a:t>¿Y en peluquería? </a:t>
            </a:r>
          </a:p>
          <a:p>
            <a:pPr marL="342900" lvl="0" indent="-342900" algn="l">
              <a:lnSpc>
                <a:spcPct val="107000"/>
              </a:lnSpc>
              <a:buFont typeface="+mj-lt"/>
              <a:buAutoNum type="arabicPeriod"/>
            </a:pPr>
            <a:r>
              <a:rPr lang="en-GB" dirty="0">
                <a:effectLst/>
                <a:latin typeface="Calibri" panose="020F0502020204030204" pitchFamily="34" charset="0"/>
                <a:ea typeface="Calibri" panose="020F0502020204030204" pitchFamily="34" charset="0"/>
              </a:rPr>
              <a:t>¿A cuál de las 4 causas presentadas anteriormente pertenece este riesgo? </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2841221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Evaluación y autoestudio</a:t>
            </a:r>
            <a:endParaRPr lang="nl-NL" sz="3600" dirty="0"/>
          </a:p>
        </p:txBody>
      </p:sp>
      <p:sp>
        <p:nvSpPr>
          <p:cNvPr id="3" name="Ondertitel 2"/>
          <p:cNvSpPr>
            <a:spLocks noGrp="1"/>
          </p:cNvSpPr>
          <p:nvPr>
            <p:ph type="subTitle" idx="1"/>
          </p:nvPr>
        </p:nvSpPr>
        <p:spPr>
          <a:xfrm>
            <a:off x="763480" y="1546049"/>
            <a:ext cx="9543495" cy="5096742"/>
          </a:xfrm>
        </p:spPr>
        <p:txBody>
          <a:bodyPr>
            <a:normAutofit/>
          </a:bodyPr>
          <a:lstStyle/>
          <a:p>
            <a:pPr marL="342900" lvl="0" indent="-342900" algn="l">
              <a:lnSpc>
                <a:spcPct val="107000"/>
              </a:lnSpc>
              <a:buFont typeface="+mj-lt"/>
              <a:buAutoNum type="arabicPeriod"/>
            </a:pPr>
            <a:r>
              <a:rPr lang="nl-NL" dirty="0" err="1">
                <a:latin typeface="Calibri" panose="020F0502020204030204" pitchFamily="34" charset="0"/>
                <a:ea typeface="Calibri" panose="020F0502020204030204" pitchFamily="34" charset="0"/>
                <a:cs typeface="Times New Roman" panose="02020603050405020304" pitchFamily="18" charset="0"/>
              </a:rPr>
              <a:t>¿Alguna pregunta</a:t>
            </a:r>
            <a:r>
              <a:rPr lang="nl-NL" dirty="0">
                <a:latin typeface="Calibri" panose="020F0502020204030204" pitchFamily="34" charset="0"/>
                <a:ea typeface="Calibri" panose="020F0502020204030204" pitchFamily="34" charset="0"/>
                <a:cs typeface="Times New Roman" panose="02020603050405020304" pitchFamily="18" charset="0"/>
              </a:rPr>
              <a:t>?</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nl-NL" dirty="0" err="1">
                <a:effectLst/>
                <a:latin typeface="Calibri" panose="020F0502020204030204" pitchFamily="34" charset="0"/>
                <a:ea typeface="Calibri" panose="020F0502020204030204" pitchFamily="34" charset="0"/>
                <a:cs typeface="Times New Roman" panose="02020603050405020304" pitchFamily="18" charset="0"/>
              </a:rPr>
              <a:t>¿Qué vamos a </a:t>
            </a:r>
            <a:r>
              <a:rPr lang="nl-NL" dirty="0">
                <a:effectLst/>
                <a:latin typeface="Calibri" panose="020F0502020204030204" pitchFamily="34" charset="0"/>
                <a:ea typeface="Calibri" panose="020F0502020204030204" pitchFamily="34" charset="0"/>
                <a:cs typeface="Times New Roman" panose="02020603050405020304" pitchFamily="18" charset="0"/>
              </a:rPr>
              <a:t>hacer la semana que viene?</a:t>
            </a:r>
          </a:p>
          <a:p>
            <a:pPr marL="342900" lvl="0" indent="-342900" algn="l">
              <a:lnSpc>
                <a:spcPct val="107000"/>
              </a:lnSpc>
              <a:buFont typeface="+mj-lt"/>
              <a:buAutoNum type="arabicPeriod"/>
            </a:pPr>
            <a:r>
              <a:rPr lang="nl-NL" dirty="0" err="1">
                <a:latin typeface="Calibri" panose="020F0502020204030204" pitchFamily="34" charset="0"/>
                <a:ea typeface="Calibri" panose="020F0502020204030204" pitchFamily="34" charset="0"/>
                <a:cs typeface="Times New Roman" panose="02020603050405020304" pitchFamily="18" charset="0"/>
              </a:rPr>
              <a:t>Autoaprendizaje</a:t>
            </a:r>
            <a:r>
              <a:rPr lang="nl-NL" dirty="0">
                <a:latin typeface="Calibri" panose="020F0502020204030204" pitchFamily="34" charset="0"/>
                <a:ea typeface="Calibri" panose="020F0502020204030204" pitchFamily="34" charset="0"/>
                <a:cs typeface="Times New Roman" panose="02020603050405020304" pitchFamily="18" charset="0"/>
              </a:rPr>
              <a:t>: </a:t>
            </a:r>
            <a:r>
              <a:rPr lang="nl-NL" dirty="0" err="1">
                <a:latin typeface="Calibri" panose="020F0502020204030204" pitchFamily="34" charset="0"/>
                <a:ea typeface="Calibri" panose="020F0502020204030204" pitchFamily="34" charset="0"/>
                <a:cs typeface="Times New Roman" panose="02020603050405020304" pitchFamily="18" charset="0"/>
              </a:rPr>
              <a:t>leer el </a:t>
            </a:r>
            <a:r>
              <a:rPr lang="nl-NL" dirty="0">
                <a:latin typeface="Calibri" panose="020F0502020204030204" pitchFamily="34" charset="0"/>
                <a:ea typeface="Calibri" panose="020F0502020204030204" pitchFamily="34" charset="0"/>
                <a:cs typeface="Times New Roman" panose="02020603050405020304" pitchFamily="18" charset="0"/>
              </a:rPr>
              <a:t>artículo </a:t>
            </a:r>
            <a:r>
              <a:rPr lang="nl-NL" dirty="0" err="1">
                <a:latin typeface="Calibri" panose="020F0502020204030204" pitchFamily="34" charset="0"/>
                <a:ea typeface="Calibri" panose="020F0502020204030204" pitchFamily="34" charset="0"/>
                <a:cs typeface="Times New Roman" panose="02020603050405020304" pitchFamily="18" charset="0"/>
              </a:rPr>
              <a:t>sobre depuración de </a:t>
            </a:r>
            <a:r>
              <a:rPr lang="nl-NL" dirty="0">
                <a:latin typeface="Calibri" panose="020F0502020204030204" pitchFamily="34" charset="0"/>
                <a:ea typeface="Calibri" panose="020F0502020204030204" pitchFamily="34" charset="0"/>
                <a:cs typeface="Times New Roman" panose="02020603050405020304" pitchFamily="18" charset="0"/>
              </a:rPr>
              <a:t>aguas </a:t>
            </a:r>
            <a:r>
              <a:rPr lang="en-GB" sz="1800" dirty="0">
                <a:effectLst/>
                <a:latin typeface="Calibri" panose="020F0502020204030204" pitchFamily="34" charset="0"/>
                <a:ea typeface="Calibri" panose="020F0502020204030204" pitchFamily="34" charset="0"/>
              </a:rPr>
              <a:t>de la empresa galardonada </a:t>
            </a:r>
            <a:r>
              <a:rPr lang="en-GB" sz="1800" dirty="0" err="1">
                <a:effectLst/>
                <a:latin typeface="Calibri" panose="020F0502020204030204" pitchFamily="34" charset="0"/>
                <a:ea typeface="Calibri" panose="020F0502020204030204" pitchFamily="34" charset="0"/>
              </a:rPr>
              <a:t>Hydraloop.</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pic>
        <p:nvPicPr>
          <p:cNvPr id="2050" name="Picture 2" descr="Home | Hydraloop | NL | Grijs water recycling | Gebruik Water Twee keer">
            <a:extLst>
              <a:ext uri="{FF2B5EF4-FFF2-40B4-BE49-F238E27FC236}">
                <a16:creationId xmlns:a16="http://schemas.microsoft.com/office/drawing/2014/main" id="{C08A468B-B605-4264-B10E-3E08C701C6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300" y="3795481"/>
            <a:ext cx="3695700" cy="97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754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2000" b="-12000"/>
          </a:stretch>
        </a:blipFill>
        <a:effectLst/>
      </p:bgPr>
    </p:bg>
    <p:spTree>
      <p:nvGrpSpPr>
        <p:cNvPr id="1" name=""/>
        <p:cNvGrpSpPr/>
        <p:nvPr/>
      </p:nvGrpSpPr>
      <p:grpSpPr>
        <a:xfrm>
          <a:off x="0" y="0"/>
          <a:ext cx="0" cy="0"/>
          <a:chOff x="0" y="0"/>
          <a:chExt cx="0" cy="0"/>
        </a:xfrm>
      </p:grpSpPr>
      <p:sp>
        <p:nvSpPr>
          <p:cNvPr id="5" name="Rechthoek 4"/>
          <p:cNvSpPr/>
          <p:nvPr/>
        </p:nvSpPr>
        <p:spPr>
          <a:xfrm>
            <a:off x="-76200" y="5705475"/>
            <a:ext cx="4667250" cy="1219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 name="Titel 1"/>
          <p:cNvSpPr>
            <a:spLocks noGrp="1"/>
          </p:cNvSpPr>
          <p:nvPr>
            <p:ph type="ctrTitle"/>
          </p:nvPr>
        </p:nvSpPr>
        <p:spPr>
          <a:xfrm>
            <a:off x="1021292" y="542108"/>
            <a:ext cx="8057394" cy="3209009"/>
          </a:xfrm>
        </p:spPr>
        <p:txBody>
          <a:bodyPr/>
          <a:lstStyle/>
          <a:p>
            <a:pPr fontAlgn="base"/>
            <a:r>
              <a:rPr lang="en-US" sz="4000" b="1" dirty="0">
                <a:latin typeface="play"/>
              </a:rPr>
              <a:t>TEMA 2</a:t>
            </a:r>
            <a:endParaRPr lang="nl-NL" sz="3200" dirty="0"/>
          </a:p>
        </p:txBody>
      </p:sp>
      <p:sp>
        <p:nvSpPr>
          <p:cNvPr id="3" name="Ondertitel 2"/>
          <p:cNvSpPr>
            <a:spLocks noGrp="1"/>
          </p:cNvSpPr>
          <p:nvPr>
            <p:ph type="subTitle" idx="1"/>
          </p:nvPr>
        </p:nvSpPr>
        <p:spPr>
          <a:xfrm>
            <a:off x="1021292" y="3751117"/>
            <a:ext cx="8057394" cy="1761407"/>
          </a:xfrm>
          <a:ln>
            <a:solidFill>
              <a:schemeClr val="bg1"/>
            </a:solidFill>
          </a:ln>
        </p:spPr>
        <p:txBody>
          <a:bodyPr>
            <a:normAutofit/>
          </a:bodyPr>
          <a:lstStyle/>
          <a:p>
            <a:pPr algn="l" fontAlgn="base"/>
            <a:endParaRPr lang="en-US" b="0" dirty="0">
              <a:solidFill>
                <a:srgbClr val="000000"/>
              </a:solidFill>
              <a:effectLst/>
              <a:latin typeface="Play"/>
            </a:endParaRPr>
          </a:p>
          <a:p>
            <a:pPr algn="l" fontAlgn="base"/>
            <a:r>
              <a:rPr lang="en-US" sz="2800" b="1" dirty="0">
                <a:latin typeface="play"/>
              </a:rPr>
              <a:t>Contaminación y depuración del agua</a:t>
            </a:r>
            <a:endParaRPr lang="nl-NL" sz="2800" dirty="0"/>
          </a:p>
          <a:p>
            <a:pPr algn="l"/>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2796869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kern="1200">
                <a:solidFill>
                  <a:schemeClr val="accent1"/>
                </a:solidFill>
                <a:latin typeface="+mj-lt"/>
                <a:ea typeface="+mj-ea"/>
                <a:cs typeface="+mj-cs"/>
              </a:rPr>
              <a:t>Inscripción de estudiantes</a:t>
            </a:r>
          </a:p>
        </p:txBody>
      </p:sp>
      <p:pic>
        <p:nvPicPr>
          <p:cNvPr id="1026" name="Picture 2" descr="Welcome Nature GIF - Welcome Nature - Discover &amp; Share GIFs">
            <a:extLst>
              <a:ext uri="{FF2B5EF4-FFF2-40B4-BE49-F238E27FC236}">
                <a16:creationId xmlns:a16="http://schemas.microsoft.com/office/drawing/2014/main" id="{FC6F31C1-7E33-4483-9CD3-E9648AF6AA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1" y="609600"/>
            <a:ext cx="7403648" cy="364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355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Objetivos</a:t>
            </a:r>
            <a:r>
              <a:rPr lang="nl-NL" sz="3600" dirty="0"/>
              <a:t> del </a:t>
            </a:r>
            <a:r>
              <a:rPr lang="nl-NL" sz="3600" dirty="0" err="1"/>
              <a:t>tema</a:t>
            </a:r>
            <a:endParaRPr lang="nl-NL" sz="3600" dirty="0"/>
          </a:p>
        </p:txBody>
      </p:sp>
      <p:sp>
        <p:nvSpPr>
          <p:cNvPr id="3" name="Ondertitel 2"/>
          <p:cNvSpPr>
            <a:spLocks noGrp="1"/>
          </p:cNvSpPr>
          <p:nvPr>
            <p:ph type="subTitle" idx="1"/>
          </p:nvPr>
        </p:nvSpPr>
        <p:spPr>
          <a:xfrm>
            <a:off x="986280" y="1546049"/>
            <a:ext cx="7728355" cy="5096742"/>
          </a:xfrm>
        </p:spPr>
        <p:txBody>
          <a:bodyPr>
            <a:normAutofit/>
          </a:bodyPr>
          <a:lstStyle/>
          <a:p>
            <a:pPr marL="342900" lvl="0" indent="-342900" algn="l">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Para que los alumnos comprendan el concepto de depuración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Para que los alumnos experimenten con el filtrado del agua</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762309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Explicación del ejercicio</a:t>
            </a:r>
            <a:endParaRPr lang="nl-NL" sz="3600" dirty="0"/>
          </a:p>
        </p:txBody>
      </p:sp>
      <p:sp>
        <p:nvSpPr>
          <p:cNvPr id="3" name="Ondertitel 2"/>
          <p:cNvSpPr>
            <a:spLocks noGrp="1"/>
          </p:cNvSpPr>
          <p:nvPr>
            <p:ph type="subTitle" idx="1"/>
          </p:nvPr>
        </p:nvSpPr>
        <p:spPr>
          <a:xfrm>
            <a:off x="986280" y="1546049"/>
            <a:ext cx="7728355" cy="5096742"/>
          </a:xfrm>
        </p:spPr>
        <p:txBody>
          <a:bodyPr>
            <a:normAutofit/>
          </a:bodyPr>
          <a:lstStyle/>
          <a:p>
            <a:pPr marL="342900" indent="-342900" algn="l">
              <a:buAutoNum type="arabicPeriod"/>
            </a:pPr>
            <a:r>
              <a:rPr lang="nl-NL" sz="2000" dirty="0" err="1">
                <a:latin typeface="Calibri" panose="020F0502020204030204" pitchFamily="34" charset="0"/>
                <a:cs typeface="Calibri" panose="020F0502020204030204" pitchFamily="34" charset="0"/>
              </a:rPr>
              <a:t>Vais</a:t>
            </a:r>
            <a:r>
              <a:rPr lang="nl-NL" sz="2000" dirty="0">
                <a:latin typeface="Calibri" panose="020F0502020204030204" pitchFamily="34" charset="0"/>
                <a:cs typeface="Calibri" panose="020F0502020204030204" pitchFamily="34" charset="0"/>
              </a:rPr>
              <a:t> a </a:t>
            </a:r>
            <a:r>
              <a:rPr lang="nl-NL" sz="2000" dirty="0" err="1">
                <a:latin typeface="Calibri" panose="020F0502020204030204" pitchFamily="34" charset="0"/>
                <a:cs typeface="Calibri" panose="020F0502020204030204" pitchFamily="34" charset="0"/>
              </a:rPr>
              <a:t>recibir</a:t>
            </a:r>
            <a:r>
              <a:rPr lang="nl-NL" sz="2000" dirty="0">
                <a:latin typeface="Calibri" panose="020F0502020204030204" pitchFamily="34" charset="0"/>
                <a:cs typeface="Calibri" panose="020F0502020204030204" pitchFamily="34" charset="0"/>
              </a:rPr>
              <a:t> </a:t>
            </a:r>
            <a:r>
              <a:rPr lang="nl-NL" sz="2000" dirty="0" err="1">
                <a:latin typeface="Calibri" panose="020F0502020204030204" pitchFamily="34" charset="0"/>
                <a:cs typeface="Calibri" panose="020F0502020204030204" pitchFamily="34" charset="0"/>
              </a:rPr>
              <a:t>un</a:t>
            </a:r>
            <a:r>
              <a:rPr lang="nl-NL" sz="2000" dirty="0">
                <a:latin typeface="Calibri" panose="020F0502020204030204" pitchFamily="34" charset="0"/>
                <a:cs typeface="Calibri" panose="020F0502020204030204" pitchFamily="34" charset="0"/>
              </a:rPr>
              <a:t> filtro + aguas residuales</a:t>
            </a:r>
          </a:p>
          <a:p>
            <a:pPr marL="342900" indent="-342900" algn="l">
              <a:buAutoNum type="arabicPeriod"/>
            </a:pPr>
            <a:r>
              <a:rPr lang="nl-NL" sz="2000" dirty="0">
                <a:latin typeface="Calibri" panose="020F0502020204030204" pitchFamily="34" charset="0"/>
                <a:cs typeface="Calibri" panose="020F0502020204030204" pitchFamily="34" charset="0"/>
              </a:rPr>
              <a:t>Las aguas residuales </a:t>
            </a:r>
            <a:r>
              <a:rPr lang="nl-NL" sz="2000" dirty="0" err="1">
                <a:latin typeface="Calibri" panose="020F0502020204030204" pitchFamily="34" charset="0"/>
                <a:cs typeface="Calibri" panose="020F0502020204030204" pitchFamily="34" charset="0"/>
              </a:rPr>
              <a:t>contienen</a:t>
            </a:r>
            <a:r>
              <a:rPr lang="nl-NL" sz="2000" dirty="0">
                <a:latin typeface="Calibri" panose="020F0502020204030204" pitchFamily="34" charset="0"/>
                <a:cs typeface="Calibri" panose="020F0502020204030204" pitchFamily="34" charset="0"/>
              </a:rPr>
              <a:t>: </a:t>
            </a:r>
            <a:r>
              <a:rPr lang="nl-NL" sz="2000" dirty="0" err="1">
                <a:latin typeface="Calibri" panose="020F0502020204030204" pitchFamily="34" charset="0"/>
                <a:cs typeface="Calibri" panose="020F0502020204030204" pitchFamily="34" charset="0"/>
              </a:rPr>
              <a:t>arena</a:t>
            </a:r>
            <a:r>
              <a:rPr lang="nl-NL" sz="2000" dirty="0">
                <a:latin typeface="Calibri" panose="020F0502020204030204" pitchFamily="34" charset="0"/>
                <a:cs typeface="Calibri" panose="020F0502020204030204" pitchFamily="34" charset="0"/>
              </a:rPr>
              <a:t>, grava o </a:t>
            </a:r>
            <a:r>
              <a:rPr lang="nl-NL" sz="2000" dirty="0" err="1">
                <a:latin typeface="Calibri" panose="020F0502020204030204" pitchFamily="34" charset="0"/>
                <a:cs typeface="Calibri" panose="020F0502020204030204" pitchFamily="34" charset="0"/>
              </a:rPr>
              <a:t>tintes para </a:t>
            </a:r>
            <a:r>
              <a:rPr lang="nl-NL" sz="2000" dirty="0">
                <a:latin typeface="Calibri" panose="020F0502020204030204" pitchFamily="34" charset="0"/>
                <a:cs typeface="Calibri" panose="020F0502020204030204" pitchFamily="34" charset="0"/>
              </a:rPr>
              <a:t>el cabello</a:t>
            </a:r>
          </a:p>
          <a:p>
            <a:pPr marL="342900" indent="-342900" algn="l">
              <a:buAutoNum type="arabicPeriod"/>
            </a:pPr>
            <a:r>
              <a:rPr lang="en-GB" sz="2000" dirty="0">
                <a:latin typeface="Calibri" panose="020F0502020204030204" pitchFamily="34" charset="0"/>
                <a:ea typeface="Times New Roman" panose="02020603050405020304" pitchFamily="18" charset="0"/>
                <a:cs typeface="Calibri" panose="020F0502020204030204" pitchFamily="34" charset="0"/>
              </a:rPr>
              <a:t>Filtra el agua 3 veces y comprueba los resultados</a:t>
            </a:r>
          </a:p>
          <a:p>
            <a:pPr marL="342900" indent="-342900" algn="l">
              <a:buAutoNum type="arabicPeriod"/>
            </a:pPr>
            <a:r>
              <a:rPr lang="en-GB" sz="2000" dirty="0">
                <a:latin typeface="Calibri" panose="020F0502020204030204" pitchFamily="34" charset="0"/>
                <a:ea typeface="Times New Roman" panose="02020603050405020304" pitchFamily="18" charset="0"/>
                <a:cs typeface="Calibri" panose="020F0502020204030204" pitchFamily="34" charset="0"/>
              </a:rPr>
              <a:t>Escribe los resultados del experimento</a:t>
            </a:r>
          </a:p>
          <a:p>
            <a:pPr marL="342900" indent="-342900" algn="l">
              <a:buAutoNum type="arabicPeriod"/>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437653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err="1"/>
              <a:t>Charla posterior al </a:t>
            </a:r>
            <a:r>
              <a:rPr lang="nl-NL" dirty="0"/>
              <a:t>experimento</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marL="0" indent="0">
              <a:buNone/>
            </a:pPr>
            <a:endParaRPr lang="nl-NL" dirty="0"/>
          </a:p>
          <a:p>
            <a:pPr marL="0" indent="0">
              <a:buNone/>
            </a:pPr>
            <a:endParaRPr lang="nl-NL" dirty="0"/>
          </a:p>
          <a:p>
            <a:r>
              <a:rPr lang="nl-NL" dirty="0" err="1"/>
              <a:t>¿Cuál </a:t>
            </a:r>
            <a:r>
              <a:rPr lang="nl-NL" dirty="0"/>
              <a:t>era </a:t>
            </a:r>
            <a:r>
              <a:rPr lang="nl-NL" dirty="0" err="1"/>
              <a:t>el </a:t>
            </a:r>
            <a:r>
              <a:rPr lang="nl-NL" dirty="0"/>
              <a:t>objetivo principal de </a:t>
            </a:r>
            <a:r>
              <a:rPr lang="nl-NL" dirty="0" err="1"/>
              <a:t>este </a:t>
            </a:r>
            <a:r>
              <a:rPr lang="nl-NL" dirty="0"/>
              <a:t>experimento?</a:t>
            </a:r>
          </a:p>
          <a:p>
            <a:r>
              <a:rPr lang="nl-NL" dirty="0" err="1"/>
              <a:t>¿Qué </a:t>
            </a:r>
            <a:r>
              <a:rPr lang="nl-NL" dirty="0"/>
              <a:t>hemos </a:t>
            </a:r>
            <a:r>
              <a:rPr lang="nl-NL" dirty="0" err="1"/>
              <a:t>aprendido</a:t>
            </a:r>
            <a:r>
              <a:rPr lang="nl-NL" dirty="0"/>
              <a:t>?</a:t>
            </a:r>
          </a:p>
          <a:p>
            <a:r>
              <a:rPr lang="nl-NL" dirty="0" err="1"/>
              <a:t>¿Cree que utilizan este sistema </a:t>
            </a:r>
            <a:r>
              <a:rPr lang="nl-NL" dirty="0"/>
              <a:t>también </a:t>
            </a:r>
            <a:r>
              <a:rPr lang="nl-NL" dirty="0" err="1"/>
              <a:t>para la industria principal</a:t>
            </a:r>
            <a:r>
              <a:rPr lang="nl-NL" dirty="0"/>
              <a:t>?</a:t>
            </a:r>
          </a:p>
          <a:p>
            <a:endParaRPr lang="nl-NL" dirty="0"/>
          </a:p>
        </p:txBody>
      </p:sp>
    </p:spTree>
    <p:extLst>
      <p:ext uri="{BB962C8B-B14F-4D97-AF65-F5344CB8AC3E}">
        <p14:creationId xmlns:p14="http://schemas.microsoft.com/office/powerpoint/2010/main" val="3607034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err="1"/>
              <a:t>Evaluación</a:t>
            </a:r>
            <a:endParaRPr lang="nl-NL" dirty="0"/>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marL="0" indent="0">
              <a:buNone/>
            </a:pPr>
            <a:endParaRPr lang="nl-NL" dirty="0"/>
          </a:p>
          <a:p>
            <a:pPr marL="0" indent="0">
              <a:buNone/>
            </a:pPr>
            <a:endParaRPr lang="nl-NL" dirty="0"/>
          </a:p>
          <a:p>
            <a:r>
              <a:rPr lang="nl-NL" dirty="0" err="1"/>
              <a:t>¿Alguna pregunta</a:t>
            </a:r>
            <a:r>
              <a:rPr lang="nl-NL" dirty="0"/>
              <a:t>?</a:t>
            </a:r>
          </a:p>
          <a:p>
            <a:r>
              <a:rPr lang="nl-NL" dirty="0" err="1"/>
              <a:t>¿Qué vamos a </a:t>
            </a:r>
            <a:r>
              <a:rPr lang="nl-NL" dirty="0"/>
              <a:t>hacer la semana que viene?</a:t>
            </a:r>
          </a:p>
          <a:p>
            <a:endParaRPr lang="nl-NL" dirty="0"/>
          </a:p>
          <a:p>
            <a:endParaRPr lang="nl-NL" dirty="0"/>
          </a:p>
        </p:txBody>
      </p:sp>
    </p:spTree>
    <p:extLst>
      <p:ext uri="{BB962C8B-B14F-4D97-AF65-F5344CB8AC3E}">
        <p14:creationId xmlns:p14="http://schemas.microsoft.com/office/powerpoint/2010/main" val="1881011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2" name="Straight Connector 103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6" name="Isosceles Triangle 103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0" name="Isosceles Triangle 103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Isosceles Triangle 104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kern="1200">
                <a:solidFill>
                  <a:schemeClr val="accent1"/>
                </a:solidFill>
                <a:latin typeface="+mj-lt"/>
                <a:ea typeface="+mj-ea"/>
                <a:cs typeface="+mj-cs"/>
              </a:rPr>
              <a:t>Inscripción de estudiantes</a:t>
            </a:r>
          </a:p>
        </p:txBody>
      </p:sp>
      <p:pic>
        <p:nvPicPr>
          <p:cNvPr id="1026" name="Picture 2" descr="Welcome Nature GIF - Welcome Nature - Discover &amp; Share GIFs">
            <a:extLst>
              <a:ext uri="{FF2B5EF4-FFF2-40B4-BE49-F238E27FC236}">
                <a16:creationId xmlns:a16="http://schemas.microsoft.com/office/drawing/2014/main" id="{FC6F31C1-7E33-4483-9CD3-E9648AF6AA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1" y="609600"/>
            <a:ext cx="7403648" cy="364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826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Objetivos</a:t>
            </a:r>
            <a:r>
              <a:rPr lang="nl-NL" sz="3600" dirty="0"/>
              <a:t> del </a:t>
            </a:r>
            <a:r>
              <a:rPr lang="nl-NL" sz="3600" dirty="0" err="1"/>
              <a:t>tema</a:t>
            </a:r>
            <a:endParaRPr lang="nl-NL" sz="3600" dirty="0"/>
          </a:p>
        </p:txBody>
      </p:sp>
      <p:sp>
        <p:nvSpPr>
          <p:cNvPr id="3" name="Ondertitel 2"/>
          <p:cNvSpPr>
            <a:spLocks noGrp="1"/>
          </p:cNvSpPr>
          <p:nvPr>
            <p:ph type="subTitle" idx="1"/>
          </p:nvPr>
        </p:nvSpPr>
        <p:spPr>
          <a:xfrm>
            <a:off x="986280" y="1546049"/>
            <a:ext cx="7728355" cy="5096742"/>
          </a:xfrm>
        </p:spPr>
        <p:txBody>
          <a:bodyPr>
            <a:normAutofit/>
          </a:bodyPr>
          <a:lstStyle/>
          <a:p>
            <a:pPr marL="342900" lvl="0" indent="-342900" algn="l">
              <a:lnSpc>
                <a:spcPct val="107000"/>
              </a:lnSpc>
              <a:buFont typeface="Symbol" panose="05050102010706020507" pitchFamily="18" charset="2"/>
              <a:buChar char=""/>
            </a:pPr>
            <a:r>
              <a:rPr lang="en-GB" dirty="0">
                <a:latin typeface="Calibri" panose="020F0502020204030204" pitchFamily="34" charset="0"/>
                <a:ea typeface="Calibri" panose="020F0502020204030204" pitchFamily="34" charset="0"/>
                <a:cs typeface="Calibri" panose="020F0502020204030204" pitchFamily="34" charset="0"/>
              </a:rPr>
              <a:t>Q</a:t>
            </a:r>
            <a:r>
              <a:rPr lang="en-GB" sz="1800" dirty="0">
                <a:effectLst/>
                <a:latin typeface="Calibri" panose="020F0502020204030204" pitchFamily="34" charset="0"/>
                <a:ea typeface="Calibri" panose="020F0502020204030204" pitchFamily="34" charset="0"/>
                <a:cs typeface="Calibri" panose="020F0502020204030204" pitchFamily="34" charset="0"/>
              </a:rPr>
              <a:t>ue los alumnos sean capaces de observar el recurso agua y se familiaricen con los problemas en torno a la amenaza de que el agua escasee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dirty="0">
                <a:latin typeface="Calibri" panose="020F0502020204030204" pitchFamily="34" charset="0"/>
                <a:ea typeface="Calibri" panose="020F0502020204030204" pitchFamily="34" charset="0"/>
                <a:cs typeface="Calibri" panose="020F0502020204030204" pitchFamily="34" charset="0"/>
              </a:rPr>
              <a:t>Q</a:t>
            </a:r>
            <a:r>
              <a:rPr lang="en-GB" sz="1800" dirty="0">
                <a:effectLst/>
                <a:latin typeface="Calibri" panose="020F0502020204030204" pitchFamily="34" charset="0"/>
                <a:ea typeface="Calibri" panose="020F0502020204030204" pitchFamily="34" charset="0"/>
                <a:cs typeface="Calibri" panose="020F0502020204030204" pitchFamily="34" charset="0"/>
              </a:rPr>
              <a:t>ue los alumnos conozcan datos y cifras sobre la amenaza de la escasez de agua</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Calibri" panose="020F0502020204030204" pitchFamily="34" charset="0"/>
              </a:rPr>
              <a:t>Q</a:t>
            </a:r>
            <a:r>
              <a:rPr lang="en-GB" sz="1800" dirty="0">
                <a:effectLst/>
                <a:latin typeface="Calibri" panose="020F0502020204030204" pitchFamily="34" charset="0"/>
                <a:ea typeface="Calibri" panose="020F0502020204030204" pitchFamily="34" charset="0"/>
                <a:cs typeface="Calibri" panose="020F0502020204030204" pitchFamily="34" charset="0"/>
              </a:rPr>
              <a:t>ue los alumnos sepan cómo ahorrar agua con medidas sencillas, la contaminación del agua (proyecto de limpieza de los océanos) y la depuración.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buAutoNum type="arabicPeriod"/>
            </a:pPr>
            <a:endParaRPr lang="nl-NL" sz="2800" dirty="0"/>
          </a:p>
          <a:p>
            <a:pPr algn="l"/>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277373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Introducción del tema</a:t>
            </a:r>
            <a:endParaRPr lang="nl-NL" sz="3600" dirty="0"/>
          </a:p>
        </p:txBody>
      </p:sp>
      <p:sp>
        <p:nvSpPr>
          <p:cNvPr id="3" name="Ondertitel 2"/>
          <p:cNvSpPr>
            <a:spLocks noGrp="1"/>
          </p:cNvSpPr>
          <p:nvPr>
            <p:ph type="subTitle" idx="1"/>
          </p:nvPr>
        </p:nvSpPr>
        <p:spPr>
          <a:xfrm>
            <a:off x="986280" y="1546049"/>
            <a:ext cx="7728355" cy="5096742"/>
          </a:xfrm>
        </p:spPr>
        <p:txBody>
          <a:bodyPr>
            <a:normAutofit/>
          </a:bodyPr>
          <a:lstStyle/>
          <a:p>
            <a:pPr marL="342900" indent="-342900" algn="l">
              <a:buFont typeface="Arial" panose="020B0604020202020204" pitchFamily="34" charset="0"/>
              <a:buChar char="•"/>
            </a:pPr>
            <a:r>
              <a:rPr lang="nl-NL" sz="2000" dirty="0">
                <a:effectLst/>
                <a:latin typeface="Calibri" panose="020F0502020204030204" pitchFamily="34" charset="0"/>
                <a:ea typeface="Calibri" panose="020F0502020204030204" pitchFamily="34" charset="0"/>
              </a:rPr>
              <a:t>Agua: un recurso </a:t>
            </a:r>
            <a:r>
              <a:rPr lang="nl-NL" sz="2000" dirty="0" err="1">
                <a:effectLst/>
                <a:latin typeface="Calibri" panose="020F0502020204030204" pitchFamily="34" charset="0"/>
                <a:ea typeface="Calibri" panose="020F0502020204030204" pitchFamily="34" charset="0"/>
              </a:rPr>
              <a:t>que amenaza con escasear</a:t>
            </a:r>
            <a:r>
              <a:rPr lang="nl-NL" sz="2000" dirty="0">
                <a:effectLst/>
                <a:latin typeface="Calibri" panose="020F0502020204030204" pitchFamily="34" charset="0"/>
                <a:ea typeface="Calibri" panose="020F0502020204030204" pitchFamily="34" charset="0"/>
              </a:rPr>
              <a:t>. </a:t>
            </a:r>
          </a:p>
          <a:p>
            <a:pPr marL="800100" lvl="1" indent="-342900" algn="l">
              <a:buFont typeface="Arial" panose="020B0604020202020204" pitchFamily="34" charset="0"/>
              <a:buChar char="•"/>
            </a:pPr>
            <a:r>
              <a:rPr lang="nl-NL" sz="1800" dirty="0" err="1">
                <a:effectLst/>
                <a:latin typeface="Calibri" panose="020F0502020204030204" pitchFamily="34" charset="0"/>
                <a:ea typeface="Calibri" panose="020F0502020204030204" pitchFamily="34" charset="0"/>
              </a:rPr>
              <a:t>Dato</a:t>
            </a:r>
            <a:r>
              <a:rPr lang="nl-NL" sz="1800" dirty="0">
                <a:effectLst/>
                <a:latin typeface="Calibri" panose="020F0502020204030204" pitchFamily="34" charset="0"/>
                <a:ea typeface="Calibri" panose="020F0502020204030204" pitchFamily="34" charset="0"/>
              </a:rPr>
              <a:t>: ¿se </a:t>
            </a:r>
            <a:r>
              <a:rPr lang="en-GB" sz="1800" dirty="0">
                <a:effectLst/>
                <a:latin typeface="Calibri" panose="020F0502020204030204" pitchFamily="34" charset="0"/>
                <a:ea typeface="Calibri" panose="020F0502020204030204" pitchFamily="34" charset="0"/>
              </a:rPr>
              <a:t>imagina que en un hogar se utilicen unos 130 litros de agua potable perfectamente limpia para fregar los platos, poner la lavadora o tirar de la cadena? </a:t>
            </a:r>
            <a:endParaRPr lang="nl-NL" sz="1800" dirty="0">
              <a:effectLst/>
              <a:latin typeface="Calibri" panose="020F0502020204030204" pitchFamily="34" charset="0"/>
              <a:ea typeface="Calibri" panose="020F0502020204030204" pitchFamily="34" charset="0"/>
            </a:endParaRPr>
          </a:p>
          <a:p>
            <a:pPr marL="342900" indent="-342900" algn="l">
              <a:buFont typeface="Arial" panose="020B0604020202020204" pitchFamily="34" charset="0"/>
              <a:buChar char="•"/>
            </a:pPr>
            <a:r>
              <a:rPr lang="nl-NL" sz="2000" dirty="0">
                <a:latin typeface="Calibri" panose="020F0502020204030204" pitchFamily="34" charset="0"/>
              </a:rPr>
              <a:t>Pregunta principal: </a:t>
            </a:r>
            <a:r>
              <a:rPr lang="en-GB" sz="2000" dirty="0">
                <a:effectLst/>
                <a:latin typeface="Calibri" panose="020F0502020204030204" pitchFamily="34" charset="0"/>
                <a:ea typeface="Calibri" panose="020F0502020204030204" pitchFamily="34" charset="0"/>
              </a:rPr>
              <a:t>¿cuál cree que es la causa de la amenaza?</a:t>
            </a:r>
          </a:p>
          <a:p>
            <a:pPr marL="342900" indent="-342900" algn="l">
              <a:buFont typeface="Arial" panose="020B0604020202020204" pitchFamily="34" charset="0"/>
              <a:buChar char="•"/>
            </a:pPr>
            <a:r>
              <a:rPr lang="en-GB" sz="2000" dirty="0">
                <a:latin typeface="Calibri" panose="020F0502020204030204" pitchFamily="34" charset="0"/>
              </a:rPr>
              <a:t>Comparta sus ideas con el grupo</a:t>
            </a:r>
            <a:endParaRPr lang="nl-NL" sz="2000" dirty="0"/>
          </a:p>
          <a:p>
            <a:pPr algn="l"/>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260087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Datos y cifras</a:t>
            </a:r>
            <a:endParaRPr lang="nl-NL" sz="3600" dirty="0"/>
          </a:p>
        </p:txBody>
      </p:sp>
      <p:sp>
        <p:nvSpPr>
          <p:cNvPr id="3" name="Ondertitel 2"/>
          <p:cNvSpPr>
            <a:spLocks noGrp="1"/>
          </p:cNvSpPr>
          <p:nvPr>
            <p:ph type="subTitle" idx="1"/>
          </p:nvPr>
        </p:nvSpPr>
        <p:spPr>
          <a:xfrm>
            <a:off x="986281" y="1546049"/>
            <a:ext cx="9063242" cy="5096742"/>
          </a:xfrm>
        </p:spPr>
        <p:txBody>
          <a:bodyPr>
            <a:normAutofit/>
          </a:bodyPr>
          <a:lstStyle/>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En los últimos 40 años, la población mundial se ha duplicado y el consumo de agua se ha cuadruplicado.</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En la actualidad, unos 4.000 millones de personas, que representan casi dos tercios de la población mundial, sufren una grave escasez de agua durante al menos un mes al año.</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En 2035, hasta el 40% de la población mundial vivirá en zonas con grave escasez de agua.</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Si seguimos haciendo lo que hacemos hoy, en 2040 no habrá agua suficiente para saciar la sed de la población mundial y mantener las soluciones energéticas y eléctricas actuales.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En 2050, la población mundial habrá crecido hasta los 9.700 millones de personas. Se prevé que la demanda de agua crezca un 55%, incluido un aumento del 400% en la demanda de agua para la industria.</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457200" indent="-457200" algn="l">
              <a:buFont typeface="Arial" panose="020B0604020202020204" pitchFamily="34" charset="0"/>
              <a:buChar char="•"/>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spcBef>
                <a:spcPts val="0"/>
              </a:spcBef>
              <a:spcAft>
                <a:spcPts val="600"/>
              </a:spcAft>
              <a:buFont typeface="Arial" panose="020B0604020202020204" pitchFamily="34" charset="0"/>
              <a:buChar char="•"/>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101094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Ahorrar</a:t>
            </a:r>
            <a:r>
              <a:rPr lang="nl-NL" sz="3600" dirty="0"/>
              <a:t> </a:t>
            </a:r>
            <a:r>
              <a:rPr lang="nl-NL" sz="3600" dirty="0" err="1"/>
              <a:t>agua</a:t>
            </a:r>
            <a:r>
              <a:rPr lang="nl-NL" sz="3600" dirty="0"/>
              <a:t>, ¿por qué?</a:t>
            </a:r>
          </a:p>
        </p:txBody>
      </p:sp>
      <p:sp>
        <p:nvSpPr>
          <p:cNvPr id="3" name="Ondertitel 2"/>
          <p:cNvSpPr>
            <a:spLocks noGrp="1"/>
          </p:cNvSpPr>
          <p:nvPr>
            <p:ph type="subTitle" idx="1"/>
          </p:nvPr>
        </p:nvSpPr>
        <p:spPr>
          <a:xfrm>
            <a:off x="986281" y="1546049"/>
            <a:ext cx="9063242" cy="5096742"/>
          </a:xfrm>
        </p:spPr>
        <p:txBody>
          <a:bodyPr>
            <a:normAutofit/>
          </a:bodyPr>
          <a:lstStyle/>
          <a:p>
            <a:pPr algn="l">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Las principales razones del aumento de la escasez de agua en el planeta:</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la creciente demanda de agua debida al crecimiento demográfico,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niveles de vida más altos con una demanda de agua cada vez mayor,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el consumo dietético de más productos animales,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expansión del regadío en la agricultura. </a:t>
            </a:r>
          </a:p>
          <a:p>
            <a:pPr algn="l">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Además, la deforestación, el cambio climático (combinación de inundaciones y sequías), la contaminación del agua y el derroche de agua (como tirar de la cadena o utilizar la lavadora con agua limpia y fresca) pueden provocar escasez de suministro de agua.</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Por ejemplo, en los Países Bajos, el famoso "país del agua", en los últimos dos años ha habido una inminente escasez de agua, sobre todo debido a los veranos calurosos.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457200" indent="-457200" algn="l">
              <a:buFont typeface="Arial" panose="020B0604020202020204" pitchFamily="34" charset="0"/>
              <a:buChar char="•"/>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spcBef>
                <a:spcPts val="0"/>
              </a:spcBef>
              <a:spcAft>
                <a:spcPts val="600"/>
              </a:spcAft>
              <a:buFont typeface="Arial" panose="020B0604020202020204" pitchFamily="34" charset="0"/>
              <a:buChar char="•"/>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355348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a:t>Consejos </a:t>
            </a:r>
            <a:r>
              <a:rPr lang="nl-NL" sz="3600" dirty="0" err="1"/>
              <a:t>para </a:t>
            </a:r>
            <a:r>
              <a:rPr lang="nl-NL" sz="3600" dirty="0"/>
              <a:t>ahorrar agua</a:t>
            </a:r>
          </a:p>
        </p:txBody>
      </p:sp>
      <p:sp>
        <p:nvSpPr>
          <p:cNvPr id="3" name="Ondertitel 2"/>
          <p:cNvSpPr>
            <a:spLocks noGrp="1"/>
          </p:cNvSpPr>
          <p:nvPr>
            <p:ph type="subTitle" idx="1"/>
          </p:nvPr>
        </p:nvSpPr>
        <p:spPr>
          <a:xfrm>
            <a:off x="763480" y="1546049"/>
            <a:ext cx="9543495" cy="5096742"/>
          </a:xfrm>
        </p:spPr>
        <p:txBody>
          <a:bodyPr>
            <a:normAutofit/>
          </a:bodyPr>
          <a:lstStyle/>
          <a:p>
            <a:pPr marL="342900" lvl="0" indent="-342900" algn="l">
              <a:lnSpc>
                <a:spcPct val="107000"/>
              </a:lnSpc>
              <a:buFont typeface="+mj-lt"/>
              <a:buAutoNum type="arabicPeriod"/>
            </a:pPr>
            <a:r>
              <a:rPr lang="en-GB" sz="1200" dirty="0">
                <a:effectLst/>
                <a:latin typeface="Calibri" panose="020F0502020204030204" pitchFamily="34" charset="0"/>
                <a:ea typeface="Calibri" panose="020F0502020204030204" pitchFamily="34" charset="0"/>
                <a:cs typeface="Calibri" panose="020F0502020204030204" pitchFamily="34" charset="0"/>
              </a:rPr>
              <a:t>Utiliza un recipiente en el fregadero cuando laves la fruta, la verdura o la vajilla. Luego puedes utilizar las aguas residuales para regar las plantas.</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200" dirty="0">
                <a:effectLst/>
                <a:latin typeface="Calibri" panose="020F0502020204030204" pitchFamily="34" charset="0"/>
                <a:ea typeface="Calibri" panose="020F0502020204030204" pitchFamily="34" charset="0"/>
                <a:cs typeface="Calibri" panose="020F0502020204030204" pitchFamily="34" charset="0"/>
              </a:rPr>
              <a:t>Llena una jarra de agua y ponla en la nevera para cuando quieras tomar algo fresco.</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200" dirty="0">
                <a:effectLst/>
                <a:latin typeface="Calibri" panose="020F0502020204030204" pitchFamily="34" charset="0"/>
                <a:ea typeface="Calibri" panose="020F0502020204030204" pitchFamily="34" charset="0"/>
                <a:cs typeface="Calibri" panose="020F0502020204030204" pitchFamily="34" charset="0"/>
              </a:rPr>
              <a:t>Cierra el grifo cuando te limpies los dientes. Un grifo abierto consume hasta nueve litros de agua por minuto.</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200" dirty="0">
                <a:effectLst/>
                <a:latin typeface="Calibri" panose="020F0502020204030204" pitchFamily="34" charset="0"/>
                <a:ea typeface="Calibri" panose="020F0502020204030204" pitchFamily="34" charset="0"/>
                <a:cs typeface="Calibri" panose="020F0502020204030204" pitchFamily="34" charset="0"/>
              </a:rPr>
              <a:t>Espera a tener una carga completa antes de utilizar la lavadora o el lavavajillas. Algunas lavadoras nuevas utilizan menos de siete litros de agua por cada kilo de ropa, mientras que los lavavajillas modernos pueden consumir entre 10 y 15 litros de agua por ciclo.</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200" dirty="0">
                <a:effectLst/>
                <a:latin typeface="Calibri" panose="020F0502020204030204" pitchFamily="34" charset="0"/>
                <a:ea typeface="Calibri" panose="020F0502020204030204" pitchFamily="34" charset="0"/>
                <a:cs typeface="Calibri" panose="020F0502020204030204" pitchFamily="34" charset="0"/>
              </a:rPr>
              <a:t>Si es posible, dúchate en lugar de bañarte. Una ducha de cinco minutos consume unos 40 litros de agua. Esto es aproximadamente la mitad del volumen de un baño normal.</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200" dirty="0">
                <a:effectLst/>
                <a:latin typeface="Calibri" panose="020F0502020204030204" pitchFamily="34" charset="0"/>
                <a:ea typeface="Calibri" panose="020F0502020204030204" pitchFamily="34" charset="0"/>
                <a:cs typeface="Calibri" panose="020F0502020204030204" pitchFamily="34" charset="0"/>
              </a:rPr>
              <a:t>Utiliza un dispositivo de ahorro de agua en la cisterna del inodoro. Dependiendo del tamaño de la cisterna, puedes ahorrar entre uno y tres litros cada vez que tires de la cadena.</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200" dirty="0">
                <a:effectLst/>
                <a:latin typeface="Calibri" panose="020F0502020204030204" pitchFamily="34" charset="0"/>
                <a:ea typeface="Calibri" panose="020F0502020204030204" pitchFamily="34" charset="0"/>
                <a:cs typeface="Calibri" panose="020F0502020204030204" pitchFamily="34" charset="0"/>
              </a:rPr>
              <a:t>Utilizar una regadera en el jardín en lugar de un aspersor o una manguera. Los aspersores y las mangueras pueden consumir entre 500 y 1.000 litros de agua por hora.</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200" dirty="0">
                <a:effectLst/>
                <a:latin typeface="Calibri" panose="020F0502020204030204" pitchFamily="34" charset="0"/>
                <a:ea typeface="Calibri" panose="020F0502020204030204" pitchFamily="34" charset="0"/>
                <a:cs typeface="Calibri" panose="020F0502020204030204" pitchFamily="34" charset="0"/>
              </a:rPr>
              <a:t>Piensa en instalar un depósito de agua para recoger el agua de lluvia del tejado. Los depósitos de agua suelen almacenar unos 200 litros de agua. Además de ser mejor para regar las plantas, el uso del agua de lluvia en el jardín reduce la cantidad de agua tratada que se utiliza.</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200" dirty="0">
                <a:effectLst/>
                <a:latin typeface="Calibri" panose="020F0502020204030204" pitchFamily="34" charset="0"/>
                <a:ea typeface="Calibri" panose="020F0502020204030204" pitchFamily="34" charset="0"/>
                <a:cs typeface="Calibri" panose="020F0502020204030204" pitchFamily="34" charset="0"/>
              </a:rPr>
              <a:t>Compruebe periódicamente si hay fugas en las tuberías internas de su vivienda.</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mj-lt"/>
              <a:buAutoNum type="arabicPeriod"/>
            </a:pPr>
            <a:r>
              <a:rPr lang="en-GB" sz="1200" dirty="0">
                <a:effectLst/>
                <a:latin typeface="Calibri" panose="020F0502020204030204" pitchFamily="34" charset="0"/>
                <a:ea typeface="Calibri" panose="020F0502020204030204" pitchFamily="34" charset="0"/>
                <a:cs typeface="Calibri" panose="020F0502020204030204" pitchFamily="34" charset="0"/>
              </a:rPr>
              <a:t>Intenta acortar 2 minutos tu ducha habitual (por ejemplo, 5 en lugar de 7 minutos). También bajar la temperatura del agua 1-2 grados te ayudará a ahorrar energía y es bueno para tu salud (si has oído hablar del hombre de hielo Wim Hof, ya lo sabes. Si no, busca el método Wim Hof en Internet).</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2843202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Contaminación </a:t>
            </a:r>
            <a:r>
              <a:rPr lang="nl-NL" sz="3600" dirty="0"/>
              <a:t>del agua</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pic>
        <p:nvPicPr>
          <p:cNvPr id="8" name="Onlinemedia 7" title="Water pollution | Water Contamination | Video for kids">
            <a:hlinkClick r:id="" action="ppaction://media"/>
            <a:extLst>
              <a:ext uri="{FF2B5EF4-FFF2-40B4-BE49-F238E27FC236}">
                <a16:creationId xmlns:a16="http://schemas.microsoft.com/office/drawing/2014/main" id="{5CCDC027-C01B-454D-A9BC-D5850D2DC39B}"/>
              </a:ext>
            </a:extLst>
          </p:cNvPr>
          <p:cNvPicPr>
            <a:picLocks noRot="1" noChangeAspect="1"/>
          </p:cNvPicPr>
          <p:nvPr>
            <a:videoFile r:link="rId1"/>
          </p:nvPr>
        </p:nvPicPr>
        <p:blipFill>
          <a:blip r:embed="rId5"/>
          <a:stretch>
            <a:fillRect/>
          </a:stretch>
        </p:blipFill>
        <p:spPr>
          <a:xfrm>
            <a:off x="1565925" y="1516132"/>
            <a:ext cx="7575658" cy="4280246"/>
          </a:xfrm>
          <a:prstGeom prst="rect">
            <a:avLst/>
          </a:prstGeom>
        </p:spPr>
      </p:pic>
    </p:spTree>
    <p:extLst>
      <p:ext uri="{BB962C8B-B14F-4D97-AF65-F5344CB8AC3E}">
        <p14:creationId xmlns:p14="http://schemas.microsoft.com/office/powerpoint/2010/main" val="202651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Causas de la contaminación del </a:t>
            </a:r>
            <a:r>
              <a:rPr lang="nl-NL" sz="3600" dirty="0"/>
              <a:t>agua</a:t>
            </a:r>
          </a:p>
        </p:txBody>
      </p:sp>
      <p:sp>
        <p:nvSpPr>
          <p:cNvPr id="3" name="Ondertitel 2"/>
          <p:cNvSpPr>
            <a:spLocks noGrp="1"/>
          </p:cNvSpPr>
          <p:nvPr>
            <p:ph type="subTitle" idx="1"/>
          </p:nvPr>
        </p:nvSpPr>
        <p:spPr>
          <a:xfrm>
            <a:off x="763480" y="1546049"/>
            <a:ext cx="9543495" cy="5096742"/>
          </a:xfrm>
        </p:spPr>
        <p:txBody>
          <a:bodyPr>
            <a:normAutofit/>
          </a:bodyPr>
          <a:lstStyle/>
          <a:p>
            <a:pPr marL="342900" lvl="0" indent="-342900" algn="l">
              <a:lnSpc>
                <a:spcPct val="107000"/>
              </a:lnSpc>
              <a:buFont typeface="+mj-lt"/>
              <a:buAutoNum type="arabicPeriod"/>
            </a:pPr>
            <a:r>
              <a:rPr lang="nl-NL" sz="2000" dirty="0" err="1">
                <a:effectLst/>
                <a:latin typeface="Calibri" panose="020F0502020204030204" pitchFamily="34" charset="0"/>
                <a:ea typeface="Calibri" panose="020F0502020204030204" pitchFamily="34" charset="0"/>
                <a:cs typeface="Times New Roman" panose="02020603050405020304" pitchFamily="18" charset="0"/>
              </a:rPr>
              <a:t>Agricultura</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lnSpc>
                <a:spcPct val="107000"/>
              </a:lnSpc>
              <a:buFont typeface="+mj-lt"/>
              <a:buAutoNum type="arabicPeriod"/>
            </a:pPr>
            <a:r>
              <a:rPr lang="en-GB" sz="2000" dirty="0">
                <a:effectLst/>
                <a:latin typeface="Calibri" panose="020F0502020204030204" pitchFamily="34" charset="0"/>
                <a:ea typeface="Times New Roman" panose="02020603050405020304" pitchFamily="18" charset="0"/>
                <a:cs typeface="Calibri" panose="020F0502020204030204" pitchFamily="34" charset="0"/>
              </a:rPr>
              <a:t>Alcantarillado y aguas residuales</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lnSpc>
                <a:spcPct val="107000"/>
              </a:lnSpc>
              <a:buFont typeface="+mj-lt"/>
              <a:buAutoNum type="arabicPeriod"/>
            </a:pPr>
            <a:r>
              <a:rPr lang="en-GB" sz="2000" dirty="0">
                <a:effectLst/>
                <a:latin typeface="Calibri" panose="020F0502020204030204" pitchFamily="34" charset="0"/>
                <a:ea typeface="Times New Roman" panose="02020603050405020304" pitchFamily="18" charset="0"/>
                <a:cs typeface="Calibri" panose="020F0502020204030204" pitchFamily="34" charset="0"/>
              </a:rPr>
              <a:t>Contaminación por petróleo</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2000" dirty="0">
                <a:effectLst/>
                <a:latin typeface="Calibri" panose="020F0502020204030204" pitchFamily="34" charset="0"/>
                <a:ea typeface="Calibri" panose="020F0502020204030204" pitchFamily="34" charset="0"/>
              </a:rPr>
              <a:t>Sustancias radiactivas</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pic>
        <p:nvPicPr>
          <p:cNvPr id="7" name="Afbeelding 6" descr="Afbeelding met berg, natuur, rif, oceaanbodem&#10;&#10;Automatisch gegenereerde beschrijving">
            <a:extLst>
              <a:ext uri="{FF2B5EF4-FFF2-40B4-BE49-F238E27FC236}">
                <a16:creationId xmlns:a16="http://schemas.microsoft.com/office/drawing/2014/main" id="{CDF6F7C9-B169-4679-AE16-F61F1D6C6E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3627" y="1882733"/>
            <a:ext cx="4777839" cy="3092534"/>
          </a:xfrm>
          <a:prstGeom prst="rect">
            <a:avLst/>
          </a:prstGeom>
        </p:spPr>
      </p:pic>
    </p:spTree>
    <p:extLst>
      <p:ext uri="{BB962C8B-B14F-4D97-AF65-F5344CB8AC3E}">
        <p14:creationId xmlns:p14="http://schemas.microsoft.com/office/powerpoint/2010/main" val="372302351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WiehebbenerRechten xmlns="7361fed8-3208-422d-bd44-bd7f7a1c5909" xsi:nil="true"/>
    <lcf76f155ced4ddcb4097134ff3c332f xmlns="7361fed8-3208-422d-bd44-bd7f7a1c5909">
      <Terms xmlns="http://schemas.microsoft.com/office/infopath/2007/PartnerControls"/>
    </lcf76f155ced4ddcb4097134ff3c332f>
    <TaxCatchAll xmlns="35091eb4-c0f2-4ddd-b3e8-132f52ac0f9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7AB4643959F046B187FDE66D3A5503" ma:contentTypeVersion="18" ma:contentTypeDescription="Een nieuw document maken." ma:contentTypeScope="" ma:versionID="51eef31eefa2fac4b185d3f98af94c55">
  <xsd:schema xmlns:xsd="http://www.w3.org/2001/XMLSchema" xmlns:xs="http://www.w3.org/2001/XMLSchema" xmlns:p="http://schemas.microsoft.com/office/2006/metadata/properties" xmlns:ns2="7361fed8-3208-422d-bd44-bd7f7a1c5909" xmlns:ns3="35091eb4-c0f2-4ddd-b3e8-132f52ac0f96" targetNamespace="http://schemas.microsoft.com/office/2006/metadata/properties" ma:root="true" ma:fieldsID="112a3aa3832af43938252bd30262a8af" ns2:_="" ns3:_="">
    <xsd:import namespace="7361fed8-3208-422d-bd44-bd7f7a1c5909"/>
    <xsd:import namespace="35091eb4-c0f2-4ddd-b3e8-132f52ac0f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WiehebbenerRecht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1fed8-3208-422d-bd44-bd7f7a1c59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WiehebbenerRechten" ma:index="20" nillable="true" ma:displayName="Wie hebben er Rechten" ma:format="Dropdown" ma:internalName="WiehebbenerRechten">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93a47304-c374-4b83-8465-55f6e3cc4d8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091eb4-c0f2-4ddd-b3e8-132f52ac0f96"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daac2ac2-67f3-42a4-abe1-0a1312d8d7fc}" ma:internalName="TaxCatchAll" ma:showField="CatchAllData" ma:web="35091eb4-c0f2-4ddd-b3e8-132f52ac0f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29153E-E645-4520-A8DB-CBEB3B35B49C}">
  <ds:schemaRefs>
    <ds:schemaRef ds:uri="http://schemas.microsoft.com/sharepoint/v3/contenttype/forms"/>
  </ds:schemaRefs>
</ds:datastoreItem>
</file>

<file path=customXml/itemProps2.xml><?xml version="1.0" encoding="utf-8"?>
<ds:datastoreItem xmlns:ds="http://schemas.openxmlformats.org/officeDocument/2006/customXml" ds:itemID="{B02F5BE2-D7FD-4D28-AC05-6014166F65C5}">
  <ds:schemaRefs>
    <ds:schemaRef ds:uri="http://schemas.microsoft.com/office/2006/metadata/properties"/>
    <ds:schemaRef ds:uri="http://schemas.microsoft.com/office/infopath/2007/PartnerControls"/>
    <ds:schemaRef ds:uri="7361fed8-3208-422d-bd44-bd7f7a1c5909"/>
    <ds:schemaRef ds:uri="35091eb4-c0f2-4ddd-b3e8-132f52ac0f96"/>
  </ds:schemaRefs>
</ds:datastoreItem>
</file>

<file path=customXml/itemProps3.xml><?xml version="1.0" encoding="utf-8"?>
<ds:datastoreItem xmlns:ds="http://schemas.openxmlformats.org/officeDocument/2006/customXml" ds:itemID="{ECE657D6-C2FD-4377-AE80-63D9BD9527AB}"/>
</file>

<file path=docProps/app.xml><?xml version="1.0" encoding="utf-8"?>
<Properties xmlns="http://schemas.openxmlformats.org/officeDocument/2006/extended-properties" xmlns:vt="http://schemas.openxmlformats.org/officeDocument/2006/docPropsVTypes">
  <Template>Facet</Template>
  <TotalTime>641</TotalTime>
  <Words>1012</Words>
  <Application>Microsoft Macintosh PowerPoint</Application>
  <PresentationFormat>Panorámica</PresentationFormat>
  <Paragraphs>87</Paragraphs>
  <Slides>17</Slides>
  <Notes>0</Notes>
  <HiddenSlides>0</HiddenSlides>
  <MMClips>1</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17</vt:i4>
      </vt:variant>
    </vt:vector>
  </HeadingPairs>
  <TitlesOfParts>
    <vt:vector size="26" baseType="lpstr">
      <vt:lpstr>Arial</vt:lpstr>
      <vt:lpstr>Calibri</vt:lpstr>
      <vt:lpstr>play</vt:lpstr>
      <vt:lpstr>play</vt:lpstr>
      <vt:lpstr>Symbol</vt:lpstr>
      <vt:lpstr>Times New Roman</vt:lpstr>
      <vt:lpstr>Trebuchet MS</vt:lpstr>
      <vt:lpstr>Wingdings 3</vt:lpstr>
      <vt:lpstr>Facet</vt:lpstr>
      <vt:lpstr>TEMA 1</vt:lpstr>
      <vt:lpstr>Inscripción de estudiantes</vt:lpstr>
      <vt:lpstr>Objetivos del tema</vt:lpstr>
      <vt:lpstr>Introducción del tema</vt:lpstr>
      <vt:lpstr>Datos y cifras</vt:lpstr>
      <vt:lpstr>Ahorrar agua, ¿por qué?</vt:lpstr>
      <vt:lpstr>Consejos para ahorrar agua</vt:lpstr>
      <vt:lpstr>Contaminación del agua</vt:lpstr>
      <vt:lpstr>Causas de la contaminación del agua</vt:lpstr>
      <vt:lpstr>Actividad de los estudiantes</vt:lpstr>
      <vt:lpstr>Evaluación y autoestudio</vt:lpstr>
      <vt:lpstr>TEMA 2</vt:lpstr>
      <vt:lpstr>Inscripción de estudiantes</vt:lpstr>
      <vt:lpstr>Objetivos del tema</vt:lpstr>
      <vt:lpstr>Explicación del ejercicio</vt:lpstr>
      <vt:lpstr>Charla posterior al experimento</vt:lpstr>
      <vt:lpstr>Evaluación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Frank den Hartog</dc:creator>
  <cp:keywords>, docId:C3C80237C473179E0BCEF3AF2F9E913B</cp:keywords>
  <cp:lastModifiedBy>Microsoft Office User</cp:lastModifiedBy>
  <cp:revision>123</cp:revision>
  <dcterms:created xsi:type="dcterms:W3CDTF">2020-10-08T12:13:34Z</dcterms:created>
  <dcterms:modified xsi:type="dcterms:W3CDTF">2023-09-18T17:27:56Z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34332300</vt:r8>
  </property>
  <property fmtid="{D5CDD505-2E9C-101B-9397-08002B2CF9AE}" pid="3" name="ContentTypeId">
    <vt:lpwstr>0x010100517AB4643959F046B187FDE66D3A5503</vt:lpwstr>
  </property>
</Properties>
</file>