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7" r:id="rId6"/>
    <p:sldId id="279" r:id="rId7"/>
    <p:sldId id="281" r:id="rId8"/>
    <p:sldId id="275" r:id="rId9"/>
    <p:sldId id="282" r:id="rId10"/>
    <p:sldId id="273" r:id="rId11"/>
    <p:sldId id="278" r:id="rId12"/>
    <p:sldId id="289" r:id="rId13"/>
    <p:sldId id="284" r:id="rId14"/>
    <p:sldId id="285" r:id="rId15"/>
    <p:sldId id="286" r:id="rId16"/>
    <p:sldId id="280" r:id="rId17"/>
    <p:sldId id="287" r:id="rId18"/>
    <p:sldId id="288"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26-6-2023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26-6-2023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26-6-2023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26-6-2023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26-6-2023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26-6-2023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26-6-2023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409405"/>
          </a:xfrm>
        </p:spPr>
        <p:txBody>
          <a:bodyPr/>
          <a:lstStyle/>
          <a:p>
            <a:pPr fontAlgn="base"/>
            <a:r>
              <a:rPr lang="en-US" sz="4000" b="1">
                <a:latin typeface="play"/>
              </a:rPr>
              <a:t>Module 3</a:t>
            </a:r>
            <a:br>
              <a:rPr lang="en-US" sz="4000" b="1">
                <a:latin typeface="play"/>
              </a:rPr>
            </a:br>
            <a:br>
              <a:rPr lang="en-US" sz="4000" b="1">
                <a:latin typeface="play"/>
              </a:rPr>
            </a:br>
            <a:br>
              <a:rPr lang="en-US" sz="4000" b="1">
                <a:latin typeface="play"/>
              </a:rPr>
            </a:br>
            <a:r>
              <a:rPr lang="en-US" sz="4000" b="1">
                <a:latin typeface="play"/>
              </a:rPr>
              <a:t>Legislation </a:t>
            </a:r>
            <a:r>
              <a:rPr lang="en-US" sz="4000" b="1" dirty="0">
                <a:latin typeface="play"/>
              </a:rPr>
              <a:t>around waste </a:t>
            </a:r>
            <a:br>
              <a:rPr lang="en-US" sz="4000" b="1" dirty="0">
                <a:latin typeface="play"/>
              </a:rPr>
            </a:br>
            <a:r>
              <a:rPr lang="en-US" sz="4000" b="1" dirty="0">
                <a:latin typeface="play"/>
              </a:rPr>
              <a:t>and setting up a low-waste salon</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dirty="0">
                <a:solidFill>
                  <a:srgbClr val="000000"/>
                </a:solidFill>
                <a:latin typeface="Play"/>
              </a:rPr>
              <a:t>Management level students' class</a:t>
            </a:r>
            <a:endParaRPr lang="en-US" sz="2400" b="0" dirty="0">
              <a:solidFill>
                <a:srgbClr val="000000"/>
              </a:solidFill>
              <a:effectLst/>
              <a:latin typeface="Play"/>
            </a:endParaRPr>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6177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9103" y="340302"/>
            <a:ext cx="7935972" cy="540327"/>
          </a:xfrm>
        </p:spPr>
        <p:txBody>
          <a:bodyPr/>
          <a:lstStyle/>
          <a:p>
            <a:r>
              <a:rPr lang="nl-NL" sz="3600" dirty="0"/>
              <a:t>Index</a:t>
            </a:r>
          </a:p>
        </p:txBody>
      </p:sp>
      <p:sp>
        <p:nvSpPr>
          <p:cNvPr id="3" name="Ondertitel 2"/>
          <p:cNvSpPr>
            <a:spLocks noGrp="1"/>
          </p:cNvSpPr>
          <p:nvPr>
            <p:ph type="subTitle" idx="1"/>
          </p:nvPr>
        </p:nvSpPr>
        <p:spPr>
          <a:xfrm>
            <a:off x="986278" y="880629"/>
            <a:ext cx="8628239" cy="5096742"/>
          </a:xfrm>
        </p:spPr>
        <p:txBody>
          <a:bodyPr>
            <a:normAutofit/>
          </a:bodyPr>
          <a:lstStyle/>
          <a:p>
            <a:pPr marL="514350" indent="-514350" algn="l">
              <a:buFont typeface="+mj-lt"/>
              <a:buAutoNum type="arabicPeriod"/>
            </a:pPr>
            <a:r>
              <a:rPr lang="en-GB" sz="2800" dirty="0">
                <a:latin typeface="Calibri" panose="020F0502020204030204" pitchFamily="34" charset="0"/>
                <a:ea typeface="Calibri" panose="020F0502020204030204" pitchFamily="34" charset="0"/>
              </a:rPr>
              <a:t>Corporate Social Responsibility (CRS)</a:t>
            </a:r>
            <a:endParaRPr lang="en-GB" sz="2800" dirty="0">
              <a:effectLst/>
              <a:latin typeface="Calibri" panose="020F0502020204030204" pitchFamily="34" charset="0"/>
              <a:ea typeface="Calibri" panose="020F0502020204030204" pitchFamily="34" charset="0"/>
            </a:endParaRPr>
          </a:p>
          <a:p>
            <a:pPr marL="514350" indent="-514350" algn="l">
              <a:buFont typeface="+mj-lt"/>
              <a:buAutoNum type="arabicPeriod"/>
            </a:pPr>
            <a:r>
              <a:rPr lang="nl-NL" sz="2800" dirty="0">
                <a:latin typeface="Calibri" panose="020F0502020204030204" pitchFamily="34" charset="0"/>
                <a:ea typeface="Calibri" panose="020F0502020204030204" pitchFamily="34" charset="0"/>
              </a:rPr>
              <a:t>CRS in </a:t>
            </a:r>
            <a:r>
              <a:rPr lang="nl-NL" sz="2800" dirty="0" err="1">
                <a:latin typeface="Calibri" panose="020F0502020204030204" pitchFamily="34" charset="0"/>
                <a:ea typeface="Calibri" panose="020F0502020204030204" pitchFamily="34" charset="0"/>
              </a:rPr>
              <a:t>relation</a:t>
            </a:r>
            <a:r>
              <a:rPr lang="nl-NL" sz="2800" dirty="0">
                <a:latin typeface="Calibri" panose="020F0502020204030204" pitchFamily="34" charset="0"/>
                <a:ea typeface="Calibri" panose="020F0502020204030204" pitchFamily="34" charset="0"/>
              </a:rPr>
              <a:t> </a:t>
            </a:r>
            <a:r>
              <a:rPr lang="nl-NL" sz="2800" dirty="0" err="1">
                <a:latin typeface="Calibri" panose="020F0502020204030204" pitchFamily="34" charset="0"/>
                <a:ea typeface="Calibri" panose="020F0502020204030204" pitchFamily="34" charset="0"/>
              </a:rPr>
              <a:t>to</a:t>
            </a:r>
            <a:r>
              <a:rPr lang="nl-NL" sz="2800" dirty="0">
                <a:latin typeface="Calibri" panose="020F0502020204030204" pitchFamily="34" charset="0"/>
                <a:ea typeface="Calibri" panose="020F0502020204030204" pitchFamily="34" charset="0"/>
              </a:rPr>
              <a:t> waste</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How to apply waste-related CRS at a salon</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Waste-related CSR as a marketing tool</a:t>
            </a:r>
          </a:p>
          <a:p>
            <a:pPr algn="l"/>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49604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72DF5-CF9D-415F-A856-A988F4C6F62A}"/>
              </a:ext>
            </a:extLst>
          </p:cNvPr>
          <p:cNvSpPr>
            <a:spLocks noGrp="1"/>
          </p:cNvSpPr>
          <p:nvPr>
            <p:ph type="title"/>
          </p:nvPr>
        </p:nvSpPr>
        <p:spPr>
          <a:xfrm>
            <a:off x="512883" y="327734"/>
            <a:ext cx="8596668" cy="1320800"/>
          </a:xfrm>
        </p:spPr>
        <p:txBody>
          <a:bodyPr/>
          <a:lstStyle/>
          <a:p>
            <a:r>
              <a:rPr lang="en-GB" sz="3600" dirty="0">
                <a:latin typeface="Calibri" panose="020F0502020204030204" pitchFamily="34" charset="0"/>
                <a:ea typeface="Calibri" panose="020F0502020204030204" pitchFamily="34" charset="0"/>
              </a:rPr>
              <a:t>Corporate Social Responsibility (CRS)</a:t>
            </a:r>
            <a:br>
              <a:rPr lang="en-GB" sz="3600" dirty="0">
                <a:effectLst/>
                <a:latin typeface="Calibri" panose="020F0502020204030204" pitchFamily="34" charset="0"/>
                <a:ea typeface="Calibri" panose="020F0502020204030204" pitchFamily="34" charset="0"/>
              </a:rPr>
            </a:br>
            <a:endParaRPr lang="nl-NL" dirty="0"/>
          </a:p>
        </p:txBody>
      </p:sp>
      <p:pic>
        <p:nvPicPr>
          <p:cNvPr id="5" name="Tijdelijke aanduiding voor inhoud 4" descr="Afbeelding met tekst, whiteboard&#10;&#10;Automatisch gegenereerde beschrijving">
            <a:extLst>
              <a:ext uri="{FF2B5EF4-FFF2-40B4-BE49-F238E27FC236}">
                <a16:creationId xmlns:a16="http://schemas.microsoft.com/office/drawing/2014/main" id="{153BFAE7-25C3-4218-A3FE-B357074B84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9752" y="1104599"/>
            <a:ext cx="3399635" cy="2268916"/>
          </a:xfrm>
        </p:spPr>
      </p:pic>
      <p:sp>
        <p:nvSpPr>
          <p:cNvPr id="7" name="Tekstvak 6">
            <a:extLst>
              <a:ext uri="{FF2B5EF4-FFF2-40B4-BE49-F238E27FC236}">
                <a16:creationId xmlns:a16="http://schemas.microsoft.com/office/drawing/2014/main" id="{CC8A5BAA-E239-4149-9A71-753B3428FEE1}"/>
              </a:ext>
            </a:extLst>
          </p:cNvPr>
          <p:cNvSpPr txBox="1"/>
          <p:nvPr/>
        </p:nvSpPr>
        <p:spPr>
          <a:xfrm>
            <a:off x="4099461" y="988134"/>
            <a:ext cx="5781385" cy="4790799"/>
          </a:xfrm>
          <a:prstGeom prst="rect">
            <a:avLst/>
          </a:prstGeom>
          <a:noFill/>
        </p:spPr>
        <p:txBody>
          <a:bodyPr wrap="square">
            <a:sp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Corporate social responsibility (CSR) </a:t>
            </a:r>
            <a:r>
              <a:rPr lang="en-GB" sz="2000" dirty="0">
                <a:effectLst/>
                <a:latin typeface="Calibri" panose="020F0502020204030204" pitchFamily="34" charset="0"/>
                <a:ea typeface="Calibri" panose="020F0502020204030204" pitchFamily="34" charset="0"/>
                <a:cs typeface="Calibri" panose="020F0502020204030204" pitchFamily="34" charset="0"/>
              </a:rPr>
              <a:t>is a self-regulating business model that helps a company be socially accountable to itself, its stakeholders and the public. By practicing corporate social responsibility, also called corporate citizenship, companies can be conscious of the kind of impact they are having on all aspects of society, including economic, social and environmental.</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To engage in CSR means that a company is operating in ways that enhance society and the environment instead of contributing negatively to them. CSR helps both improve various aspects of society as well as promote a positive brand image of companies, thus creating a win-win situation.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C0A10D48-70D9-416B-AFFC-3A0A859DDE8D}"/>
              </a:ext>
            </a:extLst>
          </p:cNvPr>
          <p:cNvSpPr txBox="1"/>
          <p:nvPr/>
        </p:nvSpPr>
        <p:spPr>
          <a:xfrm>
            <a:off x="579678" y="3383533"/>
            <a:ext cx="3215738" cy="312650"/>
          </a:xfrm>
          <a:prstGeom prst="rect">
            <a:avLst/>
          </a:prstGeom>
          <a:noFill/>
        </p:spPr>
        <p:txBody>
          <a:bodyPr wrap="square">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Image by rawpixel.com on </a:t>
            </a:r>
            <a:r>
              <a:rPr lang="en-GB" sz="1400" dirty="0" err="1">
                <a:effectLst/>
                <a:latin typeface="Calibri" panose="020F0502020204030204" pitchFamily="34" charset="0"/>
                <a:ea typeface="Calibri" panose="020F0502020204030204" pitchFamily="34" charset="0"/>
                <a:cs typeface="Calibri" panose="020F0502020204030204" pitchFamily="34" charset="0"/>
              </a:rPr>
              <a:t>Freepik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33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86354" y="551819"/>
            <a:ext cx="9152877" cy="540327"/>
          </a:xfrm>
        </p:spPr>
        <p:txBody>
          <a:bodyPr/>
          <a:lstStyle/>
          <a:p>
            <a:r>
              <a:rPr lang="en-GB" sz="3600" dirty="0">
                <a:latin typeface="Calibri" panose="020F0502020204030204" pitchFamily="34" charset="0"/>
                <a:ea typeface="Calibri" panose="020F0502020204030204" pitchFamily="34" charset="0"/>
              </a:rPr>
              <a:t>CRS in relation to waste and waste management</a:t>
            </a:r>
            <a:endParaRPr lang="nl-NL" sz="3600" dirty="0"/>
          </a:p>
        </p:txBody>
      </p:sp>
      <p:sp>
        <p:nvSpPr>
          <p:cNvPr id="3" name="Ondertitel 2"/>
          <p:cNvSpPr>
            <a:spLocks noGrp="1"/>
          </p:cNvSpPr>
          <p:nvPr>
            <p:ph type="subTitle" idx="1"/>
          </p:nvPr>
        </p:nvSpPr>
        <p:spPr>
          <a:xfrm>
            <a:off x="683581" y="1093357"/>
            <a:ext cx="8611339" cy="5211613"/>
          </a:xfrm>
        </p:spPr>
        <p:txBody>
          <a:bodyPr>
            <a:normAutofit/>
          </a:bodyPr>
          <a:lstStyle/>
          <a:p>
            <a:pPr algn="l"/>
            <a:r>
              <a:rPr lang="en-GB" sz="2800" dirty="0">
                <a:solidFill>
                  <a:schemeClr val="bg1">
                    <a:lumMod val="50000"/>
                  </a:schemeClr>
                </a:solidFill>
                <a:latin typeface="Calibri" panose="020F0502020204030204" pitchFamily="34" charset="0"/>
                <a:cs typeface="Calibri" panose="020F0502020204030204" pitchFamily="34" charset="0"/>
              </a:rPr>
              <a:t>With some previous knowledge about 3R’s at a hairdressing salon, think of the following:</a:t>
            </a:r>
          </a:p>
          <a:p>
            <a:pPr algn="l"/>
            <a:endParaRPr lang="en-GB" sz="2800" b="0" dirty="0">
              <a:solidFill>
                <a:schemeClr val="bg1">
                  <a:lumMod val="50000"/>
                </a:schemeClr>
              </a:solidFill>
              <a:effectLst/>
              <a:latin typeface="Calibri" panose="020F0502020204030204" pitchFamily="34" charset="0"/>
              <a:cs typeface="Calibri" panose="020F0502020204030204" pitchFamily="34" charset="0"/>
            </a:endParaRPr>
          </a:p>
          <a:p>
            <a:pPr marL="457200" indent="-457200" algn="l">
              <a:buFont typeface="Wingdings" panose="05000000000000000000" pitchFamily="2" charset="2"/>
              <a:buChar char="Ø"/>
            </a:pPr>
            <a:r>
              <a:rPr lang="en-GB" sz="2800" dirty="0">
                <a:solidFill>
                  <a:schemeClr val="bg1">
                    <a:lumMod val="50000"/>
                  </a:schemeClr>
                </a:solidFill>
                <a:latin typeface="Calibri" panose="020F0502020204030204" pitchFamily="34" charset="0"/>
                <a:cs typeface="Calibri" panose="020F0502020204030204" pitchFamily="34" charset="0"/>
              </a:rPr>
              <a:t>What CRS practiced in relation to waste reducing and recycling can be applied at a salon?</a:t>
            </a:r>
          </a:p>
          <a:p>
            <a:pPr marL="457200" indent="-457200" algn="l">
              <a:buFont typeface="Wingdings" panose="05000000000000000000" pitchFamily="2" charset="2"/>
              <a:buChar char="Ø"/>
            </a:pPr>
            <a:r>
              <a:rPr lang="en-US" sz="2800" dirty="0">
                <a:solidFill>
                  <a:schemeClr val="bg1">
                    <a:lumMod val="50000"/>
                  </a:schemeClr>
                </a:solidFill>
                <a:latin typeface="Calibri" panose="020F0502020204030204" pitchFamily="34" charset="0"/>
                <a:cs typeface="Calibri" panose="020F0502020204030204" pitchFamily="34" charset="0"/>
              </a:rPr>
              <a:t>How can a salon manager / owner facilitate the use of these practices?</a:t>
            </a:r>
          </a:p>
          <a:p>
            <a:pPr marL="457200" indent="-457200" algn="l">
              <a:buFont typeface="Wingdings" panose="05000000000000000000" pitchFamily="2" charset="2"/>
              <a:buChar char="Ø"/>
            </a:pPr>
            <a:r>
              <a:rPr lang="en-US" sz="2800" dirty="0">
                <a:solidFill>
                  <a:schemeClr val="bg1">
                    <a:lumMod val="50000"/>
                  </a:schemeClr>
                </a:solidFill>
                <a:latin typeface="Calibri" panose="020F0502020204030204" pitchFamily="34" charset="0"/>
                <a:cs typeface="Calibri" panose="020F0502020204030204" pitchFamily="34" charset="0"/>
              </a:rPr>
              <a:t>Can a salon manager / owner use incentives / renumeration system to motivate the employees to apply the waste-related CSR at a salon?</a:t>
            </a:r>
            <a:endParaRPr lang="en-GB" sz="2800" dirty="0">
              <a:solidFill>
                <a:schemeClr val="bg1">
                  <a:lumMod val="50000"/>
                </a:schemeClr>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44250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14EF8-F8A1-42B6-B57B-9B663FCF3179}"/>
              </a:ext>
            </a:extLst>
          </p:cNvPr>
          <p:cNvSpPr>
            <a:spLocks noGrp="1"/>
          </p:cNvSpPr>
          <p:nvPr>
            <p:ph type="title"/>
          </p:nvPr>
        </p:nvSpPr>
        <p:spPr/>
        <p:txBody>
          <a:bodyPr/>
          <a:lstStyle/>
          <a:p>
            <a:r>
              <a:rPr lang="en-US" sz="3600" dirty="0">
                <a:latin typeface="Calibri" panose="020F0502020204030204" pitchFamily="34" charset="0"/>
                <a:ea typeface="Calibri" panose="020F0502020204030204" pitchFamily="34" charset="0"/>
              </a:rPr>
              <a:t>Water-related CSR as a marketing tool</a:t>
            </a:r>
            <a:endParaRPr lang="nl-NL" dirty="0"/>
          </a:p>
        </p:txBody>
      </p:sp>
      <p:sp>
        <p:nvSpPr>
          <p:cNvPr id="3" name="Tijdelijke aanduiding voor inhoud 2">
            <a:extLst>
              <a:ext uri="{FF2B5EF4-FFF2-40B4-BE49-F238E27FC236}">
                <a16:creationId xmlns:a16="http://schemas.microsoft.com/office/drawing/2014/main" id="{062E1F3C-A6E5-4902-8CED-F0D14E5E106F}"/>
              </a:ext>
            </a:extLst>
          </p:cNvPr>
          <p:cNvSpPr>
            <a:spLocks noGrp="1"/>
          </p:cNvSpPr>
          <p:nvPr>
            <p:ph idx="1"/>
          </p:nvPr>
        </p:nvSpPr>
        <p:spPr>
          <a:xfrm>
            <a:off x="677334" y="1778850"/>
            <a:ext cx="8596668" cy="3880773"/>
          </a:xfrm>
        </p:spPr>
        <p:txBody>
          <a:bodyPr>
            <a:normAutofit fontScale="92500"/>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C</a:t>
            </a:r>
            <a:r>
              <a:rPr lang="en-GB" sz="2400" dirty="0">
                <a:effectLst/>
                <a:latin typeface="Calibri" panose="020F0502020204030204" pitchFamily="34" charset="0"/>
                <a:ea typeface="Calibri" panose="020F0502020204030204" pitchFamily="34" charset="0"/>
                <a:cs typeface="Calibri" panose="020F0502020204030204" pitchFamily="34" charset="0"/>
              </a:rPr>
              <a:t>ustomers nowadays become more and more environmentally conscious!</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If you are using (water-related) CSR in your salon, make sure to:</a:t>
            </a:r>
          </a:p>
          <a:p>
            <a:pPr marL="0" indent="0">
              <a:buNone/>
            </a:pPr>
            <a:r>
              <a:rPr lang="en-GB" sz="2400" b="1" dirty="0">
                <a:effectLst/>
                <a:latin typeface="Calibri" panose="020F0502020204030204" pitchFamily="34" charset="0"/>
                <a:ea typeface="Calibri" panose="020F0502020204030204" pitchFamily="34" charset="0"/>
                <a:cs typeface="Calibri" panose="020F0502020204030204" pitchFamily="34" charset="0"/>
              </a:rPr>
              <a:t>Promote these kind of practices in your marketing communication by:</a:t>
            </a:r>
          </a:p>
          <a:p>
            <a:pPr>
              <a:buFont typeface="Wingdings" panose="05000000000000000000" pitchFamily="2" charset="2"/>
              <a:buChar char="Ø"/>
            </a:pPr>
            <a:r>
              <a:rPr lang="en-GB" sz="2400" dirty="0">
                <a:latin typeface="Calibri" panose="020F0502020204030204" pitchFamily="34" charset="0"/>
                <a:ea typeface="Calibri" panose="020F0502020204030204" pitchFamily="34" charset="0"/>
                <a:cs typeface="Calibri" panose="020F0502020204030204" pitchFamily="34" charset="0"/>
              </a:rPr>
              <a:t>H</a:t>
            </a:r>
            <a:r>
              <a:rPr lang="en-GB" sz="2400" dirty="0">
                <a:effectLst/>
                <a:latin typeface="Calibri" panose="020F0502020204030204" pitchFamily="34" charset="0"/>
                <a:ea typeface="Calibri" panose="020F0502020204030204" pitchFamily="34" charset="0"/>
                <a:cs typeface="Calibri" panose="020F0502020204030204" pitchFamily="34" charset="0"/>
              </a:rPr>
              <a:t>anging around some posters that you save water</a:t>
            </a:r>
          </a:p>
          <a:p>
            <a:pPr>
              <a:buFont typeface="Wingdings" panose="05000000000000000000" pitchFamily="2" charset="2"/>
              <a:buChar char="Ø"/>
            </a:pPr>
            <a:r>
              <a:rPr lang="en-GB" sz="2400" dirty="0">
                <a:latin typeface="Calibri" panose="020F0502020204030204" pitchFamily="34" charset="0"/>
                <a:ea typeface="Calibri" panose="020F0502020204030204" pitchFamily="34" charset="0"/>
                <a:cs typeface="Calibri" panose="020F0502020204030204" pitchFamily="34" charset="0"/>
              </a:rPr>
              <a:t>A</a:t>
            </a:r>
            <a:r>
              <a:rPr lang="en-GB" sz="2400" dirty="0">
                <a:effectLst/>
                <a:latin typeface="Calibri" panose="020F0502020204030204" pitchFamily="34" charset="0"/>
                <a:ea typeface="Calibri" panose="020F0502020204030204" pitchFamily="34" charset="0"/>
                <a:cs typeface="Calibri" panose="020F0502020204030204" pitchFamily="34" charset="0"/>
              </a:rPr>
              <a:t>dding a disclaimer on your website or social media that you are saving water / sorting waste / using green hair and scalp products</a:t>
            </a:r>
          </a:p>
          <a:p>
            <a:pPr>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Calibri" panose="020F0502020204030204" pitchFamily="34" charset="0"/>
              </a:rPr>
              <a:t>are awarded a quality mark or certification etc.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7896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6347" y="329343"/>
            <a:ext cx="5391173" cy="1568754"/>
          </a:xfrm>
        </p:spPr>
        <p:txBody>
          <a:bodyPr>
            <a:normAutofit fontScale="90000"/>
          </a:bodyPr>
          <a:lstStyle/>
          <a:p>
            <a:r>
              <a:rPr lang="en-GB" dirty="0">
                <a:latin typeface="Calibri" panose="020F0502020204030204" pitchFamily="34" charset="0"/>
              </a:rPr>
              <a:t>Hairdresser’s waste as new raw material</a:t>
            </a:r>
            <a:endParaRPr lang="nl-NL" dirty="0"/>
          </a:p>
        </p:txBody>
      </p:sp>
      <p:sp>
        <p:nvSpPr>
          <p:cNvPr id="3" name="Ondertitel 2"/>
          <p:cNvSpPr>
            <a:spLocks noGrp="1"/>
          </p:cNvSpPr>
          <p:nvPr>
            <p:ph type="subTitle" idx="1"/>
          </p:nvPr>
        </p:nvSpPr>
        <p:spPr>
          <a:xfrm>
            <a:off x="5377009" y="1800442"/>
            <a:ext cx="4410720" cy="4449438"/>
          </a:xfrm>
        </p:spPr>
        <p:txBody>
          <a:bodyPr>
            <a:normAutofit lnSpcReduction="10000"/>
          </a:bodyPr>
          <a:lstStyle/>
          <a:p>
            <a:pPr algn="l"/>
            <a:r>
              <a:rPr lang="en-GB" dirty="0" err="1">
                <a:latin typeface="Calibri" panose="020F0502020204030204" pitchFamily="34" charset="0"/>
                <a:cs typeface="Calibri" panose="020F0502020204030204" pitchFamily="34" charset="0"/>
              </a:rPr>
              <a:t>Zsofia</a:t>
            </a:r>
            <a:r>
              <a:rPr lang="en-GB" dirty="0">
                <a:latin typeface="Calibri" panose="020F0502020204030204" pitchFamily="34" charset="0"/>
                <a:cs typeface="Calibri" panose="020F0502020204030204" pitchFamily="34" charset="0"/>
              </a:rPr>
              <a:t> is a young and innovative entrepreneur from the Netherlands and she’s trying something new out: textile and clothes made from </a:t>
            </a:r>
            <a:r>
              <a:rPr lang="en-GB" b="1" dirty="0">
                <a:latin typeface="Calibri" panose="020F0502020204030204" pitchFamily="34" charset="0"/>
                <a:cs typeface="Calibri" panose="020F0502020204030204" pitchFamily="34" charset="0"/>
              </a:rPr>
              <a:t>human hair</a:t>
            </a:r>
            <a:r>
              <a:rPr lang="en-GB" dirty="0">
                <a:latin typeface="Calibri" panose="020F0502020204030204" pitchFamily="34" charset="0"/>
                <a:cs typeface="Calibri" panose="020F0502020204030204" pitchFamily="34" charset="0"/>
              </a:rPr>
              <a:t>. According to </a:t>
            </a:r>
            <a:r>
              <a:rPr lang="en-GB" dirty="0" err="1">
                <a:latin typeface="Calibri" panose="020F0502020204030204" pitchFamily="34" charset="0"/>
                <a:cs typeface="Calibri" panose="020F0502020204030204" pitchFamily="34" charset="0"/>
              </a:rPr>
              <a:t>Zsofia</a:t>
            </a:r>
            <a:r>
              <a:rPr lang="en-GB" dirty="0">
                <a:latin typeface="Calibri" panose="020F0502020204030204" pitchFamily="34" charset="0"/>
                <a:cs typeface="Calibri" panose="020F0502020204030204" pitchFamily="34" charset="0"/>
              </a:rPr>
              <a:t>, you need 26 (chemical) manipulation steps to use the sheep wool for cloths, while it’s only 2 for human hair! Human hair has amazing qualities: it’s a limitless resource and it’s also antiallergic. The garments she makes are still in the experimental phase, but will soon be available on the market:</a:t>
            </a:r>
          </a:p>
          <a:p>
            <a:pPr algn="l"/>
            <a:r>
              <a:rPr lang="en-GB" b="1" dirty="0">
                <a:latin typeface="Calibri" panose="020F0502020204030204" pitchFamily="34" charset="0"/>
                <a:cs typeface="Calibri" panose="020F0502020204030204" pitchFamily="34" charset="0"/>
              </a:rPr>
              <a:t>In 2 groups discuss:</a:t>
            </a:r>
          </a:p>
          <a:p>
            <a:pPr marL="285750" indent="-285750" algn="l">
              <a:buFontTx/>
              <a:buChar char="-"/>
            </a:pPr>
            <a:r>
              <a:rPr lang="en-GB" dirty="0">
                <a:latin typeface="Calibri" panose="020F0502020204030204" pitchFamily="34" charset="0"/>
                <a:cs typeface="Calibri" panose="020F0502020204030204" pitchFamily="34" charset="0"/>
              </a:rPr>
              <a:t>Group 1 defends the PROS of the human hair clothes (win-win)</a:t>
            </a:r>
          </a:p>
          <a:p>
            <a:pPr marL="285750" indent="-285750" algn="l">
              <a:buFontTx/>
              <a:buChar char="-"/>
            </a:pPr>
            <a:r>
              <a:rPr lang="en-GB" dirty="0">
                <a:latin typeface="Calibri" panose="020F0502020204030204" pitchFamily="34" charset="0"/>
                <a:cs typeface="Calibri" panose="020F0502020204030204" pitchFamily="34" charset="0"/>
              </a:rPr>
              <a:t>Group 2 is very sceptical </a:t>
            </a:r>
            <a:r>
              <a:rPr lang="en-GB">
                <a:latin typeface="Calibri" panose="020F0502020204030204" pitchFamily="34" charset="0"/>
                <a:cs typeface="Calibri" panose="020F0502020204030204" pitchFamily="34" charset="0"/>
              </a:rPr>
              <a:t>and comes </a:t>
            </a:r>
            <a:r>
              <a:rPr lang="en-GB" dirty="0">
                <a:latin typeface="Calibri" panose="020F0502020204030204" pitchFamily="34" charset="0"/>
                <a:cs typeface="Calibri" panose="020F0502020204030204" pitchFamily="34" charset="0"/>
              </a:rPr>
              <a:t>with the CONS as arguments</a:t>
            </a:r>
          </a:p>
          <a:p>
            <a:pPr algn="l"/>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2662" y="6079412"/>
            <a:ext cx="2736781" cy="779982"/>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1D104665-7C40-41A1-B586-546C3A3AE5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71" r="1935" b="8336"/>
          <a:stretch/>
        </p:blipFill>
        <p:spPr>
          <a:xfrm>
            <a:off x="440171" y="2911876"/>
            <a:ext cx="4936838" cy="3166142"/>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spTree>
    <p:extLst>
      <p:ext uri="{BB962C8B-B14F-4D97-AF65-F5344CB8AC3E}">
        <p14:creationId xmlns:p14="http://schemas.microsoft.com/office/powerpoint/2010/main" val="195036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6455" y="348816"/>
            <a:ext cx="9152877" cy="540327"/>
          </a:xfrm>
        </p:spPr>
        <p:txBody>
          <a:bodyPr/>
          <a:lstStyle/>
          <a:p>
            <a:r>
              <a:rPr lang="en-GB" sz="3600" dirty="0">
                <a:latin typeface="Calibri" panose="020F0502020204030204" pitchFamily="34" charset="0"/>
              </a:rPr>
              <a:t>Recap – what have you learned?</a:t>
            </a:r>
            <a:endParaRPr lang="nl-NL" sz="3600" dirty="0"/>
          </a:p>
        </p:txBody>
      </p:sp>
      <p:sp>
        <p:nvSpPr>
          <p:cNvPr id="3" name="Ondertitel 2"/>
          <p:cNvSpPr>
            <a:spLocks noGrp="1"/>
          </p:cNvSpPr>
          <p:nvPr>
            <p:ph type="subTitle" idx="1"/>
          </p:nvPr>
        </p:nvSpPr>
        <p:spPr>
          <a:xfrm>
            <a:off x="737701" y="1200682"/>
            <a:ext cx="9436109" cy="5247734"/>
          </a:xfrm>
        </p:spPr>
        <p:txBody>
          <a:bodyPr>
            <a:normAutofit/>
          </a:bodyPr>
          <a:lstStyle/>
          <a:p>
            <a:pPr marL="457200" indent="-457200" algn="l">
              <a:spcBef>
                <a:spcPts val="0"/>
              </a:spcBef>
              <a:spcAft>
                <a:spcPts val="600"/>
              </a:spcAft>
              <a:buFont typeface="+mj-lt"/>
              <a:buAutoNum type="arabicPeriod"/>
            </a:pPr>
            <a:r>
              <a:rPr lang="en-US" sz="2400" dirty="0">
                <a:solidFill>
                  <a:schemeClr val="bg1">
                    <a:lumMod val="50000"/>
                  </a:schemeClr>
                </a:solidFill>
                <a:latin typeface="Calibri" panose="020F0502020204030204" pitchFamily="34" charset="0"/>
                <a:cs typeface="Calibri" panose="020F0502020204030204" pitchFamily="34" charset="0"/>
              </a:rPr>
              <a:t>What is CRS?</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What is CRS in relation to waste and in the context of a hairdr</a:t>
            </a:r>
            <a:r>
              <a:rPr lang="en-US" sz="2400" dirty="0">
                <a:solidFill>
                  <a:schemeClr val="bg1">
                    <a:lumMod val="50000"/>
                  </a:schemeClr>
                </a:solidFill>
                <a:latin typeface="Calibri" panose="020F0502020204030204" pitchFamily="34" charset="0"/>
                <a:cs typeface="Calibri" panose="020F0502020204030204" pitchFamily="34" charset="0"/>
              </a:rPr>
              <a:t>esser salon?</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How do you motivate your team to follow your low-waste salon policy?</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How and why your can use your waste-related CSR as a marketing tool?</a:t>
            </a:r>
          </a:p>
          <a:p>
            <a:pPr marL="457200" indent="-457200" algn="l">
              <a:spcBef>
                <a:spcPts val="0"/>
              </a:spcBef>
              <a:spcAft>
                <a:spcPts val="600"/>
              </a:spcAft>
              <a:buFont typeface="+mj-lt"/>
              <a:buAutoNum type="arabicPeriod"/>
            </a:pPr>
            <a:r>
              <a:rPr lang="en-US" sz="2400" dirty="0">
                <a:solidFill>
                  <a:schemeClr val="bg1">
                    <a:lumMod val="50000"/>
                  </a:schemeClr>
                </a:solidFill>
                <a:latin typeface="Calibri" panose="020F0502020204030204" pitchFamily="34" charset="0"/>
                <a:cs typeface="Calibri" panose="020F0502020204030204" pitchFamily="34" charset="0"/>
              </a:rPr>
              <a:t>Hairdressers’ waste as new raw material: </a:t>
            </a:r>
            <a:r>
              <a:rPr lang="en-US" sz="2400">
                <a:solidFill>
                  <a:schemeClr val="bg1">
                    <a:lumMod val="50000"/>
                  </a:schemeClr>
                </a:solidFill>
                <a:latin typeface="Calibri" panose="020F0502020204030204" pitchFamily="34" charset="0"/>
                <a:cs typeface="Calibri" panose="020F0502020204030204" pitchFamily="34" charset="0"/>
              </a:rPr>
              <a:t>TOP or FLOP?</a:t>
            </a:r>
            <a:endParaRPr lang="en-US" sz="2400" b="0" dirty="0">
              <a:solidFill>
                <a:schemeClr val="bg1">
                  <a:lumMod val="50000"/>
                </a:schemeClr>
              </a:solidFill>
              <a:effectLst/>
              <a:latin typeface="Calibri" panose="020F0502020204030204" pitchFamily="34" charset="0"/>
              <a:cs typeface="Calibri" panose="020F050202020403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73668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9103" y="340302"/>
            <a:ext cx="7935972" cy="540327"/>
          </a:xfrm>
        </p:spPr>
        <p:txBody>
          <a:bodyPr/>
          <a:lstStyle/>
          <a:p>
            <a:r>
              <a:rPr lang="nl-NL" sz="3600" dirty="0"/>
              <a:t>Index</a:t>
            </a:r>
          </a:p>
        </p:txBody>
      </p:sp>
      <p:sp>
        <p:nvSpPr>
          <p:cNvPr id="3" name="Ondertitel 2"/>
          <p:cNvSpPr>
            <a:spLocks noGrp="1"/>
          </p:cNvSpPr>
          <p:nvPr>
            <p:ph type="subTitle" idx="1"/>
          </p:nvPr>
        </p:nvSpPr>
        <p:spPr>
          <a:xfrm>
            <a:off x="986278" y="880629"/>
            <a:ext cx="8628239" cy="5096742"/>
          </a:xfrm>
        </p:spPr>
        <p:txBody>
          <a:bodyPr>
            <a:normAutofit/>
          </a:bodyPr>
          <a:lstStyle/>
          <a:p>
            <a:pPr marL="514350" indent="-514350" algn="l">
              <a:buFont typeface="+mj-lt"/>
              <a:buAutoNum type="arabicPeriod"/>
            </a:pPr>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r>
              <a:rPr lang="en-GB" sz="2800" dirty="0">
                <a:latin typeface="Calibri" panose="020F0502020204030204" pitchFamily="34" charset="0"/>
                <a:ea typeface="Calibri" panose="020F0502020204030204" pitchFamily="34" charset="0"/>
              </a:rPr>
              <a:t>L</a:t>
            </a:r>
            <a:r>
              <a:rPr lang="en-GB" sz="2800" dirty="0">
                <a:effectLst/>
                <a:latin typeface="Calibri" panose="020F0502020204030204" pitchFamily="34" charset="0"/>
                <a:ea typeface="Calibri" panose="020F0502020204030204" pitchFamily="34" charset="0"/>
              </a:rPr>
              <a:t>egislation (rules and laws) about waste in your country / region</a:t>
            </a:r>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r>
              <a:rPr lang="en-GB" sz="2800" dirty="0">
                <a:latin typeface="Calibri" panose="020F0502020204030204" pitchFamily="34" charset="0"/>
                <a:ea typeface="Calibri" panose="020F0502020204030204" pitchFamily="34" charset="0"/>
              </a:rPr>
              <a:t>Why is it important to know the rules and laws? </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How do you set up a low-waste salon</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Recap: what have you learned?</a:t>
            </a: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7737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3672DF5-CF9D-415F-A856-A988F4C6F62A}"/>
              </a:ext>
            </a:extLst>
          </p:cNvPr>
          <p:cNvSpPr>
            <a:spLocks noGrp="1"/>
          </p:cNvSpPr>
          <p:nvPr>
            <p:ph type="title"/>
          </p:nvPr>
        </p:nvSpPr>
        <p:spPr>
          <a:xfrm>
            <a:off x="6778270" y="787419"/>
            <a:ext cx="5009827" cy="1754623"/>
          </a:xfrm>
        </p:spPr>
        <p:txBody>
          <a:bodyPr anchor="ctr">
            <a:normAutofit fontScale="90000"/>
          </a:bodyPr>
          <a:lstStyle/>
          <a:p>
            <a:pPr>
              <a:lnSpc>
                <a:spcPct val="90000"/>
              </a:lnSpc>
            </a:pPr>
            <a:r>
              <a:rPr lang="en-GB" dirty="0">
                <a:solidFill>
                  <a:srgbClr val="FFFFFF"/>
                </a:solidFill>
                <a:latin typeface="Calibri" panose="020F0502020204030204" pitchFamily="34" charset="0"/>
                <a:ea typeface="Calibri" panose="020F0502020204030204" pitchFamily="34" charset="0"/>
              </a:rPr>
              <a:t>Assignment:</a:t>
            </a:r>
            <a:br>
              <a:rPr lang="en-GB" dirty="0">
                <a:solidFill>
                  <a:srgbClr val="FFFFFF"/>
                </a:solidFill>
                <a:latin typeface="Calibri" panose="020F0502020204030204" pitchFamily="34" charset="0"/>
                <a:ea typeface="Calibri" panose="020F0502020204030204" pitchFamily="34" charset="0"/>
              </a:rPr>
            </a:br>
            <a:r>
              <a:rPr lang="en-GB" dirty="0">
                <a:solidFill>
                  <a:srgbClr val="FFFFFF"/>
                </a:solidFill>
                <a:latin typeface="Calibri" panose="020F0502020204030204" pitchFamily="34" charset="0"/>
                <a:ea typeface="Calibri" panose="020F0502020204030204" pitchFamily="34" charset="0"/>
              </a:rPr>
              <a:t>L</a:t>
            </a:r>
            <a:r>
              <a:rPr lang="en-GB" dirty="0">
                <a:solidFill>
                  <a:srgbClr val="FFFFFF"/>
                </a:solidFill>
                <a:effectLst/>
                <a:latin typeface="Calibri" panose="020F0502020204030204" pitchFamily="34" charset="0"/>
                <a:ea typeface="Calibri" panose="020F0502020204030204" pitchFamily="34" charset="0"/>
              </a:rPr>
              <a:t>egislation about waste in your country / region</a:t>
            </a:r>
            <a:br>
              <a:rPr lang="en-US" sz="3100" dirty="0">
                <a:solidFill>
                  <a:srgbClr val="FFFFFF"/>
                </a:solidFill>
                <a:latin typeface="Calibri" panose="020F0502020204030204" pitchFamily="34" charset="0"/>
                <a:ea typeface="Calibri" panose="020F0502020204030204" pitchFamily="34" charset="0"/>
              </a:rPr>
            </a:br>
            <a:br>
              <a:rPr lang="en-GB" sz="3100" dirty="0">
                <a:solidFill>
                  <a:srgbClr val="FFFFFF"/>
                </a:solidFill>
                <a:effectLst/>
                <a:latin typeface="Calibri" panose="020F0502020204030204" pitchFamily="34" charset="0"/>
                <a:ea typeface="Calibri" panose="020F0502020204030204" pitchFamily="34" charset="0"/>
              </a:rPr>
            </a:br>
            <a:endParaRPr lang="nl-NL" sz="3100" dirty="0">
              <a:solidFill>
                <a:srgbClr val="FFFFFF"/>
              </a:solidFill>
            </a:endParaRPr>
          </a:p>
        </p:txBody>
      </p:sp>
      <p:pic>
        <p:nvPicPr>
          <p:cNvPr id="7" name="Tijdelijke aanduiding voor inhoud 6" descr="Afbeelding met tekst&#10;&#10;Automatisch gegenereerde beschrijving">
            <a:extLst>
              <a:ext uri="{FF2B5EF4-FFF2-40B4-BE49-F238E27FC236}">
                <a16:creationId xmlns:a16="http://schemas.microsoft.com/office/drawing/2014/main" id="{D2AB737A-3A8B-4BB2-B920-3F749EBBE18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1850" y="2991530"/>
            <a:ext cx="4513263" cy="3008541"/>
          </a:xfrm>
        </p:spPr>
      </p:pic>
      <p:graphicFrame>
        <p:nvGraphicFramePr>
          <p:cNvPr id="6" name="Tijdelijke aanduiding voor inhoud 2">
            <a:extLst>
              <a:ext uri="{FF2B5EF4-FFF2-40B4-BE49-F238E27FC236}">
                <a16:creationId xmlns:a16="http://schemas.microsoft.com/office/drawing/2014/main" id="{3538F4B3-A46C-45CD-B395-C8909F2549D2}"/>
              </a:ext>
            </a:extLst>
          </p:cNvPr>
          <p:cNvGraphicFramePr>
            <a:graphicFrameLocks/>
          </p:cNvGraphicFramePr>
          <p:nvPr>
            <p:extLst>
              <p:ext uri="{D42A27DB-BD31-4B8C-83A1-F6EECF244321}">
                <p14:modId xmlns:p14="http://schemas.microsoft.com/office/powerpoint/2010/main" val="2959623866"/>
              </p:ext>
            </p:extLst>
          </p:nvPr>
        </p:nvGraphicFramePr>
        <p:xfrm>
          <a:off x="382622" y="307783"/>
          <a:ext cx="4298034" cy="6233966"/>
        </p:xfrm>
        <a:graphic>
          <a:graphicData uri="http://schemas.openxmlformats.org/drawingml/2006/table">
            <a:tbl>
              <a:tblPr firstRow="1" firstCol="1" bandRow="1">
                <a:tableStyleId>{5C22544A-7EE6-4342-B048-85BDC9FD1C3A}</a:tableStyleId>
              </a:tblPr>
              <a:tblGrid>
                <a:gridCol w="4298034">
                  <a:extLst>
                    <a:ext uri="{9D8B030D-6E8A-4147-A177-3AD203B41FA5}">
                      <a16:colId xmlns:a16="http://schemas.microsoft.com/office/drawing/2014/main" val="2822937409"/>
                    </a:ext>
                  </a:extLst>
                </a:gridCol>
              </a:tblGrid>
              <a:tr h="6233966">
                <a:tc>
                  <a:txBody>
                    <a:bodyPr/>
                    <a:lstStyle/>
                    <a:p>
                      <a:pPr>
                        <a:lnSpc>
                          <a:spcPct val="107000"/>
                        </a:lnSpc>
                        <a:spcAft>
                          <a:spcPts val="800"/>
                        </a:spcAft>
                      </a:pPr>
                      <a:r>
                        <a:rPr lang="en-GB" sz="1800" dirty="0">
                          <a:effectLst/>
                          <a:latin typeface="Calibri" panose="020F0502020204030204" pitchFamily="34" charset="0"/>
                          <a:cs typeface="Calibri" panose="020F0502020204030204" pitchFamily="34" charset="0"/>
                        </a:rPr>
                        <a:t>Short research on legislation concerning waste in the  country:</a:t>
                      </a:r>
                    </a:p>
                    <a:p>
                      <a:pPr>
                        <a:lnSpc>
                          <a:spcPct val="107000"/>
                        </a:lnSpc>
                        <a:spcAft>
                          <a:spcPts val="800"/>
                        </a:spcAft>
                      </a:pPr>
                      <a:endParaRPr lang="nl-NL" sz="1800" dirty="0">
                        <a:effectLst/>
                        <a:latin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cs typeface="Calibri" panose="020F0502020204030204" pitchFamily="34" charset="0"/>
                        </a:rPr>
                        <a:t>WORK IN PAIRS / SMALL GROUPS</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What are the rules and laws (legislation) about waste in your country? </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Where can you find the information? </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Study the websites of the (local) government / authorities on this subject. Is it clear what rules do hairdressers / salon owners have to follow? </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Is there a professional association that can help professionals or entrepreneurs with this kind of issues? </a:t>
                      </a:r>
                      <a:endParaRPr lang="nl-NL" sz="1800" dirty="0">
                        <a:effectLst/>
                        <a:latin typeface="Calibri" panose="020F0502020204030204" pitchFamily="34" charset="0"/>
                        <a:cs typeface="Calibri" panose="020F0502020204030204" pitchFamily="34" charset="0"/>
                      </a:endParaRP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What is the name of this association in your country? </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Where else can you go for advice?</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txBody>
                  <a:tcPr marL="90178" marR="90178" marT="0" marB="0"/>
                </a:tc>
                <a:extLst>
                  <a:ext uri="{0D108BD9-81ED-4DB2-BD59-A6C34878D82A}">
                    <a16:rowId xmlns:a16="http://schemas.microsoft.com/office/drawing/2014/main" val="2302748802"/>
                  </a:ext>
                </a:extLst>
              </a:tr>
            </a:tbl>
          </a:graphicData>
        </a:graphic>
      </p:graphicFrame>
      <p:sp>
        <p:nvSpPr>
          <p:cNvPr id="28" name="Tekstvak 27">
            <a:extLst>
              <a:ext uri="{FF2B5EF4-FFF2-40B4-BE49-F238E27FC236}">
                <a16:creationId xmlns:a16="http://schemas.microsoft.com/office/drawing/2014/main" id="{E10639A6-2450-4723-8E66-BA5D94BA76A0}"/>
              </a:ext>
            </a:extLst>
          </p:cNvPr>
          <p:cNvSpPr txBox="1"/>
          <p:nvPr/>
        </p:nvSpPr>
        <p:spPr>
          <a:xfrm>
            <a:off x="7302011" y="5955463"/>
            <a:ext cx="3447141" cy="671915"/>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Image by rawpixel.com 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Freepik</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61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72DF5-CF9D-415F-A856-A988F4C6F62A}"/>
              </a:ext>
            </a:extLst>
          </p:cNvPr>
          <p:cNvSpPr>
            <a:spLocks noGrp="1"/>
          </p:cNvSpPr>
          <p:nvPr>
            <p:ph type="title"/>
          </p:nvPr>
        </p:nvSpPr>
        <p:spPr>
          <a:xfrm>
            <a:off x="512883" y="327734"/>
            <a:ext cx="8596668" cy="1320800"/>
          </a:xfrm>
        </p:spPr>
        <p:txBody>
          <a:bodyPr>
            <a:normAutofit fontScale="90000"/>
          </a:bodyPr>
          <a:lstStyle/>
          <a:p>
            <a:r>
              <a:rPr lang="en-GB" sz="3600" dirty="0">
                <a:latin typeface="Calibri" panose="020F0502020204030204" pitchFamily="34" charset="0"/>
                <a:ea typeface="Calibri" panose="020F0502020204030204" pitchFamily="34" charset="0"/>
              </a:rPr>
              <a:t>L</a:t>
            </a:r>
            <a:r>
              <a:rPr lang="en-GB" sz="3600" dirty="0">
                <a:effectLst/>
                <a:latin typeface="Calibri" panose="020F0502020204030204" pitchFamily="34" charset="0"/>
                <a:ea typeface="Calibri" panose="020F0502020204030204" pitchFamily="34" charset="0"/>
              </a:rPr>
              <a:t>egislation (rules and laws) about waste in your country / region</a:t>
            </a:r>
            <a:br>
              <a:rPr lang="en-US" sz="3600" dirty="0">
                <a:latin typeface="Calibri" panose="020F0502020204030204" pitchFamily="34" charset="0"/>
                <a:ea typeface="Calibri" panose="020F0502020204030204" pitchFamily="34" charset="0"/>
              </a:rPr>
            </a:br>
            <a:br>
              <a:rPr lang="en-GB" sz="3600" dirty="0">
                <a:effectLst/>
                <a:latin typeface="Calibri" panose="020F0502020204030204" pitchFamily="34" charset="0"/>
                <a:ea typeface="Calibri" panose="020F0502020204030204" pitchFamily="34" charset="0"/>
              </a:rPr>
            </a:br>
            <a:endParaRPr lang="nl-NL" dirty="0"/>
          </a:p>
        </p:txBody>
      </p:sp>
      <p:sp>
        <p:nvSpPr>
          <p:cNvPr id="4" name="Tijdelijke aanduiding voor inhoud 3">
            <a:extLst>
              <a:ext uri="{FF2B5EF4-FFF2-40B4-BE49-F238E27FC236}">
                <a16:creationId xmlns:a16="http://schemas.microsoft.com/office/drawing/2014/main" id="{4D209DA5-4CC9-41C4-AC06-EF9AF33E1994}"/>
              </a:ext>
            </a:extLst>
          </p:cNvPr>
          <p:cNvSpPr>
            <a:spLocks noGrp="1"/>
          </p:cNvSpPr>
          <p:nvPr>
            <p:ph idx="1"/>
          </p:nvPr>
        </p:nvSpPr>
        <p:spPr>
          <a:xfrm>
            <a:off x="668456" y="1648534"/>
            <a:ext cx="8596668" cy="3900010"/>
          </a:xfrm>
        </p:spPr>
        <p:txBody>
          <a:bodyPr>
            <a:noAutofit/>
          </a:bodyPr>
          <a:lstStyle/>
          <a:p>
            <a:pPr marL="0" indent="0">
              <a:buNone/>
            </a:pPr>
            <a:r>
              <a:rPr lang="nl-NL" sz="2400" dirty="0" err="1">
                <a:latin typeface="Calibri" panose="020F0502020204030204" pitchFamily="34" charset="0"/>
                <a:cs typeface="Calibri" panose="020F0502020204030204" pitchFamily="34" charset="0"/>
              </a:rPr>
              <a:t>Answer</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to</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the</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assignment</a:t>
            </a:r>
            <a:r>
              <a:rPr lang="nl-NL" sz="2400" dirty="0">
                <a:latin typeface="Calibri" panose="020F0502020204030204" pitchFamily="34" charset="0"/>
                <a:cs typeface="Calibri" panose="020F0502020204030204" pitchFamily="34" charset="0"/>
              </a:rPr>
              <a:t>:</a:t>
            </a:r>
          </a:p>
          <a:p>
            <a:pPr marL="0" indent="0">
              <a:buNone/>
            </a:pPr>
            <a:endParaRPr lang="nl-NL" sz="2400" dirty="0">
              <a:latin typeface="Calibri" panose="020F0502020204030204" pitchFamily="34" charset="0"/>
              <a:cs typeface="Calibri" panose="020F0502020204030204" pitchFamily="34" charset="0"/>
            </a:endParaRPr>
          </a:p>
          <a:p>
            <a:r>
              <a:rPr lang="nl-NL" sz="2400" dirty="0" err="1">
                <a:latin typeface="Calibri" panose="020F0502020204030204" pitchFamily="34" charset="0"/>
                <a:cs typeface="Calibri" panose="020F0502020204030204" pitchFamily="34" charset="0"/>
              </a:rPr>
              <a:t>Apparently</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situation</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with</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legislation</a:t>
            </a:r>
            <a:r>
              <a:rPr lang="nl-NL" sz="2400" dirty="0">
                <a:latin typeface="Calibri" panose="020F0502020204030204" pitchFamily="34" charset="0"/>
                <a:cs typeface="Calibri" panose="020F0502020204030204" pitchFamily="34" charset="0"/>
              </a:rPr>
              <a:t> is complex. </a:t>
            </a:r>
            <a:r>
              <a:rPr lang="nl-NL" sz="2400" dirty="0" err="1">
                <a:latin typeface="Calibri" panose="020F0502020204030204" pitchFamily="34" charset="0"/>
                <a:cs typeface="Calibri" panose="020F0502020204030204" pitchFamily="34" charset="0"/>
              </a:rPr>
              <a:t>There</a:t>
            </a:r>
            <a:r>
              <a:rPr lang="nl-NL" sz="2400" dirty="0">
                <a:latin typeface="Calibri" panose="020F0502020204030204" pitchFamily="34" charset="0"/>
                <a:cs typeface="Calibri" panose="020F0502020204030204" pitchFamily="34" charset="0"/>
              </a:rPr>
              <a:t> is no </a:t>
            </a:r>
            <a:r>
              <a:rPr lang="nl-NL" sz="2400" dirty="0" err="1">
                <a:latin typeface="Calibri" panose="020F0502020204030204" pitchFamily="34" charset="0"/>
                <a:cs typeface="Calibri" panose="020F0502020204030204" pitchFamily="34" charset="0"/>
              </a:rPr>
              <a:t>definite</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laws</a:t>
            </a:r>
            <a:r>
              <a:rPr lang="nl-NL" sz="2400" dirty="0">
                <a:latin typeface="Calibri" panose="020F0502020204030204" pitchFamily="34" charset="0"/>
                <a:cs typeface="Calibri" panose="020F0502020204030204" pitchFamily="34" charset="0"/>
              </a:rPr>
              <a:t> or </a:t>
            </a:r>
            <a:r>
              <a:rPr lang="nl-NL" sz="2400" dirty="0" err="1">
                <a:latin typeface="Calibri" panose="020F0502020204030204" pitchFamily="34" charset="0"/>
                <a:cs typeface="Calibri" panose="020F0502020204030204" pitchFamily="34" charset="0"/>
              </a:rPr>
              <a:t>very</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clear</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rules</a:t>
            </a:r>
            <a:r>
              <a:rPr lang="nl-NL" sz="2400" dirty="0">
                <a:latin typeface="Calibri" panose="020F0502020204030204" pitchFamily="34" charset="0"/>
                <a:cs typeface="Calibri" panose="020F0502020204030204" pitchFamily="34" charset="0"/>
              </a:rPr>
              <a:t> hairdresser salon </a:t>
            </a:r>
            <a:r>
              <a:rPr lang="nl-NL" sz="2400" dirty="0" err="1">
                <a:latin typeface="Calibri" panose="020F0502020204030204" pitchFamily="34" charset="0"/>
                <a:cs typeface="Calibri" panose="020F0502020204030204" pitchFamily="34" charset="0"/>
              </a:rPr>
              <a:t>owners</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need</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to</a:t>
            </a:r>
            <a:r>
              <a:rPr lang="nl-NL" sz="2400" dirty="0">
                <a:latin typeface="Calibri" panose="020F0502020204030204" pitchFamily="34" charset="0"/>
                <a:cs typeface="Calibri" panose="020F0502020204030204" pitchFamily="34" charset="0"/>
              </a:rPr>
              <a:t> follow.</a:t>
            </a:r>
          </a:p>
          <a:p>
            <a:r>
              <a:rPr lang="en-US" sz="2400" dirty="0">
                <a:latin typeface="Calibri" panose="020F0502020204030204" pitchFamily="34" charset="0"/>
                <a:cs typeface="Calibri" panose="020F0502020204030204" pitchFamily="34" charset="0"/>
              </a:rPr>
              <a:t>There are general rules though like the maximum allowable weight percentage of waste generated by activity, as well as the minimum recycling weight percentage required for industrial activities, often regulated by local policies, which apply to all businesses</a:t>
            </a:r>
          </a:p>
          <a:p>
            <a:pPr marL="0" indent="0">
              <a:buNone/>
            </a:pPr>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711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9722" y="553030"/>
            <a:ext cx="9152877" cy="540327"/>
          </a:xfrm>
        </p:spPr>
        <p:txBody>
          <a:bodyPr/>
          <a:lstStyle/>
          <a:p>
            <a:r>
              <a:rPr lang="en-GB" sz="3600" dirty="0">
                <a:latin typeface="Calibri" panose="020F0502020204030204" pitchFamily="34" charset="0"/>
                <a:ea typeface="Calibri" panose="020F0502020204030204" pitchFamily="34" charset="0"/>
              </a:rPr>
              <a:t>Why is it important to know the rules and laws?</a:t>
            </a:r>
            <a:endParaRPr lang="nl-NL" sz="3600" dirty="0"/>
          </a:p>
        </p:txBody>
      </p:sp>
      <p:sp>
        <p:nvSpPr>
          <p:cNvPr id="3" name="Ondertitel 2"/>
          <p:cNvSpPr>
            <a:spLocks noGrp="1"/>
          </p:cNvSpPr>
          <p:nvPr>
            <p:ph type="subTitle" idx="1"/>
          </p:nvPr>
        </p:nvSpPr>
        <p:spPr>
          <a:xfrm>
            <a:off x="710214" y="1403093"/>
            <a:ext cx="8611339" cy="4340760"/>
          </a:xfrm>
        </p:spPr>
        <p:txBody>
          <a:bodyPr>
            <a:normAutofit lnSpcReduction="10000"/>
          </a:bodyPr>
          <a:lstStyle/>
          <a:p>
            <a:pPr algn="l"/>
            <a:r>
              <a:rPr lang="en-GB" sz="2800" dirty="0">
                <a:latin typeface="Calibri" panose="020F0502020204030204" pitchFamily="34" charset="0"/>
                <a:ea typeface="Times New Roman" panose="02020603050405020304" pitchFamily="18" charset="0"/>
                <a:cs typeface="Calibri" panose="020F0502020204030204" pitchFamily="34" charset="0"/>
              </a:rPr>
              <a:t>You are planning to become a hairdressing salon manager / owner in the future (if not, imagine that you are!)</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algn="l"/>
            <a:r>
              <a:rPr lang="en-GB" sz="2800" dirty="0">
                <a:latin typeface="Calibri" panose="020F0502020204030204" pitchFamily="34" charset="0"/>
                <a:ea typeface="Times New Roman" panose="02020603050405020304" pitchFamily="18" charset="0"/>
                <a:cs typeface="Calibri" panose="020F0502020204030204" pitchFamily="34" charset="0"/>
              </a:rPr>
              <a:t>Think about:</a:t>
            </a:r>
          </a:p>
          <a:p>
            <a:pPr marL="457200" indent="-457200" algn="l">
              <a:buFont typeface="Wingdings" panose="05000000000000000000" pitchFamily="2" charset="2"/>
              <a:buChar char="Ø"/>
            </a:pPr>
            <a:r>
              <a:rPr lang="en-GB" sz="2800" dirty="0">
                <a:latin typeface="Calibri" panose="020F0502020204030204" pitchFamily="34" charset="0"/>
                <a:ea typeface="Times New Roman" panose="02020603050405020304" pitchFamily="18" charset="0"/>
                <a:cs typeface="Calibri" panose="020F0502020204030204" pitchFamily="34" charset="0"/>
              </a:rPr>
              <a:t>Why is it important for a business owner to be aware of the rules and legislation? If he/she has no personnel? If he/she also employs people?</a:t>
            </a:r>
          </a:p>
          <a:p>
            <a:pPr marL="457200" indent="-457200" algn="l">
              <a:buFont typeface="Wingdings" panose="05000000000000000000" pitchFamily="2" charset="2"/>
              <a:buChar char="Ø"/>
            </a:pPr>
            <a:r>
              <a:rPr lang="en-GB" sz="2800" dirty="0">
                <a:latin typeface="Calibri" panose="020F0502020204030204" pitchFamily="34" charset="0"/>
                <a:ea typeface="Times New Roman" panose="02020603050405020304" pitchFamily="18" charset="0"/>
                <a:cs typeface="Calibri" panose="020F0502020204030204" pitchFamily="34" charset="0"/>
              </a:rPr>
              <a:t>What are the possible negative consequences of not knowing or following the rules?</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63724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pPr algn="l"/>
            <a:r>
              <a:rPr lang="nl-NL" sz="3600" dirty="0" err="1">
                <a:latin typeface="Calibri" panose="020F0502020204030204" pitchFamily="34" charset="0"/>
                <a:ea typeface="Calibri" panose="020F0502020204030204" pitchFamily="34" charset="0"/>
              </a:rPr>
              <a:t>Optional</a:t>
            </a:r>
            <a:r>
              <a:rPr lang="nl-NL" sz="3600" dirty="0">
                <a:latin typeface="Calibri" panose="020F0502020204030204" pitchFamily="34" charset="0"/>
                <a:ea typeface="Calibri" panose="020F0502020204030204" pitchFamily="34" charset="0"/>
              </a:rPr>
              <a:t>: </a:t>
            </a:r>
            <a:r>
              <a:rPr lang="nl-NL" sz="3600" dirty="0" err="1">
                <a:latin typeface="Calibri" panose="020F0502020204030204" pitchFamily="34" charset="0"/>
                <a:ea typeface="Calibri" panose="020F0502020204030204" pitchFamily="34" charset="0"/>
              </a:rPr>
              <a:t>giving</a:t>
            </a:r>
            <a:r>
              <a:rPr lang="nl-NL" sz="3600" dirty="0">
                <a:latin typeface="Calibri" panose="020F0502020204030204" pitchFamily="34" charset="0"/>
                <a:ea typeface="Calibri" panose="020F0502020204030204" pitchFamily="34" charset="0"/>
              </a:rPr>
              <a:t> waste-efficiency </a:t>
            </a:r>
            <a:r>
              <a:rPr lang="nl-NL" sz="3600" dirty="0" err="1">
                <a:latin typeface="Calibri" panose="020F0502020204030204" pitchFamily="34" charset="0"/>
                <a:ea typeface="Calibri" panose="020F0502020204030204" pitchFamily="34" charset="0"/>
              </a:rPr>
              <a:t>advice</a:t>
            </a:r>
            <a:endParaRPr lang="nl-NL" sz="3600" dirty="0">
              <a:latin typeface="Calibri" panose="020F0502020204030204" pitchFamily="34" charset="0"/>
              <a:ea typeface="Calibri" panose="020F0502020204030204" pitchFamily="34" charset="0"/>
            </a:endParaRP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646283"/>
            <a:ext cx="8713563" cy="4443799"/>
          </a:xfrm>
        </p:spPr>
        <p:txBody>
          <a:bodyPr>
            <a:normAutofit/>
          </a:bodyPr>
          <a:lstStyle/>
          <a:p>
            <a:pPr marL="0" indent="0" algn="l">
              <a:lnSpc>
                <a:spcPct val="107000"/>
              </a:lnSpc>
              <a:spcAft>
                <a:spcPts val="800"/>
              </a:spcAft>
              <a:buNone/>
            </a:pPr>
            <a:r>
              <a:rPr lang="nl-NL" sz="2000" dirty="0">
                <a:latin typeface="Calibri" panose="020F0502020204030204" pitchFamily="34" charset="0"/>
                <a:ea typeface="Calibri" panose="020F0502020204030204" pitchFamily="34" charset="0"/>
                <a:cs typeface="Times New Roman" panose="02020603050405020304" pitchFamily="18" charset="0"/>
              </a:rPr>
              <a:t>WORK INDIVIDUALLY</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2400" dirty="0">
                <a:effectLst/>
                <a:latin typeface="Calibri" panose="020F0502020204030204" pitchFamily="34" charset="0"/>
                <a:ea typeface="Calibri" panose="020F0502020204030204" pitchFamily="34" charset="0"/>
              </a:rPr>
              <a:t>Do a little research or use your previous knowledge (for instance, </a:t>
            </a:r>
            <a:r>
              <a:rPr lang="en-GB" sz="2400" dirty="0">
                <a:latin typeface="Calibri" panose="020F0502020204030204" pitchFamily="34" charset="0"/>
                <a:ea typeface="Calibri" panose="020F0502020204030204" pitchFamily="34" charset="0"/>
              </a:rPr>
              <a:t>from the Module 2 of the Students’ Manual) about proper waste management at a salon. </a:t>
            </a:r>
          </a:p>
          <a:p>
            <a:pPr algn="l">
              <a:lnSpc>
                <a:spcPct val="107000"/>
              </a:lnSpc>
              <a:spcAft>
                <a:spcPts val="800"/>
              </a:spcAft>
            </a:pPr>
            <a:r>
              <a:rPr lang="en-GB" sz="2400" dirty="0">
                <a:latin typeface="Calibri" panose="020F0502020204030204" pitchFamily="34" charset="0"/>
                <a:ea typeface="Calibri" panose="020F0502020204030204" pitchFamily="34" charset="0"/>
              </a:rPr>
              <a:t>W</a:t>
            </a:r>
            <a:r>
              <a:rPr lang="en-GB" sz="2400" dirty="0">
                <a:effectLst/>
                <a:latin typeface="Calibri" panose="020F0502020204030204" pitchFamily="34" charset="0"/>
                <a:ea typeface="Calibri" panose="020F0502020204030204" pitchFamily="34" charset="0"/>
              </a:rPr>
              <a:t>rite down 3 to 5 tips of advice for a starting hairdresser entrepreneur concerning the efficient waste-management. Think of innovative products or product alternatives that are less damaging for the environment (e.g. Paper Not Foil etc.)</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3842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pPr algn="l"/>
            <a:r>
              <a:rPr lang="nl-NL" sz="3600" dirty="0">
                <a:latin typeface="Calibri" panose="020F0502020204030204" pitchFamily="34" charset="0"/>
                <a:ea typeface="Calibri" panose="020F0502020204030204" pitchFamily="34" charset="0"/>
              </a:rPr>
              <a:t>Smart waste-management as part of a business plan </a:t>
            </a:r>
            <a:r>
              <a:rPr lang="nl-NL" sz="3600" dirty="0" err="1">
                <a:latin typeface="Calibri" panose="020F0502020204030204" pitchFamily="34" charset="0"/>
                <a:ea typeface="Calibri" panose="020F0502020204030204" pitchFamily="34" charset="0"/>
              </a:rPr>
              <a:t>for</a:t>
            </a:r>
            <a:r>
              <a:rPr lang="nl-NL" sz="3600" dirty="0">
                <a:latin typeface="Calibri" panose="020F0502020204030204" pitchFamily="34" charset="0"/>
                <a:ea typeface="Calibri" panose="020F0502020204030204" pitchFamily="34" charset="0"/>
              </a:rPr>
              <a:t> </a:t>
            </a:r>
            <a:r>
              <a:rPr lang="nl-NL" sz="3600" dirty="0" err="1">
                <a:latin typeface="Calibri" panose="020F0502020204030204" pitchFamily="34" charset="0"/>
                <a:ea typeface="Calibri" panose="020F0502020204030204" pitchFamily="34" charset="0"/>
              </a:rPr>
              <a:t>your</a:t>
            </a:r>
            <a:r>
              <a:rPr lang="nl-NL" sz="3600" dirty="0">
                <a:latin typeface="Calibri" panose="020F0502020204030204" pitchFamily="34" charset="0"/>
                <a:ea typeface="Calibri" panose="020F0502020204030204" pitchFamily="34" charset="0"/>
              </a:rPr>
              <a:t> Dream Salon </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8" y="1646283"/>
            <a:ext cx="8796625" cy="4523698"/>
          </a:xfrm>
        </p:spPr>
        <p:txBody>
          <a:bodyPr>
            <a:normAutofit/>
          </a:bodyPr>
          <a:lstStyle/>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Calibri" panose="020F0502020204030204" pitchFamily="34" charset="0"/>
              </a:rPr>
              <a:t>Imagine you are writing a business plan for setting up a Dream Salon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rPr>
              <a:t>In what simple steps can you set up a low-waste salon? </a:t>
            </a:r>
          </a:p>
          <a:p>
            <a:pPr marL="0" indent="0">
              <a:buNone/>
            </a:pPr>
            <a:r>
              <a:rPr lang="en-GB" sz="2400" dirty="0">
                <a:effectLst/>
                <a:latin typeface="Calibri" panose="020F0502020204030204" pitchFamily="34" charset="0"/>
                <a:ea typeface="Calibri" panose="020F0502020204030204" pitchFamily="34" charset="0"/>
              </a:rPr>
              <a:t>Write down the steps of your plan</a:t>
            </a:r>
          </a:p>
          <a:p>
            <a:pPr marL="0" indent="0">
              <a:buNone/>
            </a:pPr>
            <a:r>
              <a:rPr lang="en-GB" sz="2400" i="1" dirty="0">
                <a:latin typeface="Calibri" panose="020F0502020204030204" pitchFamily="34" charset="0"/>
                <a:ea typeface="Calibri" panose="020F0502020204030204" pitchFamily="34" charset="0"/>
              </a:rPr>
              <a:t>Remember: o</a:t>
            </a:r>
            <a:r>
              <a:rPr lang="en-GB" sz="2400" i="1" dirty="0">
                <a:effectLst/>
                <a:latin typeface="Calibri" panose="020F0502020204030204" pitchFamily="34" charset="0"/>
                <a:ea typeface="Calibri" panose="020F0502020204030204" pitchFamily="34" charset="0"/>
              </a:rPr>
              <a:t>nly the most sustainable business plan will be granted a financing and you really need the money for your dream enterprise!</a:t>
            </a:r>
          </a:p>
          <a:p>
            <a:r>
              <a:rPr lang="en-GB" sz="2400" dirty="0">
                <a:latin typeface="Calibri" panose="020F0502020204030204" pitchFamily="34" charset="0"/>
              </a:rPr>
              <a:t>Describe how you are going to get your whole team on board being motivated to follow this plan? What kind of incentives are you going to use?</a:t>
            </a:r>
          </a:p>
          <a:p>
            <a:r>
              <a:rPr lang="en-GB" sz="2400" dirty="0">
                <a:latin typeface="Calibri" panose="020F0502020204030204" pitchFamily="34" charset="0"/>
              </a:rPr>
              <a:t>How can you use your waste management plan in your employment process?</a:t>
            </a:r>
            <a:endParaRPr lang="nl-NL" sz="2400" dirty="0"/>
          </a:p>
        </p:txBody>
      </p:sp>
    </p:spTree>
    <p:extLst>
      <p:ext uri="{BB962C8B-B14F-4D97-AF65-F5344CB8AC3E}">
        <p14:creationId xmlns:p14="http://schemas.microsoft.com/office/powerpoint/2010/main" val="76982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6455" y="348816"/>
            <a:ext cx="9152877" cy="540327"/>
          </a:xfrm>
        </p:spPr>
        <p:txBody>
          <a:bodyPr/>
          <a:lstStyle/>
          <a:p>
            <a:r>
              <a:rPr lang="en-GB" sz="3600" dirty="0">
                <a:latin typeface="Calibri" panose="020F0502020204030204" pitchFamily="34" charset="0"/>
              </a:rPr>
              <a:t>Recap – what have you learned?</a:t>
            </a:r>
            <a:endParaRPr lang="nl-NL" sz="3600" dirty="0"/>
          </a:p>
        </p:txBody>
      </p:sp>
      <p:sp>
        <p:nvSpPr>
          <p:cNvPr id="3" name="Ondertitel 2"/>
          <p:cNvSpPr>
            <a:spLocks noGrp="1"/>
          </p:cNvSpPr>
          <p:nvPr>
            <p:ph type="subTitle" idx="1"/>
          </p:nvPr>
        </p:nvSpPr>
        <p:spPr>
          <a:xfrm>
            <a:off x="817600" y="1261450"/>
            <a:ext cx="8921631" cy="5247734"/>
          </a:xfrm>
        </p:spPr>
        <p:txBody>
          <a:bodyPr>
            <a:normAutofit/>
          </a:bodyPr>
          <a:lstStyle/>
          <a:p>
            <a:pPr marL="457200" indent="-457200" algn="l">
              <a:spcBef>
                <a:spcPts val="0"/>
              </a:spcBef>
              <a:spcAft>
                <a:spcPts val="600"/>
              </a:spcAft>
              <a:buFont typeface="+mj-lt"/>
              <a:buAutoNum type="arabicPeriod"/>
            </a:pPr>
            <a:r>
              <a:rPr lang="en-US" sz="2800" dirty="0">
                <a:solidFill>
                  <a:schemeClr val="bg1">
                    <a:lumMod val="50000"/>
                  </a:schemeClr>
                </a:solidFill>
                <a:latin typeface="Calibri" panose="020F0502020204030204" pitchFamily="34" charset="0"/>
                <a:cs typeface="Calibri" panose="020F0502020204030204" pitchFamily="34" charset="0"/>
              </a:rPr>
              <a:t>Whether or not there is explicit legislation about waste in your country or region which applies to a hairdresser businesses</a:t>
            </a:r>
          </a:p>
          <a:p>
            <a:pPr marL="457200" indent="-457200" algn="l">
              <a:spcBef>
                <a:spcPts val="0"/>
              </a:spcBef>
              <a:spcAft>
                <a:spcPts val="600"/>
              </a:spcAft>
              <a:buFont typeface="+mj-lt"/>
              <a:buAutoNum type="arabicPeriod"/>
            </a:pPr>
            <a:r>
              <a:rPr lang="en-US" sz="2800" dirty="0">
                <a:solidFill>
                  <a:schemeClr val="bg1">
                    <a:lumMod val="50000"/>
                  </a:schemeClr>
                </a:solidFill>
                <a:latin typeface="Calibri" panose="020F0502020204030204" pitchFamily="34" charset="0"/>
                <a:cs typeface="Calibri" panose="020F0502020204030204" pitchFamily="34" charset="0"/>
              </a:rPr>
              <a:t>Why it is important for a business owner to know the rules</a:t>
            </a:r>
          </a:p>
          <a:p>
            <a:pPr marL="457200" indent="-457200" algn="l">
              <a:spcBef>
                <a:spcPts val="0"/>
              </a:spcBef>
              <a:spcAft>
                <a:spcPts val="600"/>
              </a:spcAft>
              <a:buFont typeface="+mj-lt"/>
              <a:buAutoNum type="arabicPeriod"/>
            </a:pPr>
            <a:r>
              <a:rPr lang="en-US" sz="2800" dirty="0">
                <a:solidFill>
                  <a:schemeClr val="bg1">
                    <a:lumMod val="50000"/>
                  </a:schemeClr>
                </a:solidFill>
                <a:latin typeface="Calibri" panose="020F0502020204030204" pitchFamily="34" charset="0"/>
                <a:cs typeface="Calibri" panose="020F0502020204030204" pitchFamily="34" charset="0"/>
              </a:rPr>
              <a:t>Giving waste-efficiency advice to a salon owner</a:t>
            </a:r>
          </a:p>
          <a:p>
            <a:pPr marL="457200" indent="-457200" algn="l">
              <a:spcBef>
                <a:spcPts val="0"/>
              </a:spcBef>
              <a:spcAft>
                <a:spcPts val="600"/>
              </a:spcAft>
              <a:buFont typeface="+mj-lt"/>
              <a:buAutoNum type="arabicPeriod"/>
            </a:pPr>
            <a:r>
              <a:rPr lang="en-US" sz="2800" dirty="0">
                <a:solidFill>
                  <a:schemeClr val="bg1">
                    <a:lumMod val="50000"/>
                  </a:schemeClr>
                </a:solidFill>
                <a:latin typeface="Calibri" panose="020F0502020204030204" pitchFamily="34" charset="0"/>
                <a:cs typeface="Calibri" panose="020F0502020204030204" pitchFamily="34" charset="0"/>
              </a:rPr>
              <a:t>Smart waste management plan assignment</a:t>
            </a:r>
          </a:p>
          <a:p>
            <a:pPr marL="457200" indent="-457200" algn="l">
              <a:spcBef>
                <a:spcPts val="0"/>
              </a:spcBef>
              <a:spcAft>
                <a:spcPts val="600"/>
              </a:spcAft>
              <a:buFont typeface="+mj-lt"/>
              <a:buAutoNum type="arabicPeriod"/>
            </a:pPr>
            <a:endParaRPr lang="en-US" sz="2800" dirty="0">
              <a:solidFill>
                <a:schemeClr val="bg1">
                  <a:lumMod val="50000"/>
                </a:schemeClr>
              </a:solidFill>
              <a:latin typeface="Calibri" panose="020F0502020204030204" pitchFamily="34" charset="0"/>
              <a:cs typeface="Calibri" panose="020F0502020204030204" pitchFamily="34" charset="0"/>
            </a:endParaRPr>
          </a:p>
          <a:p>
            <a:pPr marL="457200" indent="-457200" algn="l">
              <a:spcBef>
                <a:spcPts val="0"/>
              </a:spcBef>
              <a:spcAft>
                <a:spcPts val="600"/>
              </a:spcAft>
              <a:buFont typeface="+mj-lt"/>
              <a:buAutoNum type="arabicPeriod"/>
            </a:pPr>
            <a:endParaRPr lang="en-US" sz="2800" dirty="0">
              <a:solidFill>
                <a:schemeClr val="bg1">
                  <a:lumMod val="50000"/>
                </a:schemeClr>
              </a:solidFill>
              <a:latin typeface="Calibri" panose="020F0502020204030204" pitchFamily="34" charset="0"/>
              <a:cs typeface="Calibri" panose="020F0502020204030204" pitchFamily="34" charset="0"/>
            </a:endParaRPr>
          </a:p>
          <a:p>
            <a:pPr marL="457200" indent="-457200" algn="l">
              <a:spcBef>
                <a:spcPts val="0"/>
              </a:spcBef>
              <a:spcAft>
                <a:spcPts val="600"/>
              </a:spcAft>
              <a:buFont typeface="+mj-lt"/>
              <a:buAutoNum type="arabicPeriod"/>
            </a:pPr>
            <a:endParaRPr lang="en-US" sz="2400" dirty="0">
              <a:solidFill>
                <a:schemeClr val="bg1">
                  <a:lumMod val="50000"/>
                </a:schemeClr>
              </a:solidFill>
              <a:latin typeface="Calibri" panose="020F0502020204030204" pitchFamily="34" charset="0"/>
              <a:cs typeface="Calibri" panose="020F050202020403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06247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409405"/>
          </a:xfrm>
        </p:spPr>
        <p:txBody>
          <a:bodyPr/>
          <a:lstStyle/>
          <a:p>
            <a:pPr fontAlgn="base"/>
            <a:r>
              <a:rPr lang="en-US" sz="4000" b="1" dirty="0">
                <a:latin typeface="play"/>
              </a:rPr>
              <a:t>Corporate Social Responsibility </a:t>
            </a:r>
            <a:br>
              <a:rPr lang="en-US" sz="4000" b="1" dirty="0">
                <a:latin typeface="play"/>
              </a:rPr>
            </a:br>
            <a:r>
              <a:rPr lang="en-US" sz="4000" b="1" dirty="0">
                <a:latin typeface="play"/>
              </a:rPr>
              <a:t>and waste at a hairdresser salon</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dirty="0">
                <a:solidFill>
                  <a:srgbClr val="000000"/>
                </a:solidFill>
                <a:latin typeface="Play"/>
              </a:rPr>
              <a:t>Management level students' class</a:t>
            </a:r>
            <a:endParaRPr lang="en-US" sz="2400" b="0" dirty="0">
              <a:solidFill>
                <a:srgbClr val="000000"/>
              </a:solidFill>
              <a:effectLst/>
              <a:latin typeface="Play"/>
            </a:endParaRPr>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792921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DD9B38-1F79-4E03-BA2D-599C7C8039AE}"/>
</file>

<file path=customXml/itemProps2.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customXml/itemProps3.xml><?xml version="1.0" encoding="utf-8"?>
<ds:datastoreItem xmlns:ds="http://schemas.openxmlformats.org/officeDocument/2006/customXml" ds:itemID="{4E29153E-E645-4520-A8DB-CBEB3B35B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852</TotalTime>
  <Words>1114</Words>
  <Application>Microsoft Office PowerPoint</Application>
  <PresentationFormat>Breedbeeld</PresentationFormat>
  <Paragraphs>99</Paragraphs>
  <Slides>15</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Arial</vt:lpstr>
      <vt:lpstr>Calibri</vt:lpstr>
      <vt:lpstr>Courier New</vt:lpstr>
      <vt:lpstr>Play</vt:lpstr>
      <vt:lpstr>Play</vt:lpstr>
      <vt:lpstr>Trebuchet MS</vt:lpstr>
      <vt:lpstr>Wingdings</vt:lpstr>
      <vt:lpstr>Wingdings 3</vt:lpstr>
      <vt:lpstr>Facet</vt:lpstr>
      <vt:lpstr>Module 3   Legislation around waste  and setting up a low-waste salon</vt:lpstr>
      <vt:lpstr>Index</vt:lpstr>
      <vt:lpstr>Assignment: Legislation about waste in your country / region  </vt:lpstr>
      <vt:lpstr>Legislation (rules and laws) about waste in your country / region  </vt:lpstr>
      <vt:lpstr>Why is it important to know the rules and laws?</vt:lpstr>
      <vt:lpstr>Optional: giving waste-efficiency advice</vt:lpstr>
      <vt:lpstr>Smart waste-management as part of a business plan for your Dream Salon </vt:lpstr>
      <vt:lpstr>Recap – what have you learned?</vt:lpstr>
      <vt:lpstr>Corporate Social Responsibility  and waste at a hairdresser salon</vt:lpstr>
      <vt:lpstr>Index</vt:lpstr>
      <vt:lpstr>Corporate Social Responsibility (CRS) </vt:lpstr>
      <vt:lpstr>CRS in relation to waste and waste management</vt:lpstr>
      <vt:lpstr>Water-related CSR as a marketing tool</vt:lpstr>
      <vt:lpstr>Hairdresser’s waste as new raw material</vt:lpstr>
      <vt:lpstr>Recap – what have you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lastModifiedBy>Ganna Chalapko</cp:lastModifiedBy>
  <cp:revision>239</cp:revision>
  <dcterms:created xsi:type="dcterms:W3CDTF">2020-10-08T12:13:34Z</dcterms:created>
  <dcterms:modified xsi:type="dcterms:W3CDTF">2023-06-26T11:57:58Z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