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3" d="100"/>
          <a:sy n="83" d="100"/>
        </p:scale>
        <p:origin x="16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13-7-2023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13-7-2023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13-7-2023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13-7-2023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hydraloop.nl/"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13F5D80E-DCBA-DB9B-5409-914CCE032B80}"/>
              </a:ext>
            </a:extLst>
          </p:cNvPr>
          <p:cNvPicPr>
            <a:picLocks noChangeAspect="1"/>
          </p:cNvPicPr>
          <p:nvPr/>
        </p:nvPicPr>
        <p:blipFill>
          <a:blip r:embed="rId2"/>
          <a:stretch>
            <a:fillRect/>
          </a:stretch>
        </p:blipFill>
        <p:spPr>
          <a:xfrm>
            <a:off x="-225702" y="-115558"/>
            <a:ext cx="12417702" cy="7004482"/>
          </a:xfrm>
          <a:prstGeom prst="rect">
            <a:avLst/>
          </a:prstGeom>
        </p:spPr>
      </p:pic>
      <p:sp>
        <p:nvSpPr>
          <p:cNvPr id="2" name="Titel 1"/>
          <p:cNvSpPr>
            <a:spLocks noGrp="1"/>
          </p:cNvSpPr>
          <p:nvPr>
            <p:ph type="ctrTitle"/>
          </p:nvPr>
        </p:nvSpPr>
        <p:spPr>
          <a:xfrm>
            <a:off x="5427215" y="3946695"/>
            <a:ext cx="6409677" cy="2911305"/>
          </a:xfrm>
        </p:spPr>
        <p:txBody>
          <a:bodyPr/>
          <a:lstStyle/>
          <a:p>
            <a:pPr fontAlgn="base"/>
            <a:r>
              <a:rPr lang="en-US" sz="3600" b="1" dirty="0">
                <a:solidFill>
                  <a:schemeClr val="tx1"/>
                </a:solidFill>
                <a:latin typeface="play"/>
              </a:rPr>
              <a:t>Module 3</a:t>
            </a:r>
            <a:br>
              <a:rPr lang="en-US" sz="4000" b="1" dirty="0">
                <a:solidFill>
                  <a:schemeClr val="tx1"/>
                </a:solidFill>
                <a:latin typeface="play"/>
              </a:rPr>
            </a:br>
            <a:br>
              <a:rPr lang="en-US" sz="4000" b="1" dirty="0">
                <a:solidFill>
                  <a:schemeClr val="tx1"/>
                </a:solidFill>
                <a:latin typeface="play"/>
              </a:rPr>
            </a:br>
            <a:r>
              <a:rPr lang="en-US" sz="4000" b="1" dirty="0" err="1">
                <a:solidFill>
                  <a:schemeClr val="tx1"/>
                </a:solidFill>
                <a:latin typeface="play"/>
              </a:rPr>
              <a:t>Wetgeving</a:t>
            </a:r>
            <a:r>
              <a:rPr lang="en-US" sz="4000" b="1" dirty="0">
                <a:solidFill>
                  <a:schemeClr val="tx1"/>
                </a:solidFill>
                <a:latin typeface="play"/>
              </a:rPr>
              <a:t> </a:t>
            </a:r>
            <a:r>
              <a:rPr lang="en-US" sz="4000" b="1" dirty="0" err="1">
                <a:solidFill>
                  <a:schemeClr val="tx1"/>
                </a:solidFill>
                <a:latin typeface="play"/>
              </a:rPr>
              <a:t>rondom</a:t>
            </a:r>
            <a:r>
              <a:rPr lang="en-US" sz="4000" b="1" dirty="0">
                <a:solidFill>
                  <a:schemeClr val="tx1"/>
                </a:solidFill>
                <a:latin typeface="play"/>
              </a:rPr>
              <a:t> water </a:t>
            </a:r>
            <a:br>
              <a:rPr lang="en-US" sz="4000" b="1" dirty="0">
                <a:solidFill>
                  <a:schemeClr val="tx1"/>
                </a:solidFill>
                <a:latin typeface="play"/>
              </a:rPr>
            </a:br>
            <a:r>
              <a:rPr lang="en-US" sz="4000" b="1" dirty="0" err="1">
                <a:solidFill>
                  <a:schemeClr val="tx1"/>
                </a:solidFill>
                <a:latin typeface="play"/>
              </a:rPr>
              <a:t>en</a:t>
            </a:r>
            <a:r>
              <a:rPr lang="en-US" sz="4000" b="1" dirty="0">
                <a:solidFill>
                  <a:schemeClr val="tx1"/>
                </a:solidFill>
                <a:latin typeface="play"/>
              </a:rPr>
              <a:t> het opzetten van een waterefficiënte salon</a:t>
            </a:r>
            <a:endParaRPr lang="nl-NL" sz="3200" dirty="0">
              <a:solidFill>
                <a:schemeClr val="tx1"/>
              </a:solidFill>
            </a:endParaRPr>
          </a:p>
        </p:txBody>
      </p:sp>
      <p:sp>
        <p:nvSpPr>
          <p:cNvPr id="3" name="Ondertitel 2"/>
          <p:cNvSpPr>
            <a:spLocks noGrp="1"/>
          </p:cNvSpPr>
          <p:nvPr>
            <p:ph type="subTitle" idx="1"/>
          </p:nvPr>
        </p:nvSpPr>
        <p:spPr>
          <a:xfrm>
            <a:off x="6971440" y="119940"/>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err="1">
                <a:solidFill>
                  <a:srgbClr val="000000"/>
                </a:solidFill>
                <a:latin typeface="Play"/>
              </a:rPr>
              <a:t>Studenten</a:t>
            </a:r>
            <a:r>
              <a:rPr lang="en-US" sz="2400" dirty="0">
                <a:solidFill>
                  <a:srgbClr val="000000"/>
                </a:solidFill>
                <a:latin typeface="Play"/>
              </a:rPr>
              <a:t> op managementniveau</a:t>
            </a:r>
            <a:endParaRPr lang="en-US" sz="2400" b="0" dirty="0">
              <a:solidFill>
                <a:srgbClr val="000000"/>
              </a:solidFill>
              <a:effectLst/>
              <a:latin typeface="Play"/>
            </a:endParaRPr>
          </a:p>
          <a:p>
            <a:pPr algn="l"/>
            <a:endParaRPr lang="nl-NL" dirty="0"/>
          </a:p>
        </p:txBody>
      </p:sp>
    </p:spTree>
    <p:extLst>
      <p:ext uri="{BB962C8B-B14F-4D97-AF65-F5344CB8AC3E}">
        <p14:creationId xmlns:p14="http://schemas.microsoft.com/office/powerpoint/2010/main" val="303415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Index</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r>
              <a:rPr lang="en-GB" sz="2800" dirty="0">
                <a:latin typeface="Calibri" panose="020F0502020204030204" pitchFamily="34" charset="0"/>
                <a:ea typeface="Calibri" panose="020F0502020204030204" pitchFamily="34" charset="0"/>
              </a:rPr>
              <a:t>Maatschappelijk verantwoord </a:t>
            </a:r>
            <a:r>
              <a:rPr lang="en-GB" sz="2800" dirty="0" err="1">
                <a:latin typeface="Calibri" panose="020F0502020204030204" pitchFamily="34" charset="0"/>
                <a:ea typeface="Calibri" panose="020F0502020204030204" pitchFamily="34" charset="0"/>
              </a:rPr>
              <a:t>ondernemen</a:t>
            </a:r>
            <a:r>
              <a:rPr lang="en-GB" sz="2800" dirty="0">
                <a:latin typeface="Calibri" panose="020F0502020204030204" pitchFamily="34" charset="0"/>
                <a:ea typeface="Calibri" panose="020F0502020204030204" pitchFamily="34" charset="0"/>
              </a:rPr>
              <a:t> (MVO)</a:t>
            </a:r>
            <a:endParaRPr lang="en-GB" sz="2800" dirty="0">
              <a:effectLst/>
              <a:latin typeface="Calibri" panose="020F0502020204030204" pitchFamily="34" charset="0"/>
              <a:ea typeface="Calibri" panose="020F0502020204030204" pitchFamily="34" charset="0"/>
            </a:endParaRPr>
          </a:p>
          <a:p>
            <a:pPr marL="514350" indent="-514350" algn="l">
              <a:buFont typeface="+mj-lt"/>
              <a:buAutoNum type="arabicPeriod"/>
            </a:pPr>
            <a:r>
              <a:rPr lang="nl-NL" sz="2800" dirty="0">
                <a:latin typeface="Calibri" panose="020F0502020204030204" pitchFamily="34" charset="0"/>
                <a:ea typeface="Calibri" panose="020F0502020204030204" pitchFamily="34" charset="0"/>
              </a:rPr>
              <a:t>MVO met betrekking tot water</a:t>
            </a:r>
          </a:p>
          <a:p>
            <a:pPr marL="514350" indent="-514350" algn="l">
              <a:buFont typeface="+mj-lt"/>
              <a:buAutoNum type="arabicPeriod"/>
            </a:pPr>
            <a:r>
              <a:rPr lang="nl-NL" sz="2800" dirty="0">
                <a:latin typeface="Calibri" panose="020F0502020204030204" pitchFamily="34" charset="0"/>
                <a:ea typeface="Calibri" panose="020F0502020204030204" pitchFamily="34" charset="0"/>
              </a:rPr>
              <a:t>Voorbeelden van </a:t>
            </a:r>
            <a:r>
              <a:rPr lang="nl-NL" sz="2800" dirty="0" err="1">
                <a:latin typeface="Calibri" panose="020F0502020204030204" pitchFamily="34" charset="0"/>
                <a:ea typeface="Calibri" panose="020F0502020204030204" pitchFamily="34" charset="0"/>
              </a:rPr>
              <a:t>watergerelateerde</a:t>
            </a:r>
            <a:r>
              <a:rPr lang="nl-NL" sz="2800" dirty="0">
                <a:latin typeface="Calibri" panose="020F0502020204030204" pitchFamily="34" charset="0"/>
                <a:ea typeface="Calibri" panose="020F0502020204030204" pitchFamily="34" charset="0"/>
              </a:rPr>
              <a:t> MVO</a:t>
            </a:r>
          </a:p>
          <a:p>
            <a:pPr marL="514350" indent="-514350" algn="l">
              <a:buFont typeface="+mj-lt"/>
              <a:buAutoNum type="arabicPeriod"/>
            </a:pPr>
            <a:r>
              <a:rPr lang="nl-NL" sz="2800" dirty="0">
                <a:latin typeface="Calibri" panose="020F0502020204030204" pitchFamily="34" charset="0"/>
                <a:ea typeface="Calibri" panose="020F0502020204030204" pitchFamily="34" charset="0"/>
              </a:rPr>
              <a:t>Bedrijven </a:t>
            </a:r>
            <a:r>
              <a:rPr lang="nl-NL" sz="2800" dirty="0" err="1">
                <a:latin typeface="Calibri" panose="020F0502020204030204" pitchFamily="34" charset="0"/>
                <a:ea typeface="Calibri" panose="020F0502020204030204" pitchFamily="34" charset="0"/>
              </a:rPr>
              <a:t>die producten </a:t>
            </a:r>
            <a:r>
              <a:rPr lang="nl-NL" sz="2800" dirty="0">
                <a:latin typeface="Calibri" panose="020F0502020204030204" pitchFamily="34" charset="0"/>
                <a:ea typeface="Calibri" panose="020F0502020204030204" pitchFamily="34" charset="0"/>
              </a:rPr>
              <a:t>of diensten aanbieden </a:t>
            </a:r>
            <a:r>
              <a:rPr lang="nl-NL" sz="2800" dirty="0" err="1">
                <a:latin typeface="Calibri" panose="020F0502020204030204" pitchFamily="34" charset="0"/>
                <a:ea typeface="Calibri" panose="020F0502020204030204" pitchFamily="34" charset="0"/>
              </a:rPr>
              <a:t>om </a:t>
            </a:r>
            <a:r>
              <a:rPr lang="en-US" sz="2800" dirty="0">
                <a:latin typeface="Calibri" panose="020F0502020204030204" pitchFamily="34" charset="0"/>
                <a:ea typeface="Calibri" panose="020F0502020204030204" pitchFamily="34" charset="0"/>
              </a:rPr>
              <a:t>een saloneigenaar te </a:t>
            </a:r>
            <a:r>
              <a:rPr lang="nl-NL" sz="2800" dirty="0">
                <a:latin typeface="Calibri" panose="020F0502020204030204" pitchFamily="34" charset="0"/>
                <a:ea typeface="Calibri" panose="020F0502020204030204" pitchFamily="34" charset="0"/>
              </a:rPr>
              <a:t>helpen </a:t>
            </a:r>
            <a:r>
              <a:rPr lang="en-US" sz="2800" dirty="0">
                <a:latin typeface="Calibri" panose="020F0502020204030204" pitchFamily="34" charset="0"/>
                <a:ea typeface="Calibri" panose="020F0502020204030204" pitchFamily="34" charset="0"/>
              </a:rPr>
              <a:t>bij efficiënter waterbeheer</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Watergerelateerd MVO als marketinginstrument</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75930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04005" y="265906"/>
            <a:ext cx="8596668" cy="1320800"/>
          </a:xfrm>
        </p:spPr>
        <p:txBody>
          <a:bodyPr>
            <a:normAutofit fontScale="90000"/>
          </a:bodyPr>
          <a:lstStyle/>
          <a:p>
            <a:r>
              <a:rPr lang="en-GB" sz="3600" dirty="0">
                <a:latin typeface="Calibri" panose="020F0502020204030204" pitchFamily="34" charset="0"/>
                <a:ea typeface="Calibri" panose="020F0502020204030204" pitchFamily="34" charset="0"/>
              </a:rPr>
              <a:t>Maatschappelijk verantwoord </a:t>
            </a:r>
            <a:r>
              <a:rPr lang="en-GB" sz="3600" dirty="0" err="1">
                <a:latin typeface="Calibri" panose="020F0502020204030204" pitchFamily="34" charset="0"/>
                <a:ea typeface="Calibri" panose="020F0502020204030204" pitchFamily="34" charset="0"/>
              </a:rPr>
              <a:t>ondernemen</a:t>
            </a:r>
            <a:r>
              <a:rPr lang="en-GB" sz="3600" dirty="0">
                <a:latin typeface="Calibri" panose="020F0502020204030204" pitchFamily="34" charset="0"/>
                <a:ea typeface="Calibri" panose="020F0502020204030204" pitchFamily="34" charset="0"/>
              </a:rPr>
              <a:t> (</a:t>
            </a:r>
            <a:r>
              <a:rPr lang="en-GB" dirty="0">
                <a:latin typeface="Calibri" panose="020F0502020204030204" pitchFamily="34" charset="0"/>
                <a:ea typeface="Calibri" panose="020F0502020204030204" pitchFamily="34" charset="0"/>
              </a:rPr>
              <a:t>MVO</a:t>
            </a:r>
            <a:r>
              <a:rPr lang="en-GB" sz="3600" dirty="0">
                <a:latin typeface="Calibri" panose="020F0502020204030204" pitchFamily="34" charset="0"/>
                <a:ea typeface="Calibri" panose="020F0502020204030204" pitchFamily="34" charset="0"/>
              </a:rPr>
              <a:t>)</a:t>
            </a:r>
            <a:br>
              <a:rPr lang="en-GB" sz="3600" dirty="0">
                <a:effectLst/>
                <a:latin typeface="Calibri" panose="020F0502020204030204" pitchFamily="34" charset="0"/>
                <a:ea typeface="Calibri" panose="020F0502020204030204" pitchFamily="34" charset="0"/>
              </a:rPr>
            </a:br>
            <a:endParaRPr lang="nl-NL" dirty="0"/>
          </a:p>
        </p:txBody>
      </p:sp>
      <p:pic>
        <p:nvPicPr>
          <p:cNvPr id="5" name="Tijdelijke aanduiding voor inhoud 4" descr="Afbeelding met tekst, whiteboard&#10;&#10;Automatisch gegenereerde beschrijving">
            <a:extLst>
              <a:ext uri="{FF2B5EF4-FFF2-40B4-BE49-F238E27FC236}">
                <a16:creationId xmlns:a16="http://schemas.microsoft.com/office/drawing/2014/main" id="{153BFAE7-25C3-4218-A3FE-B357074B8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9752" y="1104599"/>
            <a:ext cx="3399635" cy="2268916"/>
          </a:xfrm>
        </p:spPr>
      </p:pic>
      <p:sp>
        <p:nvSpPr>
          <p:cNvPr id="7" name="Tekstvak 6">
            <a:extLst>
              <a:ext uri="{FF2B5EF4-FFF2-40B4-BE49-F238E27FC236}">
                <a16:creationId xmlns:a16="http://schemas.microsoft.com/office/drawing/2014/main" id="{CC8A5BAA-E239-4149-9A71-753B3428FEE1}"/>
              </a:ext>
            </a:extLst>
          </p:cNvPr>
          <p:cNvSpPr txBox="1"/>
          <p:nvPr/>
        </p:nvSpPr>
        <p:spPr>
          <a:xfrm>
            <a:off x="4039387" y="810580"/>
            <a:ext cx="5781385" cy="5778761"/>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Maatschappelijk verantwoord ondernemen (MVO) is </a:t>
            </a:r>
            <a:r>
              <a:rPr lang="en-GB" sz="2000" dirty="0">
                <a:effectLst/>
                <a:latin typeface="Calibri" panose="020F0502020204030204" pitchFamily="34" charset="0"/>
                <a:ea typeface="Calibri" panose="020F0502020204030204" pitchFamily="34" charset="0"/>
                <a:cs typeface="Calibri" panose="020F0502020204030204" pitchFamily="34" charset="0"/>
              </a:rPr>
              <a:t>een zelfregulerend bedrijfsmodel dat een bedrijf helpt om maatschappelijke verantwoording af te leggen aan zichzelf, zijn belanghebbenden en het publiek. Door maatschappelijk verantwoord te ondernemen, ook wel 'corporate citizenship' genoemd, kunnen bedrijven zich bewust zijn van de impact die ze hebben op alle aspecten van de maatschappij, waaronder de economische, sociale en milieuaspecten.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Aan MVO doen betekent dat een bedrijf actief is op </a:t>
            </a:r>
            <a:r>
              <a:rPr lang="en-GB" sz="2000" dirty="0" err="1">
                <a:effectLst/>
                <a:latin typeface="Calibri" panose="020F0502020204030204" pitchFamily="34" charset="0"/>
                <a:ea typeface="Calibri" panose="020F0502020204030204" pitchFamily="34" charset="0"/>
                <a:cs typeface="Calibri" panose="020F0502020204030204" pitchFamily="34" charset="0"/>
              </a:rPr>
              <a:t>zoek</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naar</a:t>
            </a:r>
            <a:r>
              <a:rPr lang="en-GB" sz="2000" dirty="0">
                <a:effectLst/>
                <a:latin typeface="Calibri" panose="020F0502020204030204" pitchFamily="34" charset="0"/>
                <a:ea typeface="Calibri" panose="020F0502020204030204" pitchFamily="34" charset="0"/>
                <a:cs typeface="Calibri" panose="020F0502020204030204" pitchFamily="34" charset="0"/>
              </a:rPr>
              <a:t> manieren die de maatschappij en het milieu verbeteren in plaats van er een negatieve bijdrage aan te leveren. MVO helpt zowel verschillende aspecten van de samenleving te verbeteren als een positief merkimago van bedrijven te bevorderen, waardoor een win-winsituatie ontstaat.</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77F4966D-C279-45DF-9461-50585CE78D3C}"/>
              </a:ext>
            </a:extLst>
          </p:cNvPr>
          <p:cNvSpPr txBox="1"/>
          <p:nvPr/>
        </p:nvSpPr>
        <p:spPr>
          <a:xfrm>
            <a:off x="579678" y="3383533"/>
            <a:ext cx="3215738"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Afbeelding door rawpixel.com op </a:t>
            </a:r>
            <a:r>
              <a:rPr lang="en-GB" sz="1400" dirty="0" err="1">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3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9722" y="553030"/>
            <a:ext cx="9152877" cy="540327"/>
          </a:xfrm>
        </p:spPr>
        <p:txBody>
          <a:bodyPr/>
          <a:lstStyle/>
          <a:p>
            <a:r>
              <a:rPr lang="en-GB" sz="3600" dirty="0">
                <a:latin typeface="Calibri" panose="020F0502020204030204" pitchFamily="34" charset="0"/>
                <a:ea typeface="Calibri" panose="020F0502020204030204" pitchFamily="34" charset="0"/>
              </a:rPr>
              <a:t>MVO met betrekking tot water en waterbeheer</a:t>
            </a:r>
            <a:endParaRPr lang="nl-NL" sz="3600" dirty="0"/>
          </a:p>
        </p:txBody>
      </p:sp>
      <p:sp>
        <p:nvSpPr>
          <p:cNvPr id="3" name="Ondertitel 2"/>
          <p:cNvSpPr>
            <a:spLocks noGrp="1"/>
          </p:cNvSpPr>
          <p:nvPr>
            <p:ph type="subTitle" idx="1"/>
          </p:nvPr>
        </p:nvSpPr>
        <p:spPr>
          <a:xfrm>
            <a:off x="683581" y="1093357"/>
            <a:ext cx="8611339" cy="5211613"/>
          </a:xfrm>
        </p:spPr>
        <p:txBody>
          <a:bodyPr>
            <a:normAutofit lnSpcReduction="10000"/>
          </a:bodyPr>
          <a:lstStyle/>
          <a:p>
            <a:pPr algn="l"/>
            <a:r>
              <a:rPr lang="en-GB" sz="2800" dirty="0">
                <a:solidFill>
                  <a:schemeClr val="bg1">
                    <a:lumMod val="50000"/>
                  </a:schemeClr>
                </a:solidFill>
                <a:latin typeface="Calibri" panose="020F0502020204030204" pitchFamily="34" charset="0"/>
                <a:cs typeface="Calibri" panose="020F0502020204030204" pitchFamily="34" charset="0"/>
              </a:rPr>
              <a:t>Met wat voorkennis over waterefficiëntie in een kapsalon, kun je het volgende bedenken:</a:t>
            </a:r>
          </a:p>
          <a:p>
            <a:pPr algn="l"/>
            <a:endParaRPr lang="en-GB" sz="2800" b="0" dirty="0">
              <a:solidFill>
                <a:schemeClr val="bg1">
                  <a:lumMod val="50000"/>
                </a:schemeClr>
              </a:solidFill>
              <a:effectLst/>
              <a:latin typeface="Calibri" panose="020F0502020204030204" pitchFamily="34" charset="0"/>
              <a:cs typeface="Calibri" panose="020F0502020204030204" pitchFamily="34" charset="0"/>
            </a:endParaRPr>
          </a:p>
          <a:p>
            <a:pPr marL="457200" indent="-457200" algn="l">
              <a:buFont typeface="Wingdings" panose="05000000000000000000" pitchFamily="2" charset="2"/>
              <a:buChar char="Ø"/>
            </a:pPr>
            <a:r>
              <a:rPr lang="en-GB" sz="2800" dirty="0" err="1">
                <a:solidFill>
                  <a:schemeClr val="bg1">
                    <a:lumMod val="50000"/>
                  </a:schemeClr>
                </a:solidFill>
                <a:latin typeface="Calibri" panose="020F0502020204030204" pitchFamily="34" charset="0"/>
                <a:cs typeface="Calibri" panose="020F0502020204030204" pitchFamily="34" charset="0"/>
              </a:rPr>
              <a:t>Welke</a:t>
            </a:r>
            <a:r>
              <a:rPr lang="en-GB" sz="2800" dirty="0">
                <a:solidFill>
                  <a:schemeClr val="bg1">
                    <a:lumMod val="50000"/>
                  </a:schemeClr>
                </a:solidFill>
                <a:latin typeface="Calibri" panose="020F0502020204030204" pitchFamily="34" charset="0"/>
                <a:cs typeface="Calibri" panose="020F0502020204030204" pitchFamily="34" charset="0"/>
              </a:rPr>
              <a:t> MVO met betrekking tot water en waterefficiëntie kan worden toegepast in een salon?</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Hoe kan een salonmanager/eigenaar het gebruik van deze praktijken vergemakkelijken?</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Kan een salonmanager/</a:t>
            </a:r>
            <a:r>
              <a:rPr lang="en-US" sz="2800" dirty="0" err="1">
                <a:solidFill>
                  <a:schemeClr val="bg1">
                    <a:lumMod val="50000"/>
                  </a:schemeClr>
                </a:solidFill>
                <a:latin typeface="Calibri" panose="020F0502020204030204" pitchFamily="34" charset="0"/>
                <a:cs typeface="Calibri" panose="020F0502020204030204" pitchFamily="34" charset="0"/>
              </a:rPr>
              <a:t>eigenaar</a:t>
            </a:r>
            <a:r>
              <a:rPr lang="en-US" sz="2800" dirty="0">
                <a:solidFill>
                  <a:schemeClr val="bg1">
                    <a:lumMod val="50000"/>
                  </a:schemeClr>
                </a:solidFill>
                <a:latin typeface="Calibri" panose="020F0502020204030204" pitchFamily="34" charset="0"/>
                <a:cs typeface="Calibri" panose="020F0502020204030204" pitchFamily="34" charset="0"/>
              </a:rPr>
              <a:t> </a:t>
            </a:r>
            <a:r>
              <a:rPr lang="en-US" sz="2800" dirty="0" err="1">
                <a:solidFill>
                  <a:schemeClr val="bg1">
                    <a:lumMod val="50000"/>
                  </a:schemeClr>
                </a:solidFill>
                <a:latin typeface="Calibri" panose="020F0502020204030204" pitchFamily="34" charset="0"/>
                <a:cs typeface="Calibri" panose="020F0502020204030204" pitchFamily="34" charset="0"/>
              </a:rPr>
              <a:t>stimulansen</a:t>
            </a:r>
            <a:r>
              <a:rPr lang="en-US" sz="2800" dirty="0">
                <a:solidFill>
                  <a:schemeClr val="bg1">
                    <a:lumMod val="50000"/>
                  </a:schemeClr>
                </a:solidFill>
                <a:latin typeface="Calibri" panose="020F0502020204030204" pitchFamily="34" charset="0"/>
                <a:cs typeface="Calibri" panose="020F0502020204030204" pitchFamily="34" charset="0"/>
              </a:rPr>
              <a:t> / </a:t>
            </a:r>
            <a:r>
              <a:rPr lang="en-US" sz="2800" dirty="0" err="1">
                <a:solidFill>
                  <a:schemeClr val="bg1">
                    <a:lumMod val="50000"/>
                  </a:schemeClr>
                </a:solidFill>
                <a:latin typeface="Calibri" panose="020F0502020204030204" pitchFamily="34" charset="0"/>
                <a:cs typeface="Calibri" panose="020F0502020204030204" pitchFamily="34" charset="0"/>
              </a:rPr>
              <a:t>een</a:t>
            </a:r>
            <a:r>
              <a:rPr lang="en-US" sz="2800" dirty="0">
                <a:solidFill>
                  <a:schemeClr val="bg1">
                    <a:lumMod val="50000"/>
                  </a:schemeClr>
                </a:solidFill>
                <a:latin typeface="Calibri" panose="020F0502020204030204" pitchFamily="34" charset="0"/>
                <a:cs typeface="Calibri" panose="020F0502020204030204" pitchFamily="34" charset="0"/>
              </a:rPr>
              <a:t> </a:t>
            </a:r>
            <a:r>
              <a:rPr lang="en-US" sz="2800" dirty="0" err="1">
                <a:solidFill>
                  <a:schemeClr val="bg1">
                    <a:lumMod val="50000"/>
                  </a:schemeClr>
                </a:solidFill>
                <a:latin typeface="Calibri" panose="020F0502020204030204" pitchFamily="34" charset="0"/>
                <a:cs typeface="Calibri" panose="020F0502020204030204" pitchFamily="34" charset="0"/>
              </a:rPr>
              <a:t>beloningssysteem</a:t>
            </a:r>
            <a:r>
              <a:rPr lang="en-US" sz="2800" dirty="0">
                <a:solidFill>
                  <a:schemeClr val="bg1">
                    <a:lumMod val="50000"/>
                  </a:schemeClr>
                </a:solidFill>
                <a:latin typeface="Calibri" panose="020F0502020204030204" pitchFamily="34" charset="0"/>
                <a:cs typeface="Calibri" panose="020F0502020204030204" pitchFamily="34" charset="0"/>
              </a:rPr>
              <a:t> gebruiken om de werknemers te motiveren om watergerelateerd MVO toe te passen in een salon?</a:t>
            </a:r>
            <a:endParaRPr lang="en-GB" sz="2800" dirty="0">
              <a:solidFill>
                <a:schemeClr val="bg1">
                  <a:lumMod val="50000"/>
                </a:schemeClr>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18336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a:latin typeface="Calibri" panose="020F0502020204030204" pitchFamily="34" charset="0"/>
                <a:ea typeface="Calibri" panose="020F0502020204030204" pitchFamily="34" charset="0"/>
              </a:rPr>
              <a:t>Voorbeelden van </a:t>
            </a:r>
            <a:r>
              <a:rPr lang="nl-NL" sz="3600" dirty="0" err="1">
                <a:latin typeface="Calibri" panose="020F0502020204030204" pitchFamily="34" charset="0"/>
                <a:ea typeface="Calibri" panose="020F0502020204030204" pitchFamily="34" charset="0"/>
              </a:rPr>
              <a:t>watergerelateerde</a:t>
            </a:r>
            <a:r>
              <a:rPr lang="nl-NL" sz="3600" dirty="0">
                <a:latin typeface="Calibri" panose="020F0502020204030204" pitchFamily="34" charset="0"/>
                <a:ea typeface="Calibri" panose="020F0502020204030204" pitchFamily="34" charset="0"/>
              </a:rPr>
              <a:t> </a:t>
            </a:r>
            <a:r>
              <a:rPr lang="nl-NL" dirty="0">
                <a:latin typeface="Calibri" panose="020F0502020204030204" pitchFamily="34" charset="0"/>
                <a:ea typeface="Calibri" panose="020F0502020204030204" pitchFamily="34" charset="0"/>
              </a:rPr>
              <a:t>MVO</a:t>
            </a:r>
            <a:endParaRPr lang="nl-NL" sz="3600" dirty="0">
              <a:latin typeface="Calibri" panose="020F0502020204030204" pitchFamily="34" charset="0"/>
              <a:ea typeface="Calibri" panose="020F0502020204030204" pitchFamily="34" charset="0"/>
            </a:endParaRP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rPr>
              <a:t>Join-the-Pipe - geweldig voorbeeld van een watergerelateerd MVO-project:</a:t>
            </a:r>
          </a:p>
          <a:p>
            <a:pPr marL="0" indent="0">
              <a:buNone/>
            </a:pPr>
            <a:endParaRPr lang="en-GB" sz="2400" dirty="0">
              <a:latin typeface="Calibri" panose="020F0502020204030204" pitchFamily="34" charset="0"/>
              <a:ea typeface="Calibri" panose="020F0502020204030204" pitchFamily="34" charset="0"/>
            </a:endParaRPr>
          </a:p>
          <a:p>
            <a:pPr marL="0" indent="0">
              <a:buNone/>
            </a:pPr>
            <a:r>
              <a:rPr lang="en-GB" sz="2400" b="1" dirty="0">
                <a:latin typeface="Calibri" panose="020F0502020204030204" pitchFamily="34" charset="0"/>
                <a:ea typeface="Calibri" panose="020F0502020204030204" pitchFamily="34" charset="0"/>
              </a:rPr>
              <a:t>WERK IN TWEETALLEN / KLEINE GROEPEN</a:t>
            </a:r>
            <a:br>
              <a:rPr lang="en-GB" sz="2400" dirty="0">
                <a:effectLst/>
                <a:latin typeface="Calibri" panose="020F0502020204030204" pitchFamily="34" charset="0"/>
                <a:ea typeface="Calibri" panose="020F0502020204030204" pitchFamily="34" charset="0"/>
              </a:rPr>
            </a:br>
            <a:r>
              <a:rPr lang="en-GB" sz="2400" dirty="0">
                <a:effectLst/>
                <a:latin typeface="Calibri" panose="020F0502020204030204" pitchFamily="34" charset="0"/>
                <a:ea typeface="Calibri" panose="020F0502020204030204" pitchFamily="34" charset="0"/>
              </a:rPr>
              <a:t>Bestudeer de website van Join the Pipe (scan de QR). </a:t>
            </a:r>
          </a:p>
          <a:p>
            <a:pPr marL="0" indent="0">
              <a:buNone/>
            </a:pPr>
            <a:r>
              <a:rPr lang="en-GB" sz="2400" dirty="0">
                <a:effectLst/>
                <a:latin typeface="Calibri" panose="020F0502020204030204" pitchFamily="34" charset="0"/>
                <a:ea typeface="Calibri" panose="020F0502020204030204" pitchFamily="34" charset="0"/>
              </a:rPr>
              <a:t>Wat kun je vertellen over de missie van het project? </a:t>
            </a:r>
          </a:p>
          <a:p>
            <a:pPr marL="0" indent="0">
              <a:buNone/>
            </a:pPr>
            <a:r>
              <a:rPr lang="en-GB" sz="2400" dirty="0">
                <a:effectLst/>
                <a:latin typeface="Calibri" panose="020F0502020204030204" pitchFamily="34" charset="0"/>
                <a:ea typeface="Calibri" panose="020F0502020204030204" pitchFamily="34" charset="0"/>
              </a:rPr>
              <a:t>Kan een eigenaar van een kapsalon samenwerken met de organisatie? </a:t>
            </a:r>
          </a:p>
          <a:p>
            <a:pPr marL="0" indent="0">
              <a:buNone/>
            </a:pPr>
            <a:r>
              <a:rPr lang="en-GB" sz="2400" dirty="0">
                <a:effectLst/>
                <a:latin typeface="Calibri" panose="020F0502020204030204" pitchFamily="34" charset="0"/>
                <a:ea typeface="Calibri" panose="020F0502020204030204" pitchFamily="34" charset="0"/>
              </a:rPr>
              <a:t>Welke samenwerkingsmogelijkheden voor (kleine) bedrijven vind je op hun website?</a:t>
            </a:r>
            <a:endParaRPr lang="en-US" sz="2400" dirty="0"/>
          </a:p>
          <a:p>
            <a:pPr marL="0" indent="0">
              <a:buNone/>
            </a:pPr>
            <a:endParaRPr lang="en-US" sz="2400" dirty="0"/>
          </a:p>
          <a:p>
            <a:pPr marL="0" indent="0">
              <a:buNone/>
            </a:pPr>
            <a:endParaRPr lang="nl-NL" dirty="0"/>
          </a:p>
        </p:txBody>
      </p:sp>
      <p:pic>
        <p:nvPicPr>
          <p:cNvPr id="4" name="Afbeelding 3">
            <a:extLst>
              <a:ext uri="{FF2B5EF4-FFF2-40B4-BE49-F238E27FC236}">
                <a16:creationId xmlns:a16="http://schemas.microsoft.com/office/drawing/2014/main" id="{DD0B196E-9349-47D3-8274-9D30E83C9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648" y="2223283"/>
            <a:ext cx="2198370" cy="2198370"/>
          </a:xfrm>
          <a:prstGeom prst="rect">
            <a:avLst/>
          </a:prstGeom>
        </p:spPr>
      </p:pic>
    </p:spTree>
    <p:extLst>
      <p:ext uri="{BB962C8B-B14F-4D97-AF65-F5344CB8AC3E}">
        <p14:creationId xmlns:p14="http://schemas.microsoft.com/office/powerpoint/2010/main" val="366583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5073" y="928005"/>
            <a:ext cx="10607958" cy="540327"/>
          </a:xfrm>
        </p:spPr>
        <p:txBody>
          <a:bodyPr/>
          <a:lstStyle/>
          <a:p>
            <a:pPr algn="l"/>
            <a:r>
              <a:rPr lang="nl-NL" sz="3600" dirty="0">
                <a:latin typeface="Calibri" panose="020F0502020204030204" pitchFamily="34" charset="0"/>
                <a:ea typeface="Calibri" panose="020F0502020204030204" pitchFamily="34" charset="0"/>
              </a:rPr>
              <a:t>Bedrijven die producten aanbieden voor</a:t>
            </a:r>
            <a:br>
              <a:rPr lang="nl-NL" sz="3600" dirty="0">
                <a:latin typeface="Calibri" panose="020F0502020204030204" pitchFamily="34" charset="0"/>
                <a:ea typeface="Calibri" panose="020F0502020204030204" pitchFamily="34" charset="0"/>
              </a:rPr>
            </a:br>
            <a:r>
              <a:rPr lang="en-US" sz="3600" dirty="0" err="1">
                <a:latin typeface="Calibri" panose="020F0502020204030204" pitchFamily="34" charset="0"/>
                <a:ea typeface="Calibri" panose="020F0502020204030204" pitchFamily="34" charset="0"/>
              </a:rPr>
              <a:t>efficiënter</a:t>
            </a:r>
            <a:r>
              <a:rPr lang="en-US" sz="3600" dirty="0">
                <a:latin typeface="Calibri" panose="020F0502020204030204" pitchFamily="34" charset="0"/>
                <a:ea typeface="Calibri" panose="020F0502020204030204" pitchFamily="34" charset="0"/>
              </a:rPr>
              <a:t> </a:t>
            </a:r>
            <a:r>
              <a:rPr lang="en-US" sz="3600" dirty="0" err="1">
                <a:latin typeface="Calibri" panose="020F0502020204030204" pitchFamily="34" charset="0"/>
                <a:ea typeface="Calibri" panose="020F0502020204030204" pitchFamily="34" charset="0"/>
              </a:rPr>
              <a:t>waterbeheer</a:t>
            </a:r>
            <a:endParaRPr lang="en-US" sz="3600" dirty="0">
              <a:latin typeface="Calibri" panose="020F0502020204030204" pitchFamily="34" charset="0"/>
              <a:ea typeface="Calibri" panose="020F0502020204030204" pitchFamily="34" charset="0"/>
            </a:endParaRPr>
          </a:p>
        </p:txBody>
      </p:sp>
      <p:sp>
        <p:nvSpPr>
          <p:cNvPr id="3" name="Ondertitel 2"/>
          <p:cNvSpPr>
            <a:spLocks noGrp="1"/>
          </p:cNvSpPr>
          <p:nvPr>
            <p:ph type="subTitle" idx="1"/>
          </p:nvPr>
        </p:nvSpPr>
        <p:spPr>
          <a:xfrm>
            <a:off x="632223" y="1739114"/>
            <a:ext cx="8600554" cy="4325536"/>
          </a:xfrm>
        </p:spPr>
        <p:txBody>
          <a:bodyPr>
            <a:noAutofit/>
          </a:bodyPr>
          <a:lstStyle/>
          <a:p>
            <a:pPr algn="l">
              <a:lnSpc>
                <a:spcPct val="107000"/>
              </a:lnSpc>
              <a:spcAft>
                <a:spcPts val="800"/>
              </a:spcAft>
            </a:pPr>
            <a:r>
              <a:rPr lang="en-GB" sz="2200" dirty="0">
                <a:effectLst/>
                <a:latin typeface="Calibri" panose="020F0502020204030204" pitchFamily="34" charset="0"/>
                <a:ea typeface="Calibri" panose="020F0502020204030204" pitchFamily="34" charset="0"/>
                <a:cs typeface="Calibri" panose="020F0502020204030204" pitchFamily="34" charset="0"/>
              </a:rPr>
              <a:t>Er zijn bedrijven die een ondernemer (een eigenaar van een kapsalon) helpen met het verminderen, hergebruiken of zuiveren van water.</a:t>
            </a:r>
          </a:p>
          <a:p>
            <a:pPr algn="l">
              <a:lnSpc>
                <a:spcPct val="107000"/>
              </a:lnSpc>
              <a:spcAft>
                <a:spcPts val="800"/>
              </a:spcAft>
            </a:pPr>
            <a:r>
              <a:rPr lang="en-GB" sz="2200" dirty="0">
                <a:effectLst/>
                <a:latin typeface="Calibri" panose="020F0502020204030204" pitchFamily="34" charset="0"/>
                <a:ea typeface="Calibri" panose="020F0502020204030204" pitchFamily="34" charset="0"/>
                <a:cs typeface="Calibri" panose="020F0502020204030204" pitchFamily="34" charset="0"/>
              </a:rPr>
              <a:t>Bijvoorbeeld </a:t>
            </a:r>
            <a:r>
              <a:rPr lang="en-GB" sz="22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Hydraloop</a:t>
            </a:r>
            <a:r>
              <a:rPr lang="en-GB" sz="2200" dirty="0">
                <a:effectLst/>
                <a:latin typeface="Calibri" panose="020F0502020204030204" pitchFamily="34" charset="0"/>
                <a:ea typeface="Calibri" panose="020F0502020204030204" pitchFamily="34" charset="0"/>
                <a:cs typeface="Calibri" panose="020F0502020204030204" pitchFamily="34" charset="0"/>
              </a:rPr>
              <a:t>, bedrijven die waterbesparende kranen, douchekoppen enz. produceren.</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200" b="1" dirty="0">
                <a:latin typeface="Calibri" panose="020F0502020204030204" pitchFamily="34" charset="0"/>
                <a:ea typeface="Calibri" panose="020F0502020204030204" pitchFamily="34" charset="0"/>
                <a:cs typeface="Calibri" panose="020F0502020204030204" pitchFamily="34" charset="0"/>
              </a:rPr>
              <a:t>WERKEN IN TWEETALLEN / KLEINE GROEPEN</a:t>
            </a:r>
          </a:p>
          <a:p>
            <a:pPr marL="285750" indent="-285750" algn="l">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Calibri" panose="020F0502020204030204" pitchFamily="34" charset="0"/>
              </a:rPr>
              <a:t>Zoek 2 of 3 van deze bedrijven op internet op. Op welk(e) principe(s) is hun waterbesparende of waterzuiverende oplossing gebaseerd?</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Calibri" panose="020F0502020204030204" pitchFamily="34" charset="0"/>
              </a:rPr>
              <a:t>Ken je salons of andere bedrijven die een onafhankelijk waterrecyclingsysteem gebruiken? Zo niet, probeer ze dan online te vinden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54148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14EF8-F8A1-42B6-B57B-9B663FCF3179}"/>
              </a:ext>
            </a:extLst>
          </p:cNvPr>
          <p:cNvSpPr>
            <a:spLocks noGrp="1"/>
          </p:cNvSpPr>
          <p:nvPr>
            <p:ph type="title"/>
          </p:nvPr>
        </p:nvSpPr>
        <p:spPr>
          <a:xfrm>
            <a:off x="535291" y="627355"/>
            <a:ext cx="9665151" cy="1320800"/>
          </a:xfrm>
        </p:spPr>
        <p:txBody>
          <a:bodyPr/>
          <a:lstStyle/>
          <a:p>
            <a:r>
              <a:rPr lang="en-US" sz="3600" dirty="0">
                <a:latin typeface="Calibri" panose="020F0502020204030204" pitchFamily="34" charset="0"/>
                <a:ea typeface="Calibri" panose="020F0502020204030204" pitchFamily="34" charset="0"/>
              </a:rPr>
              <a:t>Watergerelateerd MVO als marketinginstrument</a:t>
            </a:r>
            <a:endParaRPr lang="nl-NL" dirty="0"/>
          </a:p>
        </p:txBody>
      </p:sp>
      <p:sp>
        <p:nvSpPr>
          <p:cNvPr id="3" name="Tijdelijke aanduiding voor inhoud 2">
            <a:extLst>
              <a:ext uri="{FF2B5EF4-FFF2-40B4-BE49-F238E27FC236}">
                <a16:creationId xmlns:a16="http://schemas.microsoft.com/office/drawing/2014/main" id="{062E1F3C-A6E5-4902-8CED-F0D14E5E106F}"/>
              </a:ext>
            </a:extLst>
          </p:cNvPr>
          <p:cNvSpPr>
            <a:spLocks noGrp="1"/>
          </p:cNvSpPr>
          <p:nvPr>
            <p:ph idx="1"/>
          </p:nvPr>
        </p:nvSpPr>
        <p:spPr>
          <a:xfrm>
            <a:off x="668456" y="1654563"/>
            <a:ext cx="8596668" cy="3880773"/>
          </a:xfrm>
        </p:spPr>
        <p:txBody>
          <a:bodyPr>
            <a:normAutofit lnSpcReduction="10000"/>
          </a:bodyPr>
          <a:lstStyle/>
          <a:p>
            <a:pPr marL="0" indent="0">
              <a:buNone/>
            </a:pPr>
            <a:r>
              <a:rPr lang="en-GB" sz="2400" dirty="0">
                <a:effectLst/>
                <a:latin typeface="Calibri" panose="020F0502020204030204" pitchFamily="34" charset="0"/>
                <a:ea typeface="Calibri" panose="020F0502020204030204" pitchFamily="34" charset="0"/>
                <a:cs typeface="Calibri" panose="020F0502020204030204" pitchFamily="34" charset="0"/>
              </a:rPr>
              <a:t>Klanten worden tegenwoordig steeds milieubewuster!</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Als je (watergerelateerd) MVO gebruikt in je salon…</a:t>
            </a:r>
          </a:p>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Promoot dit soort praktijken in je marketingcommunicatie door:</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Posters op </a:t>
            </a:r>
            <a:r>
              <a:rPr lang="en-GB" sz="2400" dirty="0" err="1">
                <a:effectLst/>
                <a:latin typeface="Calibri" panose="020F0502020204030204" pitchFamily="34" charset="0"/>
                <a:ea typeface="Calibri" panose="020F0502020204030204" pitchFamily="34" charset="0"/>
                <a:cs typeface="Calibri" panose="020F0502020204030204" pitchFamily="34" charset="0"/>
              </a:rPr>
              <a:t>te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effectLst/>
                <a:latin typeface="Calibri" panose="020F0502020204030204" pitchFamily="34" charset="0"/>
                <a:ea typeface="Calibri" panose="020F0502020204030204" pitchFamily="34" charset="0"/>
                <a:cs typeface="Calibri" panose="020F0502020204030204" pitchFamily="34" charset="0"/>
              </a:rPr>
              <a:t>hangen</a:t>
            </a:r>
            <a:r>
              <a:rPr lang="en-GB" sz="2400" dirty="0">
                <a:effectLst/>
                <a:latin typeface="Calibri" panose="020F0502020204030204" pitchFamily="34" charset="0"/>
                <a:ea typeface="Calibri" panose="020F0502020204030204" pitchFamily="34" charset="0"/>
                <a:cs typeface="Calibri" panose="020F0502020204030204" pitchFamily="34" charset="0"/>
              </a:rPr>
              <a:t> ove</a:t>
            </a:r>
            <a:r>
              <a:rPr lang="en-GB" sz="2400" dirty="0">
                <a:latin typeface="Calibri" panose="020F0502020204030204" pitchFamily="34" charset="0"/>
                <a:ea typeface="Calibri" panose="020F0502020204030204" pitchFamily="34" charset="0"/>
                <a:cs typeface="Calibri" panose="020F0502020204030204" pitchFamily="34" charset="0"/>
              </a:rPr>
              <a:t>r het </a:t>
            </a:r>
            <a:r>
              <a:rPr lang="en-GB" sz="2400" dirty="0" err="1">
                <a:latin typeface="Calibri" panose="020F0502020204030204" pitchFamily="34" charset="0"/>
                <a:ea typeface="Calibri" panose="020F0502020204030204" pitchFamily="34" charset="0"/>
                <a:cs typeface="Calibri" panose="020F0502020204030204" pitchFamily="34" charset="0"/>
              </a:rPr>
              <a:t>besparen</a:t>
            </a:r>
            <a:r>
              <a:rPr lang="en-GB" sz="2400" dirty="0">
                <a:latin typeface="Calibri" panose="020F0502020204030204" pitchFamily="34" charset="0"/>
                <a:ea typeface="Calibri" panose="020F0502020204030204" pitchFamily="34" charset="0"/>
                <a:cs typeface="Calibri" panose="020F0502020204030204" pitchFamily="34" charset="0"/>
              </a:rPr>
              <a:t> van water</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Een disclaimer toevoegen op je website of sociale media dat je water bespaart / afval sorteert / groene haar- en hoofdhuidproducten gebruikt</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een keurmerk of certificering krijgen enz.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128805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1146" y="326971"/>
            <a:ext cx="9152877" cy="540327"/>
          </a:xfrm>
        </p:spPr>
        <p:txBody>
          <a:bodyPr/>
          <a:lstStyle/>
          <a:p>
            <a:r>
              <a:rPr lang="en-GB" sz="3600" dirty="0">
                <a:latin typeface="Calibri" panose="020F0502020204030204" pitchFamily="34" charset="0"/>
              </a:rPr>
              <a:t>Recap - wat heb je geleerd?</a:t>
            </a:r>
            <a:endParaRPr lang="nl-NL" sz="3600" dirty="0"/>
          </a:p>
        </p:txBody>
      </p:sp>
      <p:sp>
        <p:nvSpPr>
          <p:cNvPr id="3" name="Ondertitel 2"/>
          <p:cNvSpPr>
            <a:spLocks noGrp="1"/>
          </p:cNvSpPr>
          <p:nvPr>
            <p:ph type="subTitle" idx="1"/>
          </p:nvPr>
        </p:nvSpPr>
        <p:spPr>
          <a:xfrm>
            <a:off x="737701" y="1200682"/>
            <a:ext cx="9436109" cy="5247734"/>
          </a:xfrm>
        </p:spPr>
        <p:txBody>
          <a:bodyPr>
            <a:normAutofit/>
          </a:bodyPr>
          <a:lstStyle/>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Wat is MVO?</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Wat is </a:t>
            </a:r>
            <a:r>
              <a:rPr lang="en-US" sz="2400" dirty="0">
                <a:solidFill>
                  <a:schemeClr val="bg1">
                    <a:lumMod val="50000"/>
                  </a:schemeClr>
                </a:solidFill>
                <a:latin typeface="Calibri" panose="020F0502020204030204" pitchFamily="34" charset="0"/>
                <a:cs typeface="Calibri" panose="020F0502020204030204" pitchFamily="34" charset="0"/>
              </a:rPr>
              <a:t>MVO</a:t>
            </a:r>
            <a:r>
              <a:rPr lang="en-US" sz="2400" b="0" dirty="0">
                <a:solidFill>
                  <a:schemeClr val="bg1">
                    <a:lumMod val="50000"/>
                  </a:schemeClr>
                </a:solidFill>
                <a:effectLst/>
                <a:latin typeface="Calibri" panose="020F0502020204030204" pitchFamily="34" charset="0"/>
                <a:cs typeface="Calibri" panose="020F0502020204030204" pitchFamily="34" charset="0"/>
              </a:rPr>
              <a:t> in relatie tot water en in de context van een </a:t>
            </a:r>
            <a:r>
              <a:rPr lang="en-US" sz="2400" dirty="0">
                <a:solidFill>
                  <a:schemeClr val="bg1">
                    <a:lumMod val="50000"/>
                  </a:schemeClr>
                </a:solidFill>
                <a:latin typeface="Calibri" panose="020F0502020204030204" pitchFamily="34" charset="0"/>
                <a:cs typeface="Calibri" panose="020F0502020204030204" pitchFamily="34" charset="0"/>
              </a:rPr>
              <a:t>kapsalon?</a:t>
            </a:r>
          </a:p>
          <a:p>
            <a:pPr marL="457200" indent="-457200" algn="l">
              <a:spcBef>
                <a:spcPts val="0"/>
              </a:spcBef>
              <a:spcAft>
                <a:spcPts val="600"/>
              </a:spcAft>
              <a:buFont typeface="+mj-lt"/>
              <a:buAutoNum type="arabicPeriod"/>
            </a:pPr>
            <a:r>
              <a:rPr lang="en-US" sz="2400">
                <a:solidFill>
                  <a:schemeClr val="bg1">
                    <a:lumMod val="50000"/>
                  </a:schemeClr>
                </a:solidFill>
                <a:latin typeface="Calibri" panose="020F0502020204030204" pitchFamily="34" charset="0"/>
                <a:cs typeface="Calibri" panose="020F0502020204030204" pitchFamily="34" charset="0"/>
              </a:rPr>
              <a:t>Een</a:t>
            </a:r>
            <a:r>
              <a:rPr lang="en-US" sz="2400" dirty="0">
                <a:solidFill>
                  <a:schemeClr val="bg1">
                    <a:lumMod val="50000"/>
                  </a:schemeClr>
                </a:solidFill>
                <a:latin typeface="Calibri" panose="020F0502020204030204" pitchFamily="34" charset="0"/>
                <a:cs typeface="Calibri" panose="020F0502020204030204" pitchFamily="34" charset="0"/>
              </a:rPr>
              <a:t> goed watergerelateerd MVO-voorbeeld</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Gekeken naar bedrijven die ondernemers helpen met een beter en </a:t>
            </a:r>
            <a:r>
              <a:rPr lang="en-US" sz="2400" dirty="0">
                <a:solidFill>
                  <a:schemeClr val="bg1">
                    <a:lumMod val="50000"/>
                  </a:schemeClr>
                </a:solidFill>
                <a:latin typeface="Calibri" panose="020F0502020204030204" pitchFamily="34" charset="0"/>
                <a:cs typeface="Calibri" panose="020F0502020204030204" pitchFamily="34" charset="0"/>
              </a:rPr>
              <a:t>efficiënter waterbeheer</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Hoe en waarom je je watergerelateerde MVO als marketingtool kunt gebruiken</a:t>
            </a: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609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0" y="455036"/>
            <a:ext cx="7935972" cy="540327"/>
          </a:xfrm>
        </p:spPr>
        <p:txBody>
          <a:bodyPr/>
          <a:lstStyle/>
          <a:p>
            <a:r>
              <a:rPr lang="nl-NL" sz="3600" dirty="0"/>
              <a:t>Index</a:t>
            </a:r>
          </a:p>
        </p:txBody>
      </p:sp>
      <p:sp>
        <p:nvSpPr>
          <p:cNvPr id="3" name="Ondertitel 2"/>
          <p:cNvSpPr>
            <a:spLocks noGrp="1"/>
          </p:cNvSpPr>
          <p:nvPr>
            <p:ph type="subTitle" idx="1"/>
          </p:nvPr>
        </p:nvSpPr>
        <p:spPr>
          <a:xfrm>
            <a:off x="986278" y="880629"/>
            <a:ext cx="7728355" cy="5096742"/>
          </a:xfrm>
        </p:spPr>
        <p:txBody>
          <a:bodyPr>
            <a:normAutofit/>
          </a:bodyPr>
          <a:lstStyle/>
          <a:p>
            <a:pPr marL="514350" indent="-514350" algn="l">
              <a:buFont typeface="+mj-lt"/>
              <a:buAutoNum type="arabicPeriod"/>
            </a:pPr>
            <a:r>
              <a:rPr lang="en-GB" sz="2800" dirty="0">
                <a:effectLst/>
                <a:latin typeface="Calibri" panose="020F0502020204030204" pitchFamily="34" charset="0"/>
                <a:ea typeface="Calibri" panose="020F0502020204030204" pitchFamily="34" charset="0"/>
              </a:rPr>
              <a:t>Wet- </a:t>
            </a:r>
            <a:r>
              <a:rPr lang="en-GB" sz="2800" dirty="0" err="1">
                <a:effectLst/>
                <a:latin typeface="Calibri" panose="020F0502020204030204" pitchFamily="34" charset="0"/>
                <a:ea typeface="Calibri" panose="020F0502020204030204" pitchFamily="34" charset="0"/>
              </a:rPr>
              <a:t>en</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regelgeving</a:t>
            </a:r>
            <a:r>
              <a:rPr lang="en-GB" sz="2800" dirty="0">
                <a:effectLst/>
                <a:latin typeface="Calibri" panose="020F0502020204030204" pitchFamily="34" charset="0"/>
                <a:ea typeface="Calibri" panose="020F0502020204030204" pitchFamily="34" charset="0"/>
              </a:rPr>
              <a:t> over water en watervervuiling in je land/regio</a:t>
            </a:r>
          </a:p>
          <a:p>
            <a:pPr marL="514350" indent="-514350" algn="l">
              <a:buFont typeface="+mj-lt"/>
              <a:buAutoNum type="arabicPeriod"/>
            </a:pPr>
            <a:r>
              <a:rPr lang="en-GB" sz="2800" dirty="0">
                <a:latin typeface="Calibri" panose="020F0502020204030204" pitchFamily="34" charset="0"/>
                <a:ea typeface="Calibri" panose="020F0502020204030204" pitchFamily="34" charset="0"/>
              </a:rPr>
              <a:t>Waarom is het belangrijk om de regels en wetten te kennen? </a:t>
            </a:r>
          </a:p>
          <a:p>
            <a:pPr marL="514350" indent="-514350" algn="l">
              <a:buFont typeface="+mj-lt"/>
              <a:buAutoNum type="arabicPeriod"/>
            </a:pPr>
            <a:r>
              <a:rPr lang="en-GB" sz="2800" dirty="0">
                <a:latin typeface="Calibri" panose="020F0502020204030204" pitchFamily="34" charset="0"/>
                <a:ea typeface="Calibri" panose="020F0502020204030204" pitchFamily="34" charset="0"/>
              </a:rPr>
              <a:t>Waterbesparend advies </a:t>
            </a:r>
            <a:r>
              <a:rPr lang="en-GB" sz="2800" dirty="0" err="1">
                <a:latin typeface="Calibri" panose="020F0502020204030204" pitchFamily="34" charset="0"/>
                <a:ea typeface="Calibri" panose="020F0502020204030204" pitchFamily="34" charset="0"/>
              </a:rPr>
              <a:t>geven</a:t>
            </a:r>
            <a:r>
              <a:rPr lang="en-GB" sz="2800" dirty="0">
                <a:latin typeface="Calibri" panose="020F0502020204030204" pitchFamily="34" charset="0"/>
                <a:ea typeface="Calibri" panose="020F0502020204030204" pitchFamily="34" charset="0"/>
              </a:rPr>
              <a:t> [</a:t>
            </a:r>
            <a:r>
              <a:rPr lang="en-GB" sz="2800" dirty="0" err="1">
                <a:latin typeface="Calibri" panose="020F0502020204030204" pitchFamily="34" charset="0"/>
                <a:ea typeface="Calibri" panose="020F0502020204030204" pitchFamily="34" charset="0"/>
              </a:rPr>
              <a:t>opdracht</a:t>
            </a:r>
            <a:r>
              <a:rPr lang="en-GB" sz="2800" dirty="0">
                <a:latin typeface="Calibri" panose="020F0502020204030204" pitchFamily="34" charset="0"/>
                <a:ea typeface="Calibri" panose="020F0502020204030204" pitchFamily="34" charset="0"/>
              </a:rPr>
              <a:t>]</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Waterbesparing als onderdeel van het bedrijfsplan voor je Droomsalon [</a:t>
            </a:r>
            <a:r>
              <a:rPr lang="en-US" sz="2800" dirty="0" err="1">
                <a:latin typeface="Calibri" panose="020F0502020204030204" pitchFamily="34" charset="0"/>
                <a:ea typeface="Calibri" panose="020F0502020204030204" pitchFamily="34" charset="0"/>
              </a:rPr>
              <a:t>opdracht</a:t>
            </a:r>
            <a:r>
              <a:rPr lang="en-US" sz="2800" dirty="0">
                <a:latin typeface="Calibri" panose="020F0502020204030204" pitchFamily="34" charset="0"/>
                <a:ea typeface="Calibri" panose="020F0502020204030204" pitchFamily="34" charset="0"/>
              </a:rPr>
              <a:t>]</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Recap: wat heb je geleerd?</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04743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B6CDD-FDBD-4587-85CB-B4C9E4E50C59}"/>
              </a:ext>
            </a:extLst>
          </p:cNvPr>
          <p:cNvSpPr>
            <a:spLocks noGrp="1"/>
          </p:cNvSpPr>
          <p:nvPr>
            <p:ph type="title"/>
          </p:nvPr>
        </p:nvSpPr>
        <p:spPr>
          <a:xfrm>
            <a:off x="294191" y="298135"/>
            <a:ext cx="4613363" cy="1375608"/>
          </a:xfrm>
        </p:spPr>
        <p:txBody>
          <a:bodyPr anchor="ctr">
            <a:normAutofit fontScale="90000"/>
          </a:bodyPr>
          <a:lstStyle/>
          <a:p>
            <a:pPr>
              <a:lnSpc>
                <a:spcPct val="90000"/>
              </a:lnSpc>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ONDERZOEKSOPDRACHT WATERWETGEVING</a:t>
            </a:r>
            <a:br>
              <a:rPr lang="nl-NL"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GB" sz="2300" dirty="0">
                <a:solidFill>
                  <a:schemeClr val="bg1"/>
                </a:solidFill>
                <a:effectLst/>
                <a:latin typeface="Calibri" panose="020F0502020204030204" pitchFamily="34" charset="0"/>
                <a:ea typeface="Calibri" panose="020F0502020204030204" pitchFamily="34" charset="0"/>
              </a:rPr>
            </a:br>
            <a:endParaRPr lang="nl-NL" sz="2300" dirty="0">
              <a:solidFill>
                <a:schemeClr val="bg1"/>
              </a:solidFill>
            </a:endParaRPr>
          </a:p>
        </p:txBody>
      </p:sp>
      <p:sp>
        <p:nvSpPr>
          <p:cNvPr id="3" name="Tijdelijke aanduiding voor inhoud 2">
            <a:extLst>
              <a:ext uri="{FF2B5EF4-FFF2-40B4-BE49-F238E27FC236}">
                <a16:creationId xmlns:a16="http://schemas.microsoft.com/office/drawing/2014/main" id="{89EED97D-1010-43CB-81D4-2B25A7A05324}"/>
              </a:ext>
            </a:extLst>
          </p:cNvPr>
          <p:cNvSpPr>
            <a:spLocks noGrp="1"/>
          </p:cNvSpPr>
          <p:nvPr>
            <p:ph idx="1"/>
          </p:nvPr>
        </p:nvSpPr>
        <p:spPr>
          <a:xfrm>
            <a:off x="401925" y="1506406"/>
            <a:ext cx="4505629" cy="4379489"/>
          </a:xfrm>
        </p:spPr>
        <p:txBody>
          <a:bodyPr>
            <a:normAutofit/>
          </a:bodyPr>
          <a:lstStyle/>
          <a:p>
            <a:pPr marL="0" indent="0">
              <a:buNone/>
            </a:pPr>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 meeste (Europese) landen is de distributie en zuivering van water </a:t>
            </a:r>
            <a:b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bij wet geregeld.</a:t>
            </a:r>
          </a:p>
          <a:p>
            <a:pPr marL="0" indent="0">
              <a:buNone/>
            </a:pPr>
            <a:endPar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In </a:t>
            </a:r>
            <a:r>
              <a:rPr lang="nl-NL"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tweetallen/groepen </a:t>
            </a:r>
            <a:r>
              <a:rPr lang="nl-NL"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van max. 4</a:t>
            </a: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doe online onderzoek naar de waterwetgeving in jouw land of regio (wat van toepassing is)</a:t>
            </a:r>
          </a:p>
          <a:p>
            <a:pPr marL="0" indent="0">
              <a:buNone/>
            </a:pPr>
            <a:endPar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el 3">
            <a:extLst>
              <a:ext uri="{FF2B5EF4-FFF2-40B4-BE49-F238E27FC236}">
                <a16:creationId xmlns:a16="http://schemas.microsoft.com/office/drawing/2014/main" id="{98CFBA4D-C9CA-4CBB-8036-171F61C9C2FF}"/>
              </a:ext>
            </a:extLst>
          </p:cNvPr>
          <p:cNvGraphicFramePr>
            <a:graphicFrameLocks noGrp="1"/>
          </p:cNvGraphicFramePr>
          <p:nvPr>
            <p:extLst>
              <p:ext uri="{D42A27DB-BD31-4B8C-83A1-F6EECF244321}">
                <p14:modId xmlns:p14="http://schemas.microsoft.com/office/powerpoint/2010/main" val="576452948"/>
              </p:ext>
            </p:extLst>
          </p:nvPr>
        </p:nvGraphicFramePr>
        <p:xfrm>
          <a:off x="4170509" y="660566"/>
          <a:ext cx="5839878" cy="5536868"/>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5839878">
                  <a:extLst>
                    <a:ext uri="{9D8B030D-6E8A-4147-A177-3AD203B41FA5}">
                      <a16:colId xmlns:a16="http://schemas.microsoft.com/office/drawing/2014/main" val="3497168521"/>
                    </a:ext>
                  </a:extLst>
                </a:gridCol>
              </a:tblGrid>
              <a:tr h="5536868">
                <a:tc>
                  <a:txBody>
                    <a:bodyPr/>
                    <a:lstStyle/>
                    <a:p>
                      <a:pPr>
                        <a:lnSpc>
                          <a:spcPct val="107000"/>
                        </a:lnSpc>
                        <a:spcAft>
                          <a:spcPts val="800"/>
                        </a:spcAft>
                      </a:pPr>
                      <a:r>
                        <a:rPr lang="en-GB" sz="1500" b="1" cap="all" spc="60" dirty="0">
                          <a:solidFill>
                            <a:schemeClr val="tx1"/>
                          </a:solidFill>
                          <a:effectLst/>
                        </a:rPr>
                        <a:t>Kort onderzoek doen naar wetgeving over water en watervervuiling in het land:</a:t>
                      </a:r>
                    </a:p>
                    <a:p>
                      <a:pPr>
                        <a:lnSpc>
                          <a:spcPct val="107000"/>
                        </a:lnSpc>
                        <a:spcAft>
                          <a:spcPts val="800"/>
                        </a:spcAft>
                      </a:pPr>
                      <a:endParaRPr lang="nl-NL" sz="1500" b="1" cap="all" spc="6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Bestaat er een speciale wet over dit onderwerp? Zo niet, zijn er dan misschien instellingen die zich bezighouden met waterbeleid en -regels? </a:t>
                      </a:r>
                    </a:p>
                    <a:p>
                      <a:pPr marL="285750" indent="-285750">
                        <a:lnSpc>
                          <a:spcPct val="107000"/>
                        </a:lnSpc>
                        <a:spcAft>
                          <a:spcPts val="800"/>
                        </a:spcAft>
                        <a:buFont typeface="Wingdings" panose="05000000000000000000" pitchFamily="2" charset="2"/>
                        <a:buChar char="Ø"/>
                      </a:pPr>
                      <a:endParaRPr lang="nl-NL" sz="1500" b="1" cap="none" spc="60" baseline="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Hoe zijn die wet(ten) / regels van toepassing op kappers?</a:t>
                      </a:r>
                    </a:p>
                    <a:p>
                      <a:pPr marL="0" indent="0">
                        <a:lnSpc>
                          <a:spcPct val="107000"/>
                        </a:lnSpc>
                        <a:spcAft>
                          <a:spcPts val="800"/>
                        </a:spcAft>
                        <a:buFont typeface="Wingdings" panose="05000000000000000000" pitchFamily="2" charset="2"/>
                        <a:buNone/>
                      </a:pPr>
                      <a:endParaRPr lang="nl-NL" sz="1500" b="1" cap="none" spc="60" baseline="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Bestudeer de waterbeschermingswet(en) - indien van toepassing - en ontdek de belangrijkste punten ervan. Wat staat er in over watervervuiling? Zijn er nog andere maatregelen met betrekking tot watergebruik of afvalwatergebruik waar de ondernemers zich zorgen over moeten maken?</a:t>
                      </a:r>
                      <a:endParaRPr lang="nl-NL" sz="1500" b="1" cap="none" spc="6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898" marR="170898" marT="170898" marB="170898">
                    <a:lnL w="12700" cmpd="sng">
                      <a:noFill/>
                    </a:lnL>
                    <a:lnR w="12700" cmpd="sng">
                      <a:noFill/>
                    </a:lnR>
                    <a:lnT w="12700" cmpd="sng">
                      <a:noFill/>
                    </a:lnT>
                    <a:lnB w="38100" cmpd="sng">
                      <a:noFill/>
                    </a:lnB>
                    <a:noFill/>
                  </a:tcPr>
                </a:tc>
                <a:extLst>
                  <a:ext uri="{0D108BD9-81ED-4DB2-BD59-A6C34878D82A}">
                    <a16:rowId xmlns:a16="http://schemas.microsoft.com/office/drawing/2014/main" val="100711751"/>
                  </a:ext>
                </a:extLst>
              </a:tr>
            </a:tbl>
          </a:graphicData>
        </a:graphic>
      </p:graphicFrame>
      <p:pic>
        <p:nvPicPr>
          <p:cNvPr id="6" name="Afbeelding 5" descr="Afbeelding met water, buiten&#10;&#10;Automatisch gegenereerde beschrijving">
            <a:extLst>
              <a:ext uri="{FF2B5EF4-FFF2-40B4-BE49-F238E27FC236}">
                <a16:creationId xmlns:a16="http://schemas.microsoft.com/office/drawing/2014/main" id="{332C7E6F-EEBF-47E0-A245-64DDA23EB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650" y="2044512"/>
            <a:ext cx="3467864" cy="2314423"/>
          </a:xfrm>
          <a:prstGeom prst="rect">
            <a:avLst/>
          </a:prstGeom>
        </p:spPr>
      </p:pic>
      <p:sp>
        <p:nvSpPr>
          <p:cNvPr id="12" name="Tekstvak 11">
            <a:extLst>
              <a:ext uri="{FF2B5EF4-FFF2-40B4-BE49-F238E27FC236}">
                <a16:creationId xmlns:a16="http://schemas.microsoft.com/office/drawing/2014/main" id="{809A9DBE-3AA8-4701-9317-FDE2B9767AF5}"/>
              </a:ext>
            </a:extLst>
          </p:cNvPr>
          <p:cNvSpPr txBox="1"/>
          <p:nvPr/>
        </p:nvSpPr>
        <p:spPr>
          <a:xfrm>
            <a:off x="576402" y="6536250"/>
            <a:ext cx="3298361" cy="312650"/>
          </a:xfrm>
          <a:prstGeom prst="rect">
            <a:avLst/>
          </a:prstGeom>
          <a:noFill/>
        </p:spPr>
        <p:txBody>
          <a:bodyPr wrap="square">
            <a:spAutoFit/>
          </a:bodyPr>
          <a:lstStyle/>
          <a:p>
            <a:pPr>
              <a:lnSpc>
                <a:spcPct val="107000"/>
              </a:lnSpc>
              <a:spcAft>
                <a:spcPts val="800"/>
              </a:spcAft>
            </a:pPr>
            <a:r>
              <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Afbeelding door </a:t>
            </a:r>
            <a:r>
              <a:rPr lang="en-GB" sz="1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aleksandarlittlewolf </a:t>
            </a:r>
            <a:r>
              <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op </a:t>
            </a:r>
            <a:r>
              <a:rPr lang="en-GB" sz="1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98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3065" y="639098"/>
            <a:ext cx="9152877" cy="540327"/>
          </a:xfrm>
        </p:spPr>
        <p:txBody>
          <a:bodyPr/>
          <a:lstStyle/>
          <a:p>
            <a:r>
              <a:rPr lang="en-GB" sz="3600" dirty="0">
                <a:latin typeface="Calibri" panose="020F0502020204030204" pitchFamily="34" charset="0"/>
                <a:ea typeface="Calibri" panose="020F0502020204030204" pitchFamily="34" charset="0"/>
              </a:rPr>
              <a:t>Waarom is het belangrijk om de regels en wetten te kennen?</a:t>
            </a:r>
            <a:endParaRPr lang="nl-NL" sz="3600" dirty="0"/>
          </a:p>
        </p:txBody>
      </p:sp>
      <p:sp>
        <p:nvSpPr>
          <p:cNvPr id="3" name="Ondertitel 2"/>
          <p:cNvSpPr>
            <a:spLocks noGrp="1"/>
          </p:cNvSpPr>
          <p:nvPr>
            <p:ph type="subTitle" idx="1"/>
          </p:nvPr>
        </p:nvSpPr>
        <p:spPr>
          <a:xfrm>
            <a:off x="817604" y="1111767"/>
            <a:ext cx="8708136" cy="5096742"/>
          </a:xfrm>
        </p:spPr>
        <p:txBody>
          <a:bodyPr>
            <a:normAutofit/>
          </a:bodyPr>
          <a:lstStyle/>
          <a:p>
            <a:pPr algn="l"/>
            <a:r>
              <a:rPr lang="en-GB" sz="2800" dirty="0">
                <a:latin typeface="Calibri" panose="020F0502020204030204" pitchFamily="34" charset="0"/>
                <a:ea typeface="Times New Roman" panose="02020603050405020304" pitchFamily="18" charset="0"/>
                <a:cs typeface="Calibri" panose="020F0502020204030204" pitchFamily="34" charset="0"/>
              </a:rPr>
              <a:t>Je bent van plan om in de toekomst manager/eigenaar van een kapsalon te worden (zo niet, stel je voor van wel!)</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Denk hier eens over na:</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Waarom is het belangrijk dat een bedrijfseigenaar op de hoogte is van de regel- en wetgeving? Als hij/zij geen personeel heeft? Als hij/zij ook mensen in dienst heeft?</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90198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fontScale="90000"/>
          </a:bodyPr>
          <a:lstStyle/>
          <a:p>
            <a:r>
              <a:rPr lang="en-GB" sz="3600" dirty="0">
                <a:latin typeface="Calibri" panose="020F0502020204030204" pitchFamily="34" charset="0"/>
                <a:ea typeface="Calibri" panose="020F0502020204030204" pitchFamily="34" charset="0"/>
              </a:rPr>
              <a:t>Implicaties van watergerelateerde regels en wetten voor eigenaren / managers van kapsalons</a:t>
            </a:r>
            <a:br>
              <a:rPr lang="en-GB" sz="3600" dirty="0">
                <a:latin typeface="Calibri" panose="020F0502020204030204" pitchFamily="34" charset="0"/>
                <a:ea typeface="Calibri" panose="020F0502020204030204" pitchFamily="34" charset="0"/>
              </a:rPr>
            </a:b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pPr marL="0" indent="0">
              <a:buNone/>
            </a:pPr>
            <a:r>
              <a:rPr lang="en-US" sz="2400" dirty="0"/>
              <a:t>Welke implicaties hebben de watergerelateerde regels en wetten voor de eigenaar / manager van een kapsalon?</a:t>
            </a:r>
          </a:p>
          <a:p>
            <a:pPr marL="0" indent="0">
              <a:buNone/>
            </a:pPr>
            <a:endParaRPr lang="en-US" sz="2400" dirty="0"/>
          </a:p>
          <a:p>
            <a:pPr>
              <a:buFont typeface="Wingdings" panose="05000000000000000000" pitchFamily="2" charset="2"/>
              <a:buChar char="Ø"/>
            </a:pPr>
            <a:r>
              <a:rPr lang="en-US" sz="2400" dirty="0"/>
              <a:t>Wordt het duidelijk uit de wetgeving die je in de vorige opdracht hebt ontdekt?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Als het niet helemaal duidelijk is, waar kun je </a:t>
            </a:r>
            <a:r>
              <a:rPr lang="en-US" sz="2400" dirty="0" err="1"/>
              <a:t>als</a:t>
            </a:r>
            <a:r>
              <a:rPr lang="en-US" sz="2400" dirty="0"/>
              <a:t> pas </a:t>
            </a:r>
            <a:r>
              <a:rPr lang="en-US" sz="2400" dirty="0" err="1"/>
              <a:t>gestarte</a:t>
            </a:r>
            <a:r>
              <a:rPr lang="en-US" sz="2400" dirty="0"/>
              <a:t> ondernemer dan hulp zoeken? </a:t>
            </a:r>
          </a:p>
          <a:p>
            <a:pPr marL="0" indent="0">
              <a:buNone/>
            </a:pPr>
            <a:endParaRPr lang="en-US" dirty="0"/>
          </a:p>
          <a:p>
            <a:pPr marL="0" indent="0">
              <a:buNone/>
            </a:pPr>
            <a:endParaRPr lang="en-US" dirty="0"/>
          </a:p>
          <a:p>
            <a:pPr marL="0" indent="0">
              <a:buNone/>
            </a:pPr>
            <a:endParaRPr lang="nl-NL" dirty="0"/>
          </a:p>
        </p:txBody>
      </p:sp>
    </p:spTree>
    <p:extLst>
      <p:ext uri="{BB962C8B-B14F-4D97-AF65-F5344CB8AC3E}">
        <p14:creationId xmlns:p14="http://schemas.microsoft.com/office/powerpoint/2010/main" val="149845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9798" y="477866"/>
            <a:ext cx="9152877" cy="540327"/>
          </a:xfrm>
        </p:spPr>
        <p:txBody>
          <a:bodyPr/>
          <a:lstStyle/>
          <a:p>
            <a:r>
              <a:rPr lang="en-GB" sz="3600" dirty="0" err="1">
                <a:latin typeface="Calibri" panose="020F0502020204030204" pitchFamily="34" charset="0"/>
                <a:ea typeface="Calibri" panose="020F0502020204030204" pitchFamily="34" charset="0"/>
              </a:rPr>
              <a:t>Opdracht</a:t>
            </a:r>
            <a:r>
              <a:rPr lang="en-GB" sz="3600" dirty="0">
                <a:latin typeface="Calibri" panose="020F0502020204030204" pitchFamily="34" charset="0"/>
                <a:ea typeface="Calibri" panose="020F0502020204030204" pitchFamily="34" charset="0"/>
              </a:rPr>
              <a:t>: </a:t>
            </a:r>
            <a:r>
              <a:rPr lang="en-GB" sz="3600" dirty="0" err="1">
                <a:latin typeface="Calibri" panose="020F0502020204030204" pitchFamily="34" charset="0"/>
                <a:ea typeface="Calibri" panose="020F0502020204030204" pitchFamily="34" charset="0"/>
              </a:rPr>
              <a:t>waterbesparend</a:t>
            </a:r>
            <a:r>
              <a:rPr lang="en-GB" sz="3600" dirty="0">
                <a:latin typeface="Calibri" panose="020F0502020204030204" pitchFamily="34" charset="0"/>
                <a:ea typeface="Calibri" panose="020F0502020204030204" pitchFamily="34" charset="0"/>
              </a:rPr>
              <a:t> </a:t>
            </a:r>
            <a:r>
              <a:rPr lang="en-GB" sz="3600" dirty="0" err="1">
                <a:latin typeface="Calibri" panose="020F0502020204030204" pitchFamily="34" charset="0"/>
                <a:ea typeface="Calibri" panose="020F0502020204030204" pitchFamily="34" charset="0"/>
              </a:rPr>
              <a:t>advies</a:t>
            </a:r>
            <a:r>
              <a:rPr lang="en-GB" sz="3600" dirty="0">
                <a:latin typeface="Calibri" panose="020F0502020204030204" pitchFamily="34" charset="0"/>
                <a:ea typeface="Calibri" panose="020F0502020204030204" pitchFamily="34" charset="0"/>
              </a:rPr>
              <a:t> geven</a:t>
            </a:r>
            <a:endParaRPr lang="nl-NL" sz="3600" dirty="0"/>
          </a:p>
        </p:txBody>
      </p:sp>
      <p:sp>
        <p:nvSpPr>
          <p:cNvPr id="3" name="Ondertitel 2"/>
          <p:cNvSpPr>
            <a:spLocks noGrp="1"/>
          </p:cNvSpPr>
          <p:nvPr>
            <p:ph type="subTitle" idx="1"/>
          </p:nvPr>
        </p:nvSpPr>
        <p:spPr>
          <a:xfrm>
            <a:off x="719949" y="1267979"/>
            <a:ext cx="8725891" cy="5134985"/>
          </a:xfrm>
        </p:spPr>
        <p:txBody>
          <a:bodyPr>
            <a:normAutofit fontScale="55000" lnSpcReduction="20000"/>
          </a:bodyPr>
          <a:lstStyle/>
          <a:p>
            <a:pPr algn="l"/>
            <a:r>
              <a:rPr lang="en-GB" sz="3400" dirty="0">
                <a:latin typeface="Calibri" panose="020F0502020204030204" pitchFamily="34" charset="0"/>
                <a:ea typeface="Times New Roman" panose="02020603050405020304" pitchFamily="18" charset="0"/>
                <a:cs typeface="Calibri" panose="020F0502020204030204" pitchFamily="34" charset="0"/>
              </a:rPr>
              <a:t>Je gaat een </a:t>
            </a:r>
            <a:r>
              <a:rPr lang="en-GB" sz="3400" dirty="0">
                <a:latin typeface="Calibri" panose="020F0502020204030204" pitchFamily="34" charset="0"/>
                <a:cs typeface="Calibri" panose="020F0502020204030204" pitchFamily="34" charset="0"/>
              </a:rPr>
              <a:t>eigenaar van een kapsalon advies geven om water te besparen</a:t>
            </a:r>
            <a:r>
              <a:rPr lang="en-US" sz="3400" dirty="0">
                <a:latin typeface="Calibri" panose="020F0502020204030204" pitchFamily="34" charset="0"/>
                <a:cs typeface="Calibri" panose="020F0502020204030204" pitchFamily="34" charset="0"/>
              </a:rPr>
              <a:t>, waarbij je rekening houdt met de wetgeving en de kosten probeert te minimaliseren.</a:t>
            </a:r>
            <a:endParaRPr lang="en-GB" sz="3400" dirty="0">
              <a:latin typeface="Calibri" panose="020F0502020204030204" pitchFamily="34" charset="0"/>
              <a:cs typeface="Calibri" panose="020F0502020204030204" pitchFamily="34" charset="0"/>
            </a:endParaRPr>
          </a:p>
          <a:p>
            <a:pPr algn="l"/>
            <a:r>
              <a:rPr lang="en-GB" sz="3400" dirty="0">
                <a:latin typeface="Calibri" panose="020F0502020204030204" pitchFamily="34" charset="0"/>
                <a:cs typeface="Calibri" panose="020F0502020204030204" pitchFamily="34" charset="0"/>
              </a:rPr>
              <a:t>Schrijf 3 tot 5 tips op om ervoor te zorgen dat er niet onnodig water wordt verspild. Denk aan alle kappersprocessen (wassen, knippen, kleuren, permanenten) en andere processen in een salon (bijv. het wassen van de handdoeken, de afwas, het dweilen van de vloeren enz.)</a:t>
            </a:r>
            <a:endParaRPr lang="nl-NL" sz="3400" dirty="0">
              <a:latin typeface="Calibri" panose="020F0502020204030204" pitchFamily="34" charset="0"/>
              <a:cs typeface="Calibri" panose="020F0502020204030204" pitchFamily="34" charset="0"/>
            </a:endParaRPr>
          </a:p>
          <a:p>
            <a:pPr algn="l">
              <a:lnSpc>
                <a:spcPct val="107000"/>
              </a:lnSpc>
              <a:spcAft>
                <a:spcPts val="800"/>
              </a:spcAft>
            </a:pPr>
            <a:r>
              <a:rPr lang="en-GB" sz="3800" b="1" dirty="0">
                <a:latin typeface="Calibri" panose="020F0502020204030204" pitchFamily="34" charset="0"/>
                <a:cs typeface="Calibri" panose="020F0502020204030204" pitchFamily="34" charset="0"/>
              </a:rPr>
              <a:t>Mijn/onze waterbesparende tips voor een eigenaar van een kapsalon zijn:</a:t>
            </a:r>
            <a:endParaRPr lang="nl-NL" sz="3800" b="1" dirty="0">
              <a:latin typeface="Calibri" panose="020F0502020204030204" pitchFamily="34" charset="0"/>
              <a:cs typeface="Calibri" panose="020F0502020204030204" pitchFamily="34" charset="0"/>
            </a:endParaRPr>
          </a:p>
          <a:p>
            <a:pPr algn="l">
              <a:lnSpc>
                <a:spcPct val="107000"/>
              </a:lnSpc>
              <a:spcAft>
                <a:spcPts val="800"/>
              </a:spcAft>
            </a:pPr>
            <a:r>
              <a:rPr lang="en-GB" sz="3400" dirty="0">
                <a:latin typeface="Calibri" panose="020F0502020204030204" pitchFamily="34" charset="0"/>
                <a:cs typeface="Calibri" panose="020F0502020204030204" pitchFamily="34" charset="0"/>
              </a:rPr>
              <a:t>1.</a:t>
            </a:r>
            <a:endParaRPr lang="nl-NL" sz="3400" dirty="0">
              <a:latin typeface="Calibri" panose="020F0502020204030204" pitchFamily="34" charset="0"/>
              <a:cs typeface="Calibri" panose="020F0502020204030204" pitchFamily="34"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2.</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3.</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4.</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5. </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407537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2BC6C-F380-4C7C-BB42-56A59486663A}"/>
              </a:ext>
            </a:extLst>
          </p:cNvPr>
          <p:cNvSpPr>
            <a:spLocks noGrp="1"/>
          </p:cNvSpPr>
          <p:nvPr>
            <p:ph type="title"/>
          </p:nvPr>
        </p:nvSpPr>
        <p:spPr/>
        <p:txBody>
          <a:bodyPr/>
          <a:lstStyle/>
          <a:p>
            <a:r>
              <a:rPr lang="nl-NL" dirty="0" err="1"/>
              <a:t>Optioneel</a:t>
            </a:r>
            <a:r>
              <a:rPr lang="nl-NL" dirty="0"/>
              <a:t>: </a:t>
            </a:r>
            <a:r>
              <a:rPr lang="en-US" dirty="0"/>
              <a:t>waterbesparing als onderdeel van het businessplan voor je Droomsalon </a:t>
            </a:r>
            <a:endParaRPr lang="nl-NL" dirty="0"/>
          </a:p>
        </p:txBody>
      </p:sp>
      <p:sp>
        <p:nvSpPr>
          <p:cNvPr id="3" name="Tijdelijke aanduiding voor inhoud 2">
            <a:extLst>
              <a:ext uri="{FF2B5EF4-FFF2-40B4-BE49-F238E27FC236}">
                <a16:creationId xmlns:a16="http://schemas.microsoft.com/office/drawing/2014/main" id="{3A8D6145-DBC3-45FD-9247-067DDB5DC13F}"/>
              </a:ext>
            </a:extLst>
          </p:cNvPr>
          <p:cNvSpPr>
            <a:spLocks noGrp="1"/>
          </p:cNvSpPr>
          <p:nvPr>
            <p:ph idx="1"/>
          </p:nvPr>
        </p:nvSpPr>
        <p:spPr>
          <a:xfrm>
            <a:off x="493760" y="1930400"/>
            <a:ext cx="8963816" cy="4630828"/>
          </a:xfrm>
        </p:spPr>
        <p:txBody>
          <a:bodyPr/>
          <a:lstStyle/>
          <a:p>
            <a:pPr marL="0" indent="0">
              <a:buNone/>
            </a:pPr>
            <a:r>
              <a:rPr lang="nl-NL" b="1" dirty="0" err="1"/>
              <a:t>Individueel werken</a:t>
            </a:r>
            <a:br>
              <a:rPr lang="nl-NL" b="1" dirty="0"/>
            </a:br>
            <a:endParaRPr lang="nl-NL" dirty="0"/>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Stel je voor dat je een businessplan aan het schrijven bent om financiering van de bank te krijgen voor het openen van een eigen salon. Aangezien in Zuid-Europa (stel je voor dat je daar gevestigd bent, ook al ben je dat niet!) de verwachting is dat de toegang tot water in de nabije toekomst steeds minder </a:t>
            </a:r>
            <a:r>
              <a:rPr lang="en-GB" sz="2000" dirty="0" err="1">
                <a:latin typeface="Calibri" panose="020F0502020204030204" pitchFamily="34" charset="0"/>
                <a:ea typeface="Calibri" panose="020F0502020204030204" pitchFamily="34" charset="0"/>
                <a:cs typeface="Calibri" panose="020F0502020204030204" pitchFamily="34" charset="0"/>
              </a:rPr>
              <a:t>goed</a:t>
            </a:r>
            <a:r>
              <a:rPr lang="en-GB" sz="2000" dirty="0">
                <a:effectLst/>
                <a:latin typeface="Calibri" panose="020F0502020204030204" pitchFamily="34" charset="0"/>
                <a:ea typeface="Calibri" panose="020F0502020204030204" pitchFamily="34" charset="0"/>
                <a:cs typeface="Calibri" panose="020F0502020204030204" pitchFamily="34" charset="0"/>
              </a:rPr>
              <a:t> zal worden, is een fatsoenlijk waterbesparingsplan een belangrijke voorwaarde voor het verkrijgen van deze financiering.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Welke stappen en procedures zou je </a:t>
            </a:r>
            <a:r>
              <a:rPr lang="en-GB" sz="2000" dirty="0">
                <a:latin typeface="Calibri" panose="020F0502020204030204" pitchFamily="34" charset="0"/>
                <a:ea typeface="Calibri" panose="020F0502020204030204" pitchFamily="34" charset="0"/>
                <a:cs typeface="Calibri" panose="020F0502020204030204" pitchFamily="34" charset="0"/>
              </a:rPr>
              <a:t>toevoegen aan </a:t>
            </a:r>
            <a:r>
              <a:rPr lang="en-GB" sz="2000" dirty="0">
                <a:effectLst/>
                <a:latin typeface="Calibri" panose="020F0502020204030204" pitchFamily="34" charset="0"/>
                <a:ea typeface="Calibri" panose="020F0502020204030204" pitchFamily="34" charset="0"/>
                <a:cs typeface="Calibri" panose="020F0502020204030204" pitchFamily="34" charset="0"/>
              </a:rPr>
              <a:t>je ondernemingsplan om de bank ervan te overtuigen dat je hebt nagedacht over waterbesparende stappen in je toekomstige salon? Hoe zit het met het minimaliseren van watervervuiling?</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19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6556" y="350803"/>
            <a:ext cx="9152877" cy="540327"/>
          </a:xfrm>
        </p:spPr>
        <p:txBody>
          <a:bodyPr/>
          <a:lstStyle/>
          <a:p>
            <a:r>
              <a:rPr lang="en-GB" sz="3600" dirty="0">
                <a:latin typeface="Calibri" panose="020F0502020204030204" pitchFamily="34" charset="0"/>
              </a:rPr>
              <a:t>Recap - wat heb je geleerd?</a:t>
            </a:r>
            <a:endParaRPr lang="nl-NL" sz="3600" dirty="0"/>
          </a:p>
        </p:txBody>
      </p:sp>
      <p:sp>
        <p:nvSpPr>
          <p:cNvPr id="3" name="Ondertitel 2"/>
          <p:cNvSpPr>
            <a:spLocks noGrp="1"/>
          </p:cNvSpPr>
          <p:nvPr>
            <p:ph type="subTitle" idx="1"/>
          </p:nvPr>
        </p:nvSpPr>
        <p:spPr>
          <a:xfrm>
            <a:off x="586780" y="891130"/>
            <a:ext cx="9436109" cy="5247734"/>
          </a:xfrm>
        </p:spPr>
        <p:txBody>
          <a:bodyPr>
            <a:normAutofit fontScale="92500" lnSpcReduction="10000"/>
          </a:bodyPr>
          <a:lstStyle/>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Wat weet je over de waterwetgeving in jouw land of regio?</a:t>
            </a:r>
          </a:p>
          <a:p>
            <a:pPr marL="514350" indent="-514350" algn="l">
              <a:lnSpc>
                <a:spcPct val="107000"/>
              </a:lnSpc>
              <a:spcAft>
                <a:spcPts val="800"/>
              </a:spcAft>
              <a:buAutoNum type="arabicPeriod"/>
            </a:pPr>
            <a:r>
              <a:rPr lang="en-GB" sz="3400" dirty="0">
                <a:latin typeface="Calibri" panose="020F0502020204030204" pitchFamily="34" charset="0"/>
                <a:ea typeface="Calibri" panose="020F0502020204030204" pitchFamily="34" charset="0"/>
                <a:cs typeface="Calibri" panose="020F0502020204030204" pitchFamily="34" charset="0"/>
              </a:rPr>
              <a:t>Waarom is het belangrijk dat </a:t>
            </a:r>
            <a:r>
              <a:rPr lang="en-GB" sz="3400" dirty="0" err="1">
                <a:latin typeface="Calibri" panose="020F0502020204030204" pitchFamily="34" charset="0"/>
                <a:ea typeface="Calibri" panose="020F0502020204030204" pitchFamily="34" charset="0"/>
                <a:cs typeface="Calibri" panose="020F0502020204030204" pitchFamily="34" charset="0"/>
              </a:rPr>
              <a:t>een</a:t>
            </a:r>
            <a:r>
              <a:rPr lang="en-GB" sz="3400" dirty="0">
                <a:latin typeface="Calibri" panose="020F0502020204030204" pitchFamily="34" charset="0"/>
                <a:ea typeface="Calibri" panose="020F0502020204030204" pitchFamily="34" charset="0"/>
                <a:cs typeface="Calibri" panose="020F0502020204030204" pitchFamily="34" charset="0"/>
              </a:rPr>
              <a:t> </a:t>
            </a:r>
            <a:r>
              <a:rPr lang="en-GB" sz="3400" dirty="0" err="1">
                <a:latin typeface="Calibri" panose="020F0502020204030204" pitchFamily="34" charset="0"/>
                <a:ea typeface="Calibri" panose="020F0502020204030204" pitchFamily="34" charset="0"/>
                <a:cs typeface="Calibri" panose="020F0502020204030204" pitchFamily="34" charset="0"/>
              </a:rPr>
              <a:t>saloneigenaar</a:t>
            </a:r>
            <a:r>
              <a:rPr lang="en-GB" sz="3400" dirty="0">
                <a:latin typeface="Calibri" panose="020F0502020204030204" pitchFamily="34" charset="0"/>
                <a:ea typeface="Calibri" panose="020F0502020204030204" pitchFamily="34" charset="0"/>
                <a:cs typeface="Calibri" panose="020F0502020204030204" pitchFamily="34" charset="0"/>
              </a:rPr>
              <a:t> </a:t>
            </a:r>
            <a:r>
              <a:rPr lang="en-GB" sz="3400" dirty="0" err="1">
                <a:latin typeface="Calibri" panose="020F0502020204030204" pitchFamily="34" charset="0"/>
                <a:ea typeface="Calibri" panose="020F0502020204030204" pitchFamily="34" charset="0"/>
                <a:cs typeface="Calibri" panose="020F0502020204030204" pitchFamily="34" charset="0"/>
              </a:rPr>
              <a:t>voldoende</a:t>
            </a:r>
            <a:r>
              <a:rPr lang="en-GB" sz="3400" dirty="0">
                <a:latin typeface="Calibri" panose="020F0502020204030204" pitchFamily="34" charset="0"/>
                <a:ea typeface="Calibri" panose="020F0502020204030204" pitchFamily="34" charset="0"/>
                <a:cs typeface="Calibri" panose="020F0502020204030204" pitchFamily="34" charset="0"/>
              </a:rPr>
              <a:t> kennis heeft van de wetgeving?</a:t>
            </a:r>
          </a:p>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Kun je een saloneigenaar waterbesparend advies geven? Kun je advies geven over het minimaliseren van watervervuiling in een kapsalon?</a:t>
            </a:r>
          </a:p>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Hoe kun je je kennis over waterefficiëntie in een salon integreren in een businessplan van je Droomsalon? </a:t>
            </a: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47482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3200" b="1" dirty="0">
                <a:latin typeface="play"/>
              </a:rPr>
              <a:t>Maatschappelijk verantwoord ondernemen </a:t>
            </a:r>
            <a:br>
              <a:rPr lang="en-US" sz="3200" b="1" dirty="0">
                <a:latin typeface="play"/>
              </a:rPr>
            </a:br>
            <a:r>
              <a:rPr lang="en-US" sz="3200" b="1" dirty="0">
                <a:latin typeface="play"/>
              </a:rPr>
              <a:t>en water bij een kapsalon</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err="1">
                <a:solidFill>
                  <a:srgbClr val="000000"/>
                </a:solidFill>
                <a:latin typeface="Play"/>
              </a:rPr>
              <a:t>Studenten</a:t>
            </a:r>
            <a:r>
              <a:rPr lang="en-US" sz="2400" dirty="0">
                <a:solidFill>
                  <a:srgbClr val="000000"/>
                </a:solidFill>
                <a:latin typeface="Play"/>
              </a:rPr>
              <a:t> op managementniveau</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721675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7231BC80-7E69-49AC-88C3-F76FACE9B39C}"/>
</file>

<file path=customXml/itemProps3.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docProps/app.xml><?xml version="1.0" encoding="utf-8"?>
<Properties xmlns="http://schemas.openxmlformats.org/officeDocument/2006/extended-properties" xmlns:vt="http://schemas.openxmlformats.org/officeDocument/2006/docPropsVTypes">
  <Template>Facet</Template>
  <TotalTime>701</TotalTime>
  <Words>1220</Words>
  <Application>Microsoft Office PowerPoint</Application>
  <PresentationFormat>Breedbeeld</PresentationFormat>
  <Paragraphs>118</Paragraphs>
  <Slides>16</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16</vt:i4>
      </vt:variant>
    </vt:vector>
  </HeadingPairs>
  <TitlesOfParts>
    <vt:vector size="24" baseType="lpstr">
      <vt:lpstr>Arial</vt:lpstr>
      <vt:lpstr>Calibri</vt:lpstr>
      <vt:lpstr>play</vt:lpstr>
      <vt:lpstr>play</vt:lpstr>
      <vt:lpstr>Trebuchet MS</vt:lpstr>
      <vt:lpstr>Wingdings</vt:lpstr>
      <vt:lpstr>Wingdings 3</vt:lpstr>
      <vt:lpstr>Facet</vt:lpstr>
      <vt:lpstr>Module 3  Wetgeving rondom water  en het opzetten van een waterefficiënte salon</vt:lpstr>
      <vt:lpstr>Index</vt:lpstr>
      <vt:lpstr>ONDERZOEKSOPDRACHT WATERWETGEVING  </vt:lpstr>
      <vt:lpstr>Waarom is het belangrijk om de regels en wetten te kennen?</vt:lpstr>
      <vt:lpstr>Implicaties van watergerelateerde regels en wetten voor eigenaren / managers van kapsalons </vt:lpstr>
      <vt:lpstr>Opdracht: waterbesparend advies geven</vt:lpstr>
      <vt:lpstr>Optioneel: waterbesparing als onderdeel van het businessplan voor je Droomsalon </vt:lpstr>
      <vt:lpstr>Recap - wat heb je geleerd?</vt:lpstr>
      <vt:lpstr>Maatschappelijk verantwoord ondernemen  en water bij een kapsalon</vt:lpstr>
      <vt:lpstr>Index</vt:lpstr>
      <vt:lpstr>Maatschappelijk verantwoord ondernemen (MVO) </vt:lpstr>
      <vt:lpstr>MVO met betrekking tot water en waterbeheer</vt:lpstr>
      <vt:lpstr>Voorbeelden van watergerelateerde MVO</vt:lpstr>
      <vt:lpstr>Bedrijven die producten aanbieden voor efficiënter waterbeheer</vt:lpstr>
      <vt:lpstr>Watergerelateerd MVO als marketinginstrument</vt:lpstr>
      <vt:lpstr>Recap - wat heb je geleerd?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keywords>, docId:B69FA6A61588CE888ED8F09AE0EB65B8</cp:keywords>
  <cp:lastModifiedBy>Ganna Chalapko</cp:lastModifiedBy>
  <cp:revision>248</cp:revision>
  <dcterms:created xsi:type="dcterms:W3CDTF">2020-10-08T12:13:34Z</dcterms:created>
  <dcterms:modified xsi:type="dcterms:W3CDTF">2023-07-13T09:30:34Z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