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7" r:id="rId6"/>
    <p:sldId id="279" r:id="rId7"/>
    <p:sldId id="281" r:id="rId8"/>
    <p:sldId id="275" r:id="rId9"/>
    <p:sldId id="282" r:id="rId10"/>
    <p:sldId id="273" r:id="rId11"/>
    <p:sldId id="278" r:id="rId12"/>
    <p:sldId id="289" r:id="rId13"/>
    <p:sldId id="284" r:id="rId14"/>
    <p:sldId id="285" r:id="rId15"/>
    <p:sldId id="286" r:id="rId16"/>
    <p:sldId id="280" r:id="rId17"/>
    <p:sldId id="287" r:id="rId18"/>
    <p:sldId id="28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26-6-2023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26-6-2023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26-6-2023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Haga clic para ver el sitio web</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Haga clic para ver los modelos</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26-6-2023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a:latin typeface="play"/>
              </a:rPr>
              <a:t>Módulo 3</a:t>
            </a:r>
            <a:br>
              <a:rPr lang="en-US" sz="4000" b="1">
                <a:latin typeface="play"/>
              </a:rPr>
            </a:br>
            <a:br>
              <a:rPr lang="en-US" sz="4000" b="1">
                <a:latin typeface="play"/>
              </a:rPr>
            </a:br>
            <a:br>
              <a:rPr lang="en-US" sz="4000" b="1">
                <a:latin typeface="play"/>
              </a:rPr>
            </a:br>
            <a:r>
              <a:rPr lang="en-US" sz="4000" b="1">
                <a:latin typeface="play"/>
              </a:rPr>
              <a:t>Legislación </a:t>
            </a:r>
            <a:r>
              <a:rPr lang="en-US" sz="4000" b="1" dirty="0">
                <a:latin typeface="play"/>
              </a:rPr>
              <a:t>sobre residuos </a:t>
            </a:r>
            <a:br>
              <a:rPr lang="en-US" sz="4000" b="1" dirty="0">
                <a:latin typeface="play"/>
              </a:rPr>
            </a:br>
            <a:r>
              <a:rPr lang="en-US" sz="4000" b="1" dirty="0">
                <a:latin typeface="play"/>
              </a:rPr>
              <a:t>y creación de un salón con bajo nivel de residuos</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Clase de estudiantes de nivel directivo</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Índice</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Responsabilidad Social de las Empresas (RSE)</a:t>
            </a:r>
            <a:endParaRPr lang="en-GB" sz="2800" dirty="0">
              <a:effectLst/>
              <a:latin typeface="Calibri" panose="020F0502020204030204" pitchFamily="34" charset="0"/>
              <a:ea typeface="Calibri" panose="020F0502020204030204" pitchFamily="34" charset="0"/>
            </a:endParaRPr>
          </a:p>
          <a:p>
            <a:pPr marL="514350" indent="-514350" algn="l">
              <a:buFont typeface="+mj-lt"/>
              <a:buAutoNum type="arabicPeriod"/>
            </a:pPr>
            <a:r>
              <a:rPr lang="nl-NL" sz="2800" dirty="0">
                <a:latin typeface="Calibri" panose="020F0502020204030204" pitchFamily="34" charset="0"/>
                <a:ea typeface="Calibri" panose="020F0502020204030204" pitchFamily="34" charset="0"/>
              </a:rPr>
              <a:t>SIR en </a:t>
            </a:r>
            <a:r>
              <a:rPr lang="nl-NL" sz="2800" dirty="0" err="1">
                <a:latin typeface="Calibri" panose="020F0502020204030204" pitchFamily="34" charset="0"/>
                <a:ea typeface="Calibri" panose="020F0502020204030204" pitchFamily="34" charset="0"/>
              </a:rPr>
              <a:t>relación </a:t>
            </a:r>
            <a:r>
              <a:rPr lang="nl-NL" sz="2800" dirty="0" err="1">
                <a:latin typeface="Calibri" panose="020F0502020204030204" pitchFamily="34" charset="0"/>
                <a:ea typeface="Calibri" panose="020F0502020204030204" pitchFamily="34" charset="0"/>
              </a:rPr>
              <a:t>con los </a:t>
            </a:r>
            <a:r>
              <a:rPr lang="nl-NL" sz="2800" dirty="0">
                <a:latin typeface="Calibri" panose="020F0502020204030204" pitchFamily="34" charset="0"/>
                <a:ea typeface="Calibri" panose="020F0502020204030204" pitchFamily="34" charset="0"/>
              </a:rPr>
              <a:t>residuos</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Cómo aplicar los SIR relacionados con los residuos en un salón de belleza</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La RSE relacionada con los residuos como herramienta de marketing</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496042556"/>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lstStyle/>
          <a:p>
            <a:r>
              <a:rPr lang="en-GB" sz="3600" dirty="0">
                <a:latin typeface="Calibri" panose="020F0502020204030204" pitchFamily="34" charset="0"/>
                <a:ea typeface="Calibri" panose="020F0502020204030204" pitchFamily="34" charset="0"/>
              </a:rPr>
              <a:t>Responsabilidad Social de las Empresas (RSE)</a:t>
            </a:r>
            <a:br>
              <a:rPr lang="en-GB" sz="3600" dirty="0">
                <a:effectLst/>
                <a:latin typeface="Calibri" panose="020F0502020204030204" pitchFamily="34" charset="0"/>
                <a:ea typeface="Calibri" panose="020F0502020204030204" pitchFamily="34" charset="0"/>
              </a:rPr>
            </a:br>
            <a:endParaRPr lang="nl-NL"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153BFAE7-25C3-4218-A3FE-B357074B8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9752" y="1104599"/>
            <a:ext cx="3399635" cy="2268916"/>
          </a:xfrm>
        </p:spPr>
      </p:pic>
      <p:sp>
        <p:nvSpPr>
          <p:cNvPr id="7" name="Tekstvak 6">
            <a:extLst>
              <a:ext uri="{FF2B5EF4-FFF2-40B4-BE49-F238E27FC236}">
                <a16:creationId xmlns:a16="http://schemas.microsoft.com/office/drawing/2014/main" id="{CC8A5BAA-E239-4149-9A71-753B3428FEE1}"/>
              </a:ext>
            </a:extLst>
          </p:cNvPr>
          <p:cNvSpPr txBox="1"/>
          <p:nvPr/>
        </p:nvSpPr>
        <p:spPr>
          <a:xfrm>
            <a:off x="4099461" y="988134"/>
            <a:ext cx="5781385" cy="4790799"/>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La responsabilidad social de las empresas (RSE) </a:t>
            </a:r>
            <a:r>
              <a:rPr lang="en-GB" sz="2000" dirty="0">
                <a:effectLst/>
                <a:latin typeface="Calibri" panose="020F0502020204030204" pitchFamily="34" charset="0"/>
                <a:ea typeface="Calibri" panose="020F0502020204030204" pitchFamily="34" charset="0"/>
                <a:cs typeface="Calibri" panose="020F0502020204030204" pitchFamily="34" charset="0"/>
              </a:rPr>
              <a:t>es un modelo empresarial autorregulado que ayuda a una empresa a ser socialmente responsable ante sí misma, sus partes interesadas y el público. Al practicar la responsabilidad social corporativa, también llamada ciudadanía corporativa, las empresas pueden ser conscientes del tipo de impacto que están teniendo en todos los aspectos de la sociedad, incluidos el económico, el social y el medioambiental.</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Participar en la RSE significa que una empresa actúa de forma que mejora la sociedad y el medio ambiente en lugar de contribuir negativamente a ellos. La RSE ayuda tanto a mejorar diversos aspectos de la sociedad como a promover una imagen de marca positiva de las empresas, creando así una situación en la que todos salen ganando.</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C0A10D48-70D9-416B-AFFC-3A0A859DDE8D}"/>
              </a:ext>
            </a:extLst>
          </p:cNvPr>
          <p:cNvSpPr txBox="1"/>
          <p:nvPr/>
        </p:nvSpPr>
        <p:spPr>
          <a:xfrm>
            <a:off x="579678" y="3383533"/>
            <a:ext cx="321573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Imagen de rawpixel.com en </a:t>
            </a:r>
            <a:r>
              <a:rPr lang="en-GB" sz="1400" dirty="0" err="1">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33950"/>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6354" y="551819"/>
            <a:ext cx="9152877" cy="540327"/>
          </a:xfrm>
        </p:spPr>
        <p:txBody>
          <a:bodyPr/>
          <a:lstStyle/>
          <a:p>
            <a:r>
              <a:rPr lang="en-GB" sz="3600" dirty="0">
                <a:latin typeface="Calibri" panose="020F0502020204030204" pitchFamily="34" charset="0"/>
                <a:ea typeface="Calibri" panose="020F0502020204030204" pitchFamily="34" charset="0"/>
              </a:rPr>
              <a:t>SIR en relación con los residuos y su gestión</a:t>
            </a:r>
            <a:endParaRPr lang="nl-NL" sz="3600" dirty="0"/>
          </a:p>
        </p:txBody>
      </p:sp>
      <p:sp>
        <p:nvSpPr>
          <p:cNvPr id="3" name="Ondertitel 2"/>
          <p:cNvSpPr>
            <a:spLocks noGrp="1"/>
          </p:cNvSpPr>
          <p:nvPr>
            <p:ph type="subTitle" idx="1"/>
          </p:nvPr>
        </p:nvSpPr>
        <p:spPr>
          <a:xfrm>
            <a:off x="683581" y="1093357"/>
            <a:ext cx="8611339" cy="5211613"/>
          </a:xfrm>
        </p:spPr>
        <p:txBody>
          <a:bodyPr>
            <a:normAutofit/>
          </a:bodyPr>
          <a:lstStyle/>
          <a:p>
            <a:pPr algn="l"/>
            <a:r>
              <a:rPr lang="en-GB" sz="2800" dirty="0">
                <a:solidFill>
                  <a:schemeClr val="bg1">
                    <a:lumMod val="50000"/>
                  </a:schemeClr>
                </a:solidFill>
                <a:latin typeface="Calibri" panose="020F0502020204030204" pitchFamily="34" charset="0"/>
                <a:cs typeface="Calibri" panose="020F0502020204030204" pitchFamily="34" charset="0"/>
              </a:rPr>
              <a:t>Con algunos conocimientos previos sobre las 3R en un salón de peluquería, piensa en lo siguiente:</a:t>
            </a:r>
          </a:p>
          <a:p>
            <a:pPr algn="l"/>
            <a:endParaRPr lang="en-GB" sz="2800" b="0" dirty="0">
              <a:solidFill>
                <a:schemeClr val="bg1">
                  <a:lumMod val="50000"/>
                </a:schemeClr>
              </a:solidFill>
              <a:effectLst/>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GB" sz="2800" dirty="0">
                <a:solidFill>
                  <a:schemeClr val="bg1">
                    <a:lumMod val="50000"/>
                  </a:schemeClr>
                </a:solidFill>
                <a:latin typeface="Calibri" panose="020F0502020204030204" pitchFamily="34" charset="0"/>
                <a:cs typeface="Calibri" panose="020F0502020204030204" pitchFamily="34" charset="0"/>
              </a:rPr>
              <a:t>¿Qué SRI practicados en relación con la reducción y el reciclaje de residuos pueden aplicarse en un salón de belleza?</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¿Cómo puede un director/propietario de salón facilitar el uso de estas prácticas?</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¿Puede un gerente/propietario de un salón de belleza utilizar incentivos/sistema de remuneración para motivar a los empleados a aplicar la RSE relacionada con los residuos en un salón de belleza?</a:t>
            </a:r>
            <a:endParaRPr lang="en-GB" sz="2800" dirty="0">
              <a:solidFill>
                <a:schemeClr val="bg1">
                  <a:lumMod val="50000"/>
                </a:schemeClr>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44250816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14EF8-F8A1-42B6-B57B-9B663FCF3179}"/>
              </a:ext>
            </a:extLst>
          </p:cNvPr>
          <p:cNvSpPr>
            <a:spLocks noGrp="1"/>
          </p:cNvSpPr>
          <p:nvPr>
            <p:ph type="title"/>
          </p:nvPr>
        </p:nvSpPr>
        <p:spPr/>
        <p:txBody>
          <a:bodyPr/>
          <a:lstStyle/>
          <a:p>
            <a:r>
              <a:rPr lang="en-US" sz="3600" dirty="0">
                <a:latin typeface="Calibri" panose="020F0502020204030204" pitchFamily="34" charset="0"/>
                <a:ea typeface="Calibri" panose="020F0502020204030204" pitchFamily="34" charset="0"/>
              </a:rPr>
              <a:t>La RSE relacionada con el agua como herramienta de marketing</a:t>
            </a:r>
            <a:endParaRPr lang="nl-NL" dirty="0"/>
          </a:p>
        </p:txBody>
      </p:sp>
      <p:sp>
        <p:nvSpPr>
          <p:cNvPr id="3" name="Tijdelijke aanduiding voor inhoud 2">
            <a:extLst>
              <a:ext uri="{FF2B5EF4-FFF2-40B4-BE49-F238E27FC236}">
                <a16:creationId xmlns:a16="http://schemas.microsoft.com/office/drawing/2014/main" id="{062E1F3C-A6E5-4902-8CED-F0D14E5E106F}"/>
              </a:ext>
            </a:extLst>
          </p:cNvPr>
          <p:cNvSpPr>
            <a:spLocks noGrp="1"/>
          </p:cNvSpPr>
          <p:nvPr>
            <p:ph idx="1"/>
          </p:nvPr>
        </p:nvSpPr>
        <p:spPr>
          <a:xfrm>
            <a:off x="677334" y="1778850"/>
            <a:ext cx="8596668" cy="3880773"/>
          </a:xfrm>
        </p:spPr>
        <p:txBody>
          <a:bodyPr>
            <a:normAutofit fontScale="92500"/>
          </a:bodyPr>
          <a:lstStyle/>
          <a:p>
            <a:pPr marL="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Hoy en día, los clientes están </a:t>
            </a:r>
            <a:r>
              <a:rPr lang="en-GB" sz="2400" dirty="0">
                <a:effectLst/>
                <a:latin typeface="Calibri" panose="020F0502020204030204" pitchFamily="34" charset="0"/>
                <a:ea typeface="Calibri" panose="020F0502020204030204" pitchFamily="34" charset="0"/>
                <a:cs typeface="Calibri" panose="020F0502020204030204" pitchFamily="34" charset="0"/>
              </a:rPr>
              <a:t>cada vez más concienciados con el medio ambiente.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Si utiliza RSC (relacionados con el agua) en su salón, asegúrese de:</a:t>
            </a: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Promueva este tipo de prácticas en su comunicación de marketing:</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Colgando </a:t>
            </a:r>
            <a:r>
              <a:rPr lang="en-GB" sz="2400" dirty="0">
                <a:effectLst/>
                <a:latin typeface="Calibri" panose="020F0502020204030204" pitchFamily="34" charset="0"/>
                <a:ea typeface="Calibri" panose="020F0502020204030204" pitchFamily="34" charset="0"/>
                <a:cs typeface="Calibri" panose="020F0502020204030204" pitchFamily="34" charset="0"/>
              </a:rPr>
              <a:t>algunos carteles que ahorran agua</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Añade un aviso en tu sitio web o redes sociales de que ahorras agua, separas los residuos o utilizas productos ecológicos para el cabello y el cuero cabelludo.</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reciben una marca o certificación de calidad, etc.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8962617"/>
      </p:ext>
    </p:extLst>
  </p:cSld>
  <p:clrMapOvr>
    <a:masterClrMapping/>
  </p:clrMapOvr>
</p:sld>
</file>

<file path=ppt/slides/slide1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6347" y="329343"/>
            <a:ext cx="5391173" cy="1568754"/>
          </a:xfrm>
        </p:spPr>
        <p:txBody>
          <a:bodyPr>
            <a:normAutofit fontScale="90000"/>
          </a:bodyPr>
          <a:lstStyle/>
          <a:p>
            <a:r>
              <a:rPr lang="en-GB" dirty="0">
                <a:latin typeface="Calibri" panose="020F0502020204030204" pitchFamily="34" charset="0"/>
              </a:rPr>
              <a:t>Residuos de peluquería como nueva materia prima</a:t>
            </a:r>
            <a:endParaRPr lang="nl-NL" dirty="0"/>
          </a:p>
        </p:txBody>
      </p:sp>
      <p:sp>
        <p:nvSpPr>
          <p:cNvPr id="3" name="Ondertitel 2"/>
          <p:cNvSpPr>
            <a:spLocks noGrp="1"/>
          </p:cNvSpPr>
          <p:nvPr>
            <p:ph type="subTitle" idx="1"/>
          </p:nvPr>
        </p:nvSpPr>
        <p:spPr>
          <a:xfrm>
            <a:off x="5377009" y="1800442"/>
            <a:ext cx="4410720" cy="4449438"/>
          </a:xfrm>
        </p:spPr>
        <p:txBody>
          <a:bodyPr>
            <a:normAutofit lnSpcReduction="10000"/>
          </a:bodyPr>
          <a:lstStyle/>
          <a:p>
            <a:pPr algn="l"/>
            <a:r>
              <a:rPr lang="en-GB" dirty="0" err="1">
                <a:latin typeface="Calibri" panose="020F0502020204030204" pitchFamily="34" charset="0"/>
                <a:cs typeface="Calibri" panose="020F0502020204030204" pitchFamily="34" charset="0"/>
              </a:rPr>
              <a:t>Zsofia es </a:t>
            </a:r>
            <a:r>
              <a:rPr lang="en-GB" dirty="0">
                <a:latin typeface="Calibri" panose="020F0502020204030204" pitchFamily="34" charset="0"/>
                <a:cs typeface="Calibri" panose="020F0502020204030204" pitchFamily="34" charset="0"/>
              </a:rPr>
              <a:t>una joven e innovadora empresaria de los Países Bajos que está probando algo nuevo: tejidos y ropa hechos con </a:t>
            </a:r>
            <a:r>
              <a:rPr lang="en-GB" b="1" dirty="0">
                <a:latin typeface="Calibri" panose="020F0502020204030204" pitchFamily="34" charset="0"/>
                <a:cs typeface="Calibri" panose="020F0502020204030204" pitchFamily="34" charset="0"/>
              </a:rPr>
              <a:t>pelo humano</a:t>
            </a:r>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Según </a:t>
            </a:r>
            <a:r>
              <a:rPr lang="en-GB" dirty="0" err="1">
                <a:latin typeface="Calibri" panose="020F0502020204030204" pitchFamily="34" charset="0"/>
                <a:cs typeface="Calibri" panose="020F0502020204030204" pitchFamily="34" charset="0"/>
              </a:rPr>
              <a:t>Zsofia</a:t>
            </a:r>
            <a:r>
              <a:rPr lang="en-GB" dirty="0">
                <a:latin typeface="Calibri" panose="020F0502020204030204" pitchFamily="34" charset="0"/>
                <a:cs typeface="Calibri" panose="020F0502020204030204" pitchFamily="34" charset="0"/>
              </a:rPr>
              <a:t>, se necesitan 26 pasos de manipulación (química) para utilizar la lana de oveja en la confección de ropa, ¡mientras que para el pelo humano sólo son necesarios 2! El pelo humano tiene cualidades asombrosas: es un recurso ilimitado y además es antialérgico. Las prendas que fabrica aún están en fase experimental, pero pronto estarán disponibles en el mercado:</a:t>
            </a:r>
          </a:p>
          <a:p>
            <a:pPr algn="l"/>
            <a:r>
              <a:rPr lang="en-GB" b="1" dirty="0">
                <a:latin typeface="Calibri" panose="020F0502020204030204" pitchFamily="34" charset="0"/>
                <a:cs typeface="Calibri" panose="020F0502020204030204" pitchFamily="34" charset="0"/>
              </a:rPr>
              <a:t>Discutan en 2 grupos:</a:t>
            </a:r>
          </a:p>
          <a:p>
            <a:pPr marL="285750" indent="-285750" algn="l">
              <a:buFontTx/>
              <a:buChar char="-"/>
            </a:pPr>
            <a:r>
              <a:rPr lang="en-GB" dirty="0">
                <a:latin typeface="Calibri" panose="020F0502020204030204" pitchFamily="34" charset="0"/>
                <a:cs typeface="Calibri" panose="020F0502020204030204" pitchFamily="34" charset="0"/>
              </a:rPr>
              <a:t>El Grupo 1 defiende los PROS de la ropa de pelo humano (win-win)</a:t>
            </a:r>
          </a:p>
          <a:p>
            <a:pPr marL="285750" indent="-285750" algn="l">
              <a:buFontTx/>
              <a:buChar char="-"/>
            </a:pPr>
            <a:r>
              <a:rPr lang="en-GB" dirty="0">
                <a:latin typeface="Calibri" panose="020F0502020204030204" pitchFamily="34" charset="0"/>
                <a:cs typeface="Calibri" panose="020F0502020204030204" pitchFamily="34" charset="0"/>
              </a:rPr>
              <a:t>El Grupo 2 es muy escéptico </a:t>
            </a:r>
            <a:r>
              <a:rPr lang="en-GB">
                <a:latin typeface="Calibri" panose="020F0502020204030204" pitchFamily="34" charset="0"/>
                <a:cs typeface="Calibri" panose="020F0502020204030204" pitchFamily="34" charset="0"/>
              </a:rPr>
              <a:t>y </a:t>
            </a:r>
            <a:r>
              <a:rPr lang="en-GB" dirty="0">
                <a:latin typeface="Calibri" panose="020F0502020204030204" pitchFamily="34" charset="0"/>
                <a:cs typeface="Calibri" panose="020F0502020204030204" pitchFamily="34" charset="0"/>
              </a:rPr>
              <a:t>aporta como argumentos los CONS</a:t>
            </a:r>
          </a:p>
          <a:p>
            <a:pPr algn="l"/>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662" y="6079412"/>
            <a:ext cx="2736781" cy="779982"/>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1D104665-7C40-41A1-B586-546C3A3AE5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71" r="1935" b="8336"/>
          <a:stretch/>
        </p:blipFill>
        <p:spPr>
          <a:xfrm>
            <a:off x="440171" y="2911876"/>
            <a:ext cx="4936838" cy="3166142"/>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spTree>
    <p:extLst>
      <p:ext uri="{BB962C8B-B14F-4D97-AF65-F5344CB8AC3E}">
        <p14:creationId xmlns:p14="http://schemas.microsoft.com/office/powerpoint/2010/main" val="1950364782"/>
      </p:ext>
    </p:extLst>
  </p:cSld>
  <p:clrMapOvr>
    <a:masterClrMapping/>
  </p:clrMapOvr>
</p:sld>
</file>

<file path=ppt/slides/slide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Recapitulación: ¿qué ha aprendido?</a:t>
            </a:r>
            <a:endParaRPr lang="nl-NL" sz="3600" dirty="0"/>
          </a:p>
        </p:txBody>
      </p:sp>
      <p:sp>
        <p:nvSpPr>
          <p:cNvPr id="3" name="Ondertitel 2"/>
          <p:cNvSpPr>
            <a:spLocks noGrp="1"/>
          </p:cNvSpPr>
          <p:nvPr>
            <p:ph type="subTitle" idx="1"/>
          </p:nvPr>
        </p:nvSpPr>
        <p:spPr>
          <a:xfrm>
            <a:off x="737701" y="1200682"/>
            <a:ext cx="9436109" cy="5247734"/>
          </a:xfrm>
        </p:spPr>
        <p:txBody>
          <a:bodyPr>
            <a:normAutofit/>
          </a:bodyPr>
          <a:lstStyle/>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¿Qué es el SIR?</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¿Qué es el RSC en relación con los residuos y en el contexto de una peluquería</a:t>
            </a:r>
            <a:r>
              <a:rPr lang="en-US" sz="2400" dirty="0">
                <a:solidFill>
                  <a:schemeClr val="bg1">
                    <a:lumMod val="50000"/>
                  </a:schemeClr>
                </a:solidFill>
                <a:latin typeface="Calibri" panose="020F0502020204030204" pitchFamily="34" charset="0"/>
                <a:cs typeface="Calibri" panose="020F0502020204030204" pitchFamily="34" charset="0"/>
              </a:rPr>
              <a:t>?</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¿Cómo motiva a su equipo para que siga su política de reducción de residuos en el salón?</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¿Cómo y por qué puede utilizar su RSE relacionada con los residuos como herramienta de marketing?</a:t>
            </a:r>
          </a:p>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Los residuos de peluquería como nueva materia prima: </a:t>
            </a:r>
            <a:r>
              <a:rPr lang="en-US" sz="2400">
                <a:solidFill>
                  <a:schemeClr val="bg1">
                    <a:lumMod val="50000"/>
                  </a:schemeClr>
                </a:solidFill>
                <a:latin typeface="Calibri" panose="020F0502020204030204" pitchFamily="34" charset="0"/>
                <a:cs typeface="Calibri" panose="020F0502020204030204" pitchFamily="34" charset="0"/>
              </a:rPr>
              <a:t>¿TOP o FLOP?</a:t>
            </a:r>
            <a:endParaRPr lang="en-US" sz="2400" b="0" dirty="0">
              <a:solidFill>
                <a:schemeClr val="bg1">
                  <a:lumMod val="50000"/>
                </a:schemeClr>
              </a:solidFill>
              <a:effectLst/>
              <a:latin typeface="Calibri" panose="020F0502020204030204" pitchFamily="34" charset="0"/>
              <a:cs typeface="Calibri" panose="020F050202020403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736682103"/>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Índice</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r>
              <a:rPr lang="en-GB" sz="2800" dirty="0">
                <a:effectLst/>
                <a:latin typeface="Calibri" panose="020F0502020204030204" pitchFamily="34" charset="0"/>
                <a:ea typeface="Calibri" panose="020F0502020204030204" pitchFamily="34" charset="0"/>
              </a:rPr>
              <a:t>Legislación (normas y leyes) sobre residuos en su país / región</a:t>
            </a:r>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r>
              <a:rPr lang="en-GB" sz="2800" dirty="0">
                <a:latin typeface="Calibri" panose="020F0502020204030204" pitchFamily="34" charset="0"/>
                <a:ea typeface="Calibri" panose="020F0502020204030204" pitchFamily="34" charset="0"/>
              </a:rPr>
              <a:t>¿Por qué es importante conocer las normas y leyes? </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Cómo crear un salón con pocos residuos</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Recapitulación: ¿qué has aprendido?</a:t>
            </a: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6778270" y="787419"/>
            <a:ext cx="5009827" cy="1754623"/>
          </a:xfrm>
        </p:spPr>
        <p:txBody>
          <a:bodyPr anchor="ctr">
            <a:normAutofit fontScale="90000"/>
          </a:bodyPr>
          <a:lstStyle/>
          <a:p>
            <a:pPr>
              <a:lnSpc>
                <a:spcPct val="90000"/>
              </a:lnSpc>
            </a:pPr>
            <a:r>
              <a:rPr lang="en-GB" dirty="0">
                <a:solidFill>
                  <a:srgbClr val="FFFFFF"/>
                </a:solidFill>
                <a:latin typeface="Calibri" panose="020F0502020204030204" pitchFamily="34" charset="0"/>
                <a:ea typeface="Calibri" panose="020F0502020204030204" pitchFamily="34" charset="0"/>
              </a:rPr>
              <a:t>Asignación:</a:t>
            </a:r>
            <a:br>
              <a:rPr lang="en-GB" dirty="0">
                <a:solidFill>
                  <a:srgbClr val="FFFFFF"/>
                </a:solidFill>
                <a:latin typeface="Calibri" panose="020F0502020204030204" pitchFamily="34" charset="0"/>
                <a:ea typeface="Calibri" panose="020F0502020204030204" pitchFamily="34" charset="0"/>
              </a:rPr>
            </a:br>
            <a:r>
              <a:rPr lang="en-GB" dirty="0">
                <a:solidFill>
                  <a:srgbClr val="FFFFFF"/>
                </a:solidFill>
                <a:effectLst/>
                <a:latin typeface="Calibri" panose="020F0502020204030204" pitchFamily="34" charset="0"/>
                <a:ea typeface="Calibri" panose="020F0502020204030204" pitchFamily="34" charset="0"/>
              </a:rPr>
              <a:t>Legislación sobre residuos en su país / región</a:t>
            </a:r>
            <a:br>
              <a:rPr lang="en-US" sz="3100" dirty="0">
                <a:solidFill>
                  <a:srgbClr val="FFFFFF"/>
                </a:solidFill>
                <a:latin typeface="Calibri" panose="020F0502020204030204" pitchFamily="34" charset="0"/>
                <a:ea typeface="Calibri" panose="020F0502020204030204" pitchFamily="34" charset="0"/>
              </a:rPr>
            </a:br>
            <a:br>
              <a:rPr lang="en-GB" sz="3100" dirty="0">
                <a:solidFill>
                  <a:srgbClr val="FFFFFF"/>
                </a:solidFill>
                <a:effectLst/>
                <a:latin typeface="Calibri" panose="020F0502020204030204" pitchFamily="34" charset="0"/>
                <a:ea typeface="Calibri" panose="020F0502020204030204" pitchFamily="34" charset="0"/>
              </a:rPr>
            </a:br>
            <a:endParaRPr lang="nl-NL" sz="3100" dirty="0">
              <a:solidFill>
                <a:srgbClr val="FFFFFF"/>
              </a:solidFill>
            </a:endParaRPr>
          </a:p>
        </p:txBody>
      </p:sp>
      <p:pic>
        <p:nvPicPr>
          <p:cNvPr id="7" name="Tijdelijke aanduiding voor inhoud 6" descr="Afbeelding met tekst&#10;&#10;Automatisch gegenereerde beschrijving">
            <a:extLst>
              <a:ext uri="{FF2B5EF4-FFF2-40B4-BE49-F238E27FC236}">
                <a16:creationId xmlns:a16="http://schemas.microsoft.com/office/drawing/2014/main" id="{D2AB737A-3A8B-4BB2-B920-3F749EBBE1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1850" y="2991530"/>
            <a:ext cx="4513263" cy="3008541"/>
          </a:xfrm>
        </p:spPr>
      </p:pic>
      <p:graphicFrame>
        <p:nvGraphicFramePr>
          <p:cNvPr id="6" name="Tijdelijke aanduiding voor inhoud 2">
            <a:extLst>
              <a:ext uri="{FF2B5EF4-FFF2-40B4-BE49-F238E27FC236}">
                <a16:creationId xmlns:a16="http://schemas.microsoft.com/office/drawing/2014/main" id="{3538F4B3-A46C-45CD-B395-C8909F2549D2}"/>
              </a:ext>
            </a:extLst>
          </p:cNvPr>
          <p:cNvGraphicFramePr>
            <a:graphicFrameLocks/>
          </p:cNvGraphicFramePr>
          <p:nvPr>
            <p:extLst>
              <p:ext uri="{D42A27DB-BD31-4B8C-83A1-F6EECF244321}">
                <p14:modId xmlns:p14="http://schemas.microsoft.com/office/powerpoint/2010/main" val="2959623866"/>
              </p:ext>
            </p:extLst>
          </p:nvPr>
        </p:nvGraphicFramePr>
        <p:xfrm>
          <a:off x="382622" y="307783"/>
          <a:ext cx="4298034" cy="6233966"/>
        </p:xfrm>
        <a:graphic>
          <a:graphicData uri="http://schemas.openxmlformats.org/drawingml/2006/table">
            <a:tbl>
              <a:tblPr firstRow="1" firstCol="1" bandRow="1">
                <a:tableStyleId>{5C22544A-7EE6-4342-B048-85BDC9FD1C3A}</a:tableStyleId>
              </a:tblPr>
              <a:tblGrid>
                <a:gridCol w="4298034">
                  <a:extLst>
                    <a:ext uri="{9D8B030D-6E8A-4147-A177-3AD203B41FA5}">
                      <a16:colId xmlns:a16="http://schemas.microsoft.com/office/drawing/2014/main" val="2822937409"/>
                    </a:ext>
                  </a:extLst>
                </a:gridCol>
              </a:tblGrid>
              <a:tr h="6233966">
                <a:tc>
                  <a:txBody>
                    <a:bodyPr/>
                    <a:lstStyle/>
                    <a:p>
                      <a:pPr>
                        <a:lnSpc>
                          <a:spcPct val="107000"/>
                        </a:lnSpc>
                        <a:spcAft>
                          <a:spcPts val="800"/>
                        </a:spcAft>
                      </a:pPr>
                      <a:r>
                        <a:rPr lang="en-GB" sz="1800" dirty="0">
                          <a:effectLst/>
                          <a:latin typeface="Calibri" panose="020F0502020204030204" pitchFamily="34" charset="0"/>
                          <a:cs typeface="Calibri" panose="020F0502020204030204" pitchFamily="34" charset="0"/>
                        </a:rPr>
                        <a:t>Breve investigación sobre la legislación relativa a los residuos en el país:</a:t>
                      </a:r>
                    </a:p>
                    <a:p>
                      <a:pPr>
                        <a:lnSpc>
                          <a:spcPct val="107000"/>
                        </a:lnSpc>
                        <a:spcAft>
                          <a:spcPts val="800"/>
                        </a:spcAft>
                      </a:pPr>
                      <a:endParaRPr lang="nl-NL" sz="1800" dirty="0">
                        <a:effectLst/>
                        <a:latin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cs typeface="Calibri" panose="020F0502020204030204" pitchFamily="34" charset="0"/>
                        </a:rPr>
                        <a:t>TRABAJAR EN PAREJAS / PEQUEÑOS GRUPOS</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¿Cuáles son las normas y leyes (legislación) sobre residuos en su país?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¿Dónde puede encontrar la información?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Estudie los sitios web del gobierno (local) / autoridades sobre este tema. ¿Está claro qué normas deben cumplir los peluqueros y propietarios de salones de peluquería?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¿Existe alguna asociación profesional que pueda ayudar a los profesionales o empresarios con este tipo de problemas? </a:t>
                      </a:r>
                      <a:endParaRPr lang="nl-NL" sz="1800" dirty="0">
                        <a:effectLst/>
                        <a:latin typeface="Calibri" panose="020F0502020204030204" pitchFamily="34" charset="0"/>
                        <a:cs typeface="Calibri" panose="020F0502020204030204" pitchFamily="34" charset="0"/>
                      </a:endParaRP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¿Cómo se llama esta asociación en su país?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¿Dónde más se puede pedir consejo?</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txBody>
                  <a:tcPr marL="90178" marR="90178" marT="0" marB="0"/>
                </a:tc>
                <a:extLst>
                  <a:ext uri="{0D108BD9-81ED-4DB2-BD59-A6C34878D82A}">
                    <a16:rowId xmlns:a16="http://schemas.microsoft.com/office/drawing/2014/main" val="2302748802"/>
                  </a:ext>
                </a:extLst>
              </a:tr>
            </a:tbl>
          </a:graphicData>
        </a:graphic>
      </p:graphicFrame>
      <p:sp>
        <p:nvSpPr>
          <p:cNvPr id="28" name="Tekstvak 27">
            <a:extLst>
              <a:ext uri="{FF2B5EF4-FFF2-40B4-BE49-F238E27FC236}">
                <a16:creationId xmlns:a16="http://schemas.microsoft.com/office/drawing/2014/main" id="{E10639A6-2450-4723-8E66-BA5D94BA76A0}"/>
              </a:ext>
            </a:extLst>
          </p:cNvPr>
          <p:cNvSpPr txBox="1"/>
          <p:nvPr/>
        </p:nvSpPr>
        <p:spPr>
          <a:xfrm>
            <a:off x="7302011" y="5955463"/>
            <a:ext cx="3447141" cy="671915"/>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Imagen de rawpixel.com 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Freepik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615253"/>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normAutofit fontScale="90000"/>
          </a:bodyPr>
          <a:lstStyle/>
          <a:p>
            <a:r>
              <a:rPr lang="en-GB" sz="3600" dirty="0">
                <a:effectLst/>
                <a:latin typeface="Calibri" panose="020F0502020204030204" pitchFamily="34" charset="0"/>
                <a:ea typeface="Calibri" panose="020F0502020204030204" pitchFamily="34" charset="0"/>
              </a:rPr>
              <a:t>Legislación (normas y leyes) sobre residuos en su país / región</a:t>
            </a:r>
            <a:br>
              <a:rPr lang="en-US" sz="3600" dirty="0">
                <a:latin typeface="Calibri" panose="020F0502020204030204" pitchFamily="34" charset="0"/>
                <a:ea typeface="Calibri" panose="020F0502020204030204" pitchFamily="34" charset="0"/>
              </a:rPr>
            </a:br>
            <a:br>
              <a:rPr lang="en-GB" sz="3600" dirty="0">
                <a:effectLst/>
                <a:latin typeface="Calibri" panose="020F0502020204030204" pitchFamily="34" charset="0"/>
                <a:ea typeface="Calibri" panose="020F0502020204030204" pitchFamily="34" charset="0"/>
              </a:rPr>
            </a:br>
            <a:endParaRPr lang="nl-NL" dirty="0"/>
          </a:p>
        </p:txBody>
      </p:sp>
      <p:sp>
        <p:nvSpPr>
          <p:cNvPr id="4" name="Tijdelijke aanduiding voor inhoud 3">
            <a:extLst>
              <a:ext uri="{FF2B5EF4-FFF2-40B4-BE49-F238E27FC236}">
                <a16:creationId xmlns:a16="http://schemas.microsoft.com/office/drawing/2014/main" id="{4D209DA5-4CC9-41C4-AC06-EF9AF33E1994}"/>
              </a:ext>
            </a:extLst>
          </p:cNvPr>
          <p:cNvSpPr>
            <a:spLocks noGrp="1"/>
          </p:cNvSpPr>
          <p:nvPr>
            <p:ph idx="1"/>
          </p:nvPr>
        </p:nvSpPr>
        <p:spPr>
          <a:xfrm>
            <a:off x="668456" y="1648534"/>
            <a:ext cx="8596668" cy="3900010"/>
          </a:xfrm>
        </p:spPr>
        <p:txBody>
          <a:bodyPr>
            <a:noAutofit/>
          </a:bodyPr>
          <a:lstStyle/>
          <a:p>
            <a:pPr marL="0" indent="0">
              <a:buNone/>
            </a:pPr>
            <a:r>
              <a:rPr lang="nl-NL" sz="2400" dirty="0" err="1">
                <a:latin typeface="Calibri" panose="020F0502020204030204" pitchFamily="34" charset="0"/>
                <a:cs typeface="Calibri" panose="020F0502020204030204" pitchFamily="34" charset="0"/>
              </a:rPr>
              <a:t>Respuesta </a:t>
            </a:r>
            <a:r>
              <a:rPr lang="nl-NL" sz="2400" dirty="0" err="1">
                <a:latin typeface="Calibri" panose="020F0502020204030204" pitchFamily="34" charset="0"/>
                <a:cs typeface="Calibri" panose="020F0502020204030204" pitchFamily="34" charset="0"/>
              </a:rPr>
              <a:t>a </a:t>
            </a:r>
            <a:r>
              <a:rPr lang="nl-NL" sz="2400" dirty="0" err="1">
                <a:latin typeface="Calibri" panose="020F0502020204030204" pitchFamily="34" charset="0"/>
                <a:cs typeface="Calibri" panose="020F0502020204030204" pitchFamily="34" charset="0"/>
              </a:rPr>
              <a:t>la </a:t>
            </a:r>
            <a:r>
              <a:rPr lang="nl-NL" sz="2400" dirty="0" err="1">
                <a:latin typeface="Calibri" panose="020F0502020204030204" pitchFamily="34" charset="0"/>
                <a:cs typeface="Calibri" panose="020F0502020204030204" pitchFamily="34" charset="0"/>
              </a:rPr>
              <a:t>tarea</a:t>
            </a:r>
            <a:r>
              <a:rPr lang="nl-NL" sz="2400" dirty="0">
                <a:latin typeface="Calibri" panose="020F0502020204030204" pitchFamily="34" charset="0"/>
                <a:cs typeface="Calibri" panose="020F0502020204030204" pitchFamily="34" charset="0"/>
              </a:rPr>
              <a:t>:</a:t>
            </a:r>
          </a:p>
          <a:p>
            <a:pPr marL="0" indent="0">
              <a:buNone/>
            </a:pPr>
            <a:endParaRPr lang="nl-NL" sz="2400" dirty="0">
              <a:latin typeface="Calibri" panose="020F0502020204030204" pitchFamily="34" charset="0"/>
              <a:cs typeface="Calibri" panose="020F0502020204030204" pitchFamily="34" charset="0"/>
            </a:endParaRPr>
          </a:p>
          <a:p>
            <a:r>
              <a:rPr lang="nl-NL" sz="2400" dirty="0" err="1">
                <a:latin typeface="Calibri" panose="020F0502020204030204" pitchFamily="34" charset="0"/>
                <a:cs typeface="Calibri" panose="020F0502020204030204" pitchFamily="34" charset="0"/>
              </a:rPr>
              <a:t>Aparentemente</a:t>
            </a:r>
            <a:r>
              <a:rPr lang="nl-NL" sz="2400" dirty="0">
                <a:latin typeface="Calibri" panose="020F0502020204030204" pitchFamily="34" charset="0"/>
                <a:cs typeface="Calibri" panose="020F0502020204030204" pitchFamily="34" charset="0"/>
              </a:rPr>
              <a:t>, la </a:t>
            </a:r>
            <a:r>
              <a:rPr lang="nl-NL" sz="2400" dirty="0" err="1">
                <a:latin typeface="Calibri" panose="020F0502020204030204" pitchFamily="34" charset="0"/>
                <a:cs typeface="Calibri" panose="020F0502020204030204" pitchFamily="34" charset="0"/>
              </a:rPr>
              <a:t>situación </a:t>
            </a:r>
            <a:r>
              <a:rPr lang="nl-NL" sz="2400" dirty="0" err="1">
                <a:latin typeface="Calibri" panose="020F0502020204030204" pitchFamily="34" charset="0"/>
                <a:cs typeface="Calibri" panose="020F0502020204030204" pitchFamily="34" charset="0"/>
              </a:rPr>
              <a:t>con la </a:t>
            </a:r>
            <a:r>
              <a:rPr lang="nl-NL" sz="2400" dirty="0" err="1">
                <a:latin typeface="Calibri" panose="020F0502020204030204" pitchFamily="34" charset="0"/>
                <a:cs typeface="Calibri" panose="020F0502020204030204" pitchFamily="34" charset="0"/>
              </a:rPr>
              <a:t>legislación </a:t>
            </a:r>
            <a:r>
              <a:rPr lang="nl-NL" sz="2400" dirty="0">
                <a:latin typeface="Calibri" panose="020F0502020204030204" pitchFamily="34" charset="0"/>
                <a:cs typeface="Calibri" panose="020F0502020204030204" pitchFamily="34" charset="0"/>
              </a:rPr>
              <a:t>es compleja. </a:t>
            </a:r>
            <a:r>
              <a:rPr lang="nl-NL" sz="2400" dirty="0">
                <a:latin typeface="Calibri" panose="020F0502020204030204" pitchFamily="34" charset="0"/>
                <a:cs typeface="Calibri" panose="020F0502020204030204" pitchFamily="34" charset="0"/>
              </a:rPr>
              <a:t>No </a:t>
            </a:r>
            <a:r>
              <a:rPr lang="nl-NL" sz="2400" dirty="0" err="1">
                <a:latin typeface="Calibri" panose="020F0502020204030204" pitchFamily="34" charset="0"/>
                <a:cs typeface="Calibri" panose="020F0502020204030204" pitchFamily="34" charset="0"/>
              </a:rPr>
              <a:t>hay </a:t>
            </a:r>
            <a:r>
              <a:rPr lang="nl-NL" sz="2400" dirty="0" err="1">
                <a:latin typeface="Calibri" panose="020F0502020204030204" pitchFamily="34" charset="0"/>
                <a:cs typeface="Calibri" panose="020F0502020204030204" pitchFamily="34" charset="0"/>
              </a:rPr>
              <a:t>leyes </a:t>
            </a:r>
            <a:r>
              <a:rPr lang="nl-NL" sz="2400" dirty="0" err="1">
                <a:latin typeface="Calibri" panose="020F0502020204030204" pitchFamily="34" charset="0"/>
                <a:cs typeface="Calibri" panose="020F0502020204030204" pitchFamily="34" charset="0"/>
              </a:rPr>
              <a:t>definidas </a:t>
            </a:r>
            <a:r>
              <a:rPr lang="nl-NL" sz="2400" dirty="0">
                <a:latin typeface="Calibri" panose="020F0502020204030204" pitchFamily="34" charset="0"/>
                <a:cs typeface="Calibri" panose="020F0502020204030204" pitchFamily="34" charset="0"/>
              </a:rPr>
              <a:t>ni </a:t>
            </a:r>
            <a:r>
              <a:rPr lang="nl-NL" sz="2400" dirty="0" err="1">
                <a:latin typeface="Calibri" panose="020F0502020204030204" pitchFamily="34" charset="0"/>
                <a:cs typeface="Calibri" panose="020F0502020204030204" pitchFamily="34" charset="0"/>
              </a:rPr>
              <a:t>normas </a:t>
            </a:r>
            <a:r>
              <a:rPr lang="nl-NL" sz="2400" dirty="0" err="1">
                <a:latin typeface="Calibri" panose="020F0502020204030204" pitchFamily="34" charset="0"/>
                <a:cs typeface="Calibri" panose="020F0502020204030204" pitchFamily="34" charset="0"/>
              </a:rPr>
              <a:t>muy </a:t>
            </a:r>
            <a:r>
              <a:rPr lang="nl-NL" sz="2400" dirty="0" err="1">
                <a:latin typeface="Calibri" panose="020F0502020204030204" pitchFamily="34" charset="0"/>
                <a:cs typeface="Calibri" panose="020F0502020204030204" pitchFamily="34" charset="0"/>
              </a:rPr>
              <a:t>claras </a:t>
            </a:r>
            <a:r>
              <a:rPr lang="nl-NL" sz="2400" dirty="0" err="1">
                <a:latin typeface="Calibri" panose="020F0502020204030204" pitchFamily="34" charset="0"/>
                <a:cs typeface="Calibri" panose="020F0502020204030204" pitchFamily="34" charset="0"/>
              </a:rPr>
              <a:t>que </a:t>
            </a:r>
            <a:r>
              <a:rPr lang="nl-NL" sz="2400" dirty="0" err="1">
                <a:latin typeface="Calibri" panose="020F0502020204030204" pitchFamily="34" charset="0"/>
                <a:cs typeface="Calibri" panose="020F0502020204030204" pitchFamily="34" charset="0"/>
              </a:rPr>
              <a:t>deban </a:t>
            </a:r>
            <a:r>
              <a:rPr lang="nl-NL" sz="2400" dirty="0">
                <a:latin typeface="Calibri" panose="020F0502020204030204" pitchFamily="34" charset="0"/>
                <a:cs typeface="Calibri" panose="020F0502020204030204" pitchFamily="34" charset="0"/>
              </a:rPr>
              <a:t>seguir </a:t>
            </a:r>
            <a:r>
              <a:rPr lang="nl-NL" sz="2400" dirty="0" err="1">
                <a:latin typeface="Calibri" panose="020F0502020204030204" pitchFamily="34" charset="0"/>
                <a:cs typeface="Calibri" panose="020F0502020204030204" pitchFamily="34" charset="0"/>
              </a:rPr>
              <a:t>los propietarios de </a:t>
            </a:r>
            <a:r>
              <a:rPr lang="nl-NL" sz="2400" dirty="0">
                <a:latin typeface="Calibri" panose="020F0502020204030204" pitchFamily="34" charset="0"/>
                <a:cs typeface="Calibri" panose="020F0502020204030204" pitchFamily="34" charset="0"/>
              </a:rPr>
              <a:t>salones de peluquería</a:t>
            </a:r>
            <a:r>
              <a:rPr lang="nl-NL"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No obstante, existen normas generales, como el porcentaje máximo admisible de peso de los residuos generados por actividad, así como el porcentaje mínimo de peso de reciclado exigido para las actividades industriales, a menudo reguladas por las políticas locales, que se aplican a todas las empresas.</a:t>
            </a:r>
          </a:p>
          <a:p>
            <a:pPr marL="0" indent="0">
              <a:buNone/>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116067"/>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9722" y="553030"/>
            <a:ext cx="9152877" cy="540327"/>
          </a:xfrm>
        </p:spPr>
        <p:txBody>
          <a:bodyPr/>
          <a:lstStyle/>
          <a:p>
            <a:r>
              <a:rPr lang="en-GB" sz="3600" dirty="0">
                <a:latin typeface="Calibri" panose="020F0502020204030204" pitchFamily="34" charset="0"/>
                <a:ea typeface="Calibri" panose="020F0502020204030204" pitchFamily="34" charset="0"/>
              </a:rPr>
              <a:t>¿Por qué es importante conocer las normas y leyes?</a:t>
            </a:r>
            <a:endParaRPr lang="nl-NL" sz="3600" dirty="0"/>
          </a:p>
        </p:txBody>
      </p:sp>
      <p:sp>
        <p:nvSpPr>
          <p:cNvPr id="3" name="Ondertitel 2"/>
          <p:cNvSpPr>
            <a:spLocks noGrp="1"/>
          </p:cNvSpPr>
          <p:nvPr>
            <p:ph type="subTitle" idx="1"/>
          </p:nvPr>
        </p:nvSpPr>
        <p:spPr>
          <a:xfrm>
            <a:off x="710214" y="1403093"/>
            <a:ext cx="8611339" cy="4340760"/>
          </a:xfrm>
        </p:spPr>
        <p:txBody>
          <a:bodyPr>
            <a:normAutofit lnSpcReduction="10000"/>
          </a:bodyPr>
          <a:lstStyle/>
          <a:p>
            <a:pPr algn="l"/>
            <a:r>
              <a:rPr lang="en-GB" sz="2800" dirty="0">
                <a:latin typeface="Calibri" panose="020F0502020204030204" pitchFamily="34" charset="0"/>
                <a:ea typeface="Times New Roman" panose="02020603050405020304" pitchFamily="18" charset="0"/>
                <a:cs typeface="Calibri" panose="020F0502020204030204" pitchFamily="34" charset="0"/>
              </a:rPr>
              <a:t>Estás pensando en convertirte en director/propietario de un salón de peluquería en el futuro (si no es así, ¡imagínate que lo eres!)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Piensa en ello:</a:t>
            </a:r>
          </a:p>
          <a:p>
            <a:pPr marL="457200" indent="-457200" algn="l">
              <a:buFont typeface="Wingdings" panose="05000000000000000000" pitchFamily="2" charset="2"/>
              <a:buChar char="Ø"/>
            </a:pPr>
            <a:r>
              <a:rPr lang="en-GB" sz="2800" dirty="0">
                <a:latin typeface="Calibri" panose="020F0502020204030204" pitchFamily="34" charset="0"/>
                <a:ea typeface="Times New Roman" panose="02020603050405020304" pitchFamily="18" charset="0"/>
                <a:cs typeface="Calibri" panose="020F0502020204030204" pitchFamily="34" charset="0"/>
              </a:rPr>
              <a:t>¿Por qué es importante que el empresario conozca la normativa y la legislación? ¿Si no tiene personal? ¿Si también emplea a personas?</a:t>
            </a:r>
          </a:p>
          <a:p>
            <a:pPr marL="457200" indent="-457200" algn="l">
              <a:buFont typeface="Wingdings" panose="05000000000000000000" pitchFamily="2" charset="2"/>
              <a:buChar char="Ø"/>
            </a:pPr>
            <a:r>
              <a:rPr lang="en-GB" sz="2800" dirty="0">
                <a:latin typeface="Calibri" panose="020F0502020204030204" pitchFamily="34" charset="0"/>
                <a:ea typeface="Times New Roman" panose="02020603050405020304" pitchFamily="18" charset="0"/>
                <a:cs typeface="Calibri" panose="020F0502020204030204" pitchFamily="34" charset="0"/>
              </a:rPr>
              <a:t>¿Cuáles son las posibles consecuencias negativas de no conocer o cumplir las normas?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37249655"/>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err="1">
                <a:latin typeface="Calibri" panose="020F0502020204030204" pitchFamily="34" charset="0"/>
                <a:ea typeface="Calibri" panose="020F0502020204030204" pitchFamily="34" charset="0"/>
              </a:rPr>
              <a:t>Opcional</a:t>
            </a:r>
            <a:r>
              <a:rPr lang="nl-NL" sz="3600" dirty="0">
                <a:latin typeface="Calibri" panose="020F0502020204030204" pitchFamily="34" charset="0"/>
                <a:ea typeface="Calibri" panose="020F0502020204030204" pitchFamily="34" charset="0"/>
              </a:rPr>
              <a:t>: </a:t>
            </a:r>
            <a:r>
              <a:rPr lang="nl-NL" sz="3600" dirty="0" err="1">
                <a:latin typeface="Calibri" panose="020F0502020204030204" pitchFamily="34" charset="0"/>
                <a:ea typeface="Calibri" panose="020F0502020204030204" pitchFamily="34" charset="0"/>
              </a:rPr>
              <a:t>dar </a:t>
            </a:r>
            <a:r>
              <a:rPr lang="nl-NL" sz="3600" dirty="0" err="1">
                <a:latin typeface="Calibri" panose="020F0502020204030204" pitchFamily="34" charset="0"/>
                <a:ea typeface="Calibri" panose="020F0502020204030204" pitchFamily="34" charset="0"/>
              </a:rPr>
              <a:t>consejos </a:t>
            </a:r>
            <a:r>
              <a:rPr lang="nl-NL" sz="3600" dirty="0">
                <a:latin typeface="Calibri" panose="020F0502020204030204" pitchFamily="34" charset="0"/>
                <a:ea typeface="Calibri" panose="020F0502020204030204" pitchFamily="34" charset="0"/>
              </a:rPr>
              <a:t>sobre la eficiencia de los residuos</a:t>
            </a:r>
            <a:endParaRPr lang="nl-NL" sz="3600" dirty="0">
              <a:latin typeface="Calibri" panose="020F0502020204030204" pitchFamily="34" charset="0"/>
              <a:ea typeface="Calibri" panose="020F0502020204030204" pitchFamily="34" charset="0"/>
            </a:endParaRP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646283"/>
            <a:ext cx="8713563" cy="4443799"/>
          </a:xfrm>
        </p:spPr>
        <p:txBody>
          <a:bodyPr>
            <a:normAutofit/>
          </a:bodyPr>
          <a:lstStyle/>
          <a:p>
            <a:pPr marL="0" indent="0" algn="l">
              <a:lnSpc>
                <a:spcPct val="107000"/>
              </a:lnSpc>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TRABAJAR INDIVIDUALMENTE</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400" dirty="0">
                <a:effectLst/>
                <a:latin typeface="Calibri" panose="020F0502020204030204" pitchFamily="34" charset="0"/>
                <a:ea typeface="Calibri" panose="020F0502020204030204" pitchFamily="34" charset="0"/>
              </a:rPr>
              <a:t>Investiga un poco o utiliza tus conocimientos previos (por ejemplo, </a:t>
            </a:r>
            <a:r>
              <a:rPr lang="en-GB" sz="2400" dirty="0">
                <a:latin typeface="Calibri" panose="020F0502020204030204" pitchFamily="34" charset="0"/>
                <a:ea typeface="Calibri" panose="020F0502020204030204" pitchFamily="34" charset="0"/>
              </a:rPr>
              <a:t>del Módulo 2 del Manual del alumno) sobre la gestión adecuada de los residuos en un salón de belleza. </a:t>
            </a:r>
          </a:p>
          <a:p>
            <a:pPr algn="l">
              <a:lnSpc>
                <a:spcPct val="107000"/>
              </a:lnSpc>
              <a:spcAft>
                <a:spcPts val="800"/>
              </a:spcAft>
            </a:pPr>
            <a:r>
              <a:rPr lang="en-GB" sz="2400" dirty="0">
                <a:latin typeface="Calibri" panose="020F0502020204030204" pitchFamily="34" charset="0"/>
                <a:ea typeface="Calibri" panose="020F0502020204030204" pitchFamily="34" charset="0"/>
              </a:rPr>
              <a:t>Escriba de </a:t>
            </a:r>
            <a:r>
              <a:rPr lang="en-GB" sz="2400" dirty="0">
                <a:effectLst/>
                <a:latin typeface="Calibri" panose="020F0502020204030204" pitchFamily="34" charset="0"/>
                <a:ea typeface="Calibri" panose="020F0502020204030204" pitchFamily="34" charset="0"/>
              </a:rPr>
              <a:t>3 a 5 consejos para un empresario peluquero principiante sobre la gestión eficaz de los residuos. Piense en productos innovadores o alternativas de productos que sean menos perjudiciales para el medio ambiente (por ejemplo, papel, no láminas, etc.).</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84290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a:latin typeface="Calibri" panose="020F0502020204030204" pitchFamily="34" charset="0"/>
                <a:ea typeface="Calibri" panose="020F0502020204030204" pitchFamily="34" charset="0"/>
              </a:rPr>
              <a:t>Gestión inteligente de residuos como parte de un plan de negocio </a:t>
            </a:r>
            <a:r>
              <a:rPr lang="nl-NL" sz="3600" dirty="0" err="1">
                <a:latin typeface="Calibri" panose="020F0502020204030204" pitchFamily="34" charset="0"/>
                <a:ea typeface="Calibri" panose="020F0502020204030204" pitchFamily="34" charset="0"/>
              </a:rPr>
              <a:t>para </a:t>
            </a:r>
            <a:r>
              <a:rPr lang="nl-NL" sz="3600" dirty="0" err="1">
                <a:latin typeface="Calibri" panose="020F0502020204030204" pitchFamily="34" charset="0"/>
                <a:ea typeface="Calibri" panose="020F0502020204030204" pitchFamily="34" charset="0"/>
              </a:rPr>
              <a:t>el </a:t>
            </a:r>
            <a:r>
              <a:rPr lang="nl-NL" sz="3600" dirty="0">
                <a:latin typeface="Calibri" panose="020F0502020204030204" pitchFamily="34" charset="0"/>
                <a:ea typeface="Calibri" panose="020F0502020204030204" pitchFamily="34" charset="0"/>
              </a:rPr>
              <a:t>salón de sus sueños </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8" y="1646283"/>
            <a:ext cx="8796625" cy="4523698"/>
          </a:xfrm>
        </p:spPr>
        <p:txBody>
          <a:bodyPr>
            <a:normAutofit/>
          </a:bodyPr>
          <a:lstStyle/>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Calibri" panose="020F0502020204030204" pitchFamily="34" charset="0"/>
              </a:rPr>
              <a:t>Imagina que estás escribiendo un plan de empresa para montar un salón de belleza de ensueño</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rPr>
              <a:t>¿En qué sencillos pasos se puede montar un salón de belleza que genere pocos residuos? </a:t>
            </a:r>
          </a:p>
          <a:p>
            <a:pPr marL="0" indent="0">
              <a:buNone/>
            </a:pPr>
            <a:r>
              <a:rPr lang="en-GB" sz="2400" dirty="0">
                <a:effectLst/>
                <a:latin typeface="Calibri" panose="020F0502020204030204" pitchFamily="34" charset="0"/>
                <a:ea typeface="Calibri" panose="020F0502020204030204" pitchFamily="34" charset="0"/>
              </a:rPr>
              <a:t>Escriba los pasos de su plan</a:t>
            </a:r>
          </a:p>
          <a:p>
            <a:pPr marL="0" indent="0">
              <a:buNone/>
            </a:pPr>
            <a:r>
              <a:rPr lang="en-GB" sz="2400" i="1" dirty="0">
                <a:latin typeface="Calibri" panose="020F0502020204030204" pitchFamily="34" charset="0"/>
                <a:ea typeface="Calibri" panose="020F0502020204030204" pitchFamily="34" charset="0"/>
              </a:rPr>
              <a:t>Recuerde: </a:t>
            </a:r>
            <a:r>
              <a:rPr lang="en-GB" sz="2400" i="1" dirty="0">
                <a:effectLst/>
                <a:latin typeface="Calibri" panose="020F0502020204030204" pitchFamily="34" charset="0"/>
                <a:ea typeface="Calibri" panose="020F0502020204030204" pitchFamily="34" charset="0"/>
              </a:rPr>
              <a:t>sólo se </a:t>
            </a:r>
            <a:r>
              <a:rPr lang="en-GB" sz="2400" i="1" dirty="0">
                <a:effectLst/>
                <a:latin typeface="Calibri" panose="020F0502020204030204" pitchFamily="34" charset="0"/>
                <a:ea typeface="Calibri" panose="020F0502020204030204" pitchFamily="34" charset="0"/>
              </a:rPr>
              <a:t>concederá financiación al plan de negocio más sostenible, ¡y usted realmente necesita el dinero para la empresa de sus sueños!</a:t>
            </a:r>
          </a:p>
          <a:p>
            <a:r>
              <a:rPr lang="en-GB" sz="2400" dirty="0">
                <a:latin typeface="Calibri" panose="020F0502020204030204" pitchFamily="34" charset="0"/>
              </a:rPr>
              <a:t>Describa cómo va a conseguir que todo su equipo esté motivado para seguir este plan. ¿Qué tipo de incentivos va a utilizar?</a:t>
            </a:r>
          </a:p>
          <a:p>
            <a:r>
              <a:rPr lang="en-GB" sz="2400" dirty="0">
                <a:latin typeface="Calibri" panose="020F0502020204030204" pitchFamily="34" charset="0"/>
              </a:rPr>
              <a:t>¿Cómo puede utilizar su plan de gestión de residuos en su proceso de empleo?</a:t>
            </a:r>
            <a:endParaRPr lang="nl-NL" sz="2400" dirty="0"/>
          </a:p>
        </p:txBody>
      </p:sp>
    </p:spTree>
    <p:extLst>
      <p:ext uri="{BB962C8B-B14F-4D97-AF65-F5344CB8AC3E}">
        <p14:creationId xmlns:p14="http://schemas.microsoft.com/office/powerpoint/2010/main" val="769826724"/>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Recapitulación: ¿qué ha aprendido?</a:t>
            </a:r>
            <a:endParaRPr lang="nl-NL" sz="3600" dirty="0"/>
          </a:p>
        </p:txBody>
      </p:sp>
      <p:sp>
        <p:nvSpPr>
          <p:cNvPr id="3" name="Ondertitel 2"/>
          <p:cNvSpPr>
            <a:spLocks noGrp="1"/>
          </p:cNvSpPr>
          <p:nvPr>
            <p:ph type="subTitle" idx="1"/>
          </p:nvPr>
        </p:nvSpPr>
        <p:spPr>
          <a:xfrm>
            <a:off x="817600" y="1261450"/>
            <a:ext cx="8921631" cy="5247734"/>
          </a:xfrm>
        </p:spPr>
        <p:txBody>
          <a:bodyPr>
            <a:normAutofit/>
          </a:bodyPr>
          <a:lstStyle/>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Si existe o no legislación explícita sobre residuos en su país o región que se aplique a las empresas de peluquería.</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Por qué es importante que el empresario conozca las normas</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Asesoramiento sobre eficiencia de residuos al propietario de un salón de belleza</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Asignación de un plan de gestión inteligente de residuos</a:t>
            </a:r>
          </a:p>
          <a:p>
            <a:pPr marL="457200" indent="-457200" algn="l">
              <a:spcBef>
                <a:spcPts val="0"/>
              </a:spcBef>
              <a:spcAft>
                <a:spcPts val="600"/>
              </a:spcAft>
              <a:buFont typeface="+mj-lt"/>
              <a:buAutoNum type="arabicPeriod"/>
            </a:pPr>
            <a:endParaRPr lang="en-US" sz="2800" dirty="0">
              <a:solidFill>
                <a:schemeClr val="bg1">
                  <a:lumMod val="50000"/>
                </a:schemeClr>
              </a:solidFill>
              <a:latin typeface="Calibri" panose="020F0502020204030204" pitchFamily="34" charset="0"/>
              <a:cs typeface="Calibri" panose="020F0502020204030204" pitchFamily="34" charset="0"/>
            </a:endParaRPr>
          </a:p>
          <a:p>
            <a:pPr marL="457200" indent="-457200" algn="l">
              <a:spcBef>
                <a:spcPts val="0"/>
              </a:spcBef>
              <a:spcAft>
                <a:spcPts val="600"/>
              </a:spcAft>
              <a:buFont typeface="+mj-lt"/>
              <a:buAutoNum type="arabicPeriod"/>
            </a:pPr>
            <a:endParaRPr lang="en-US" sz="2800" dirty="0">
              <a:solidFill>
                <a:schemeClr val="bg1">
                  <a:lumMod val="50000"/>
                </a:schemeClr>
              </a:solidFill>
              <a:latin typeface="Calibri" panose="020F0502020204030204" pitchFamily="34" charset="0"/>
              <a:cs typeface="Calibri" panose="020F0502020204030204" pitchFamily="34" charset="0"/>
            </a:endParaRPr>
          </a:p>
          <a:p>
            <a:pPr marL="457200" indent="-457200" algn="l">
              <a:spcBef>
                <a:spcPts val="0"/>
              </a:spcBef>
              <a:spcAft>
                <a:spcPts val="600"/>
              </a:spcAft>
              <a:buFont typeface="+mj-lt"/>
              <a:buAutoNum type="arabicPeriod"/>
            </a:pPr>
            <a:endParaRPr lang="en-US" sz="2400" dirty="0">
              <a:solidFill>
                <a:schemeClr val="bg1">
                  <a:lumMod val="50000"/>
                </a:schemeClr>
              </a:solidFill>
              <a:latin typeface="Calibri" panose="020F0502020204030204" pitchFamily="34" charset="0"/>
              <a:cs typeface="Calibri" panose="020F050202020403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062474764"/>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dirty="0">
                <a:latin typeface="play"/>
              </a:rPr>
              <a:t>Responsabilidad social de las empresas </a:t>
            </a:r>
            <a:br>
              <a:rPr lang="en-US" sz="4000" b="1" dirty="0">
                <a:latin typeface="play"/>
              </a:rPr>
            </a:br>
            <a:r>
              <a:rPr lang="en-US" sz="4000" b="1" dirty="0">
                <a:latin typeface="play"/>
              </a:rPr>
              <a:t>y residuos en un salón de peluquería</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Clase de estudiantes de nivel directivo</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792921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8" ma:contentTypeDescription="Een nieuw document maken." ma:contentTypeScope="" ma:versionID="51eef31eefa2fac4b185d3f98af94c55">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112a3aa3832af43938252bd30262a8af"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CFAEC2-7916-4289-A02C-5DD236A6B24D}"/>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3.xml><?xml version="1.0" encoding="utf-8"?>
<ds:datastoreItem xmlns:ds="http://schemas.openxmlformats.org/officeDocument/2006/customXml" ds:itemID="{4E29153E-E645-4520-A8DB-CBEB3B35B49C}">
  <ds:schemaRefs>
    <ds:schemaRef ds:uri="http://schemas.microsoft.com/sharepoint/v3/contenttype/forms"/>
  </ds:schemaRefs>
</ds:datastoreItem>
</file>

<file path=docProps/app.xml><?xml version="1.0" encoding="utf-8"?>
<ap:Properties xmlns:vt="http://schemas.openxmlformats.org/officeDocument/2006/docPropsVTypes" xmlns:ap="http://schemas.openxmlformats.org/officeDocument/2006/extended-properties">
  <ap:Template>Facet</ap:Template>
  <ap:TotalTime>852</ap:TotalTime>
  <ap:Words>1114</ap:Words>
  <ap:Application>Microsoft Office PowerPoint</ap:Application>
  <ap:PresentationFormat>Breedbeeld</ap:PresentationFormat>
  <ap:Paragraphs>99</ap:Paragraphs>
  <ap:Slides>15</ap:Slides>
  <ap:Notes>0</ap:Notes>
  <ap:HiddenSlides>0</ap:HiddenSlides>
  <ap:MMClips>0</ap:MMClips>
  <ap:ScaleCrop>false</ap:ScaleCrop>
  <ap:HeadingPairs>
    <vt:vector baseType="variant" size="6">
      <vt:variant>
        <vt:lpstr>Gebruikte lettertypen</vt:lpstr>
      </vt:variant>
      <vt:variant>
        <vt:i4>8</vt:i4>
      </vt:variant>
      <vt:variant>
        <vt:lpstr>Thema</vt:lpstr>
      </vt:variant>
      <vt:variant>
        <vt:i4>1</vt:i4>
      </vt:variant>
      <vt:variant>
        <vt:lpstr>Diatitels</vt:lpstr>
      </vt:variant>
      <vt:variant>
        <vt:i4>15</vt:i4>
      </vt:variant>
    </vt:vector>
  </ap:HeadingPairs>
  <ap:TitlesOfParts>
    <vt:vector baseType="lpstr" size="24">
      <vt:lpstr>Arial</vt:lpstr>
      <vt:lpstr>Calibri</vt:lpstr>
      <vt:lpstr>Courier New</vt:lpstr>
      <vt:lpstr>Play</vt:lpstr>
      <vt:lpstr>Play</vt:lpstr>
      <vt:lpstr>Trebuchet MS</vt:lpstr>
      <vt:lpstr>Wingdings</vt:lpstr>
      <vt:lpstr>Wingdings 3</vt:lpstr>
      <vt:lpstr>Facet</vt:lpstr>
      <vt:lpstr>Module 3   Legislation around waste  and setting up a low-waste salon</vt:lpstr>
      <vt:lpstr>Index</vt:lpstr>
      <vt:lpstr>Assignment: Legislation about waste in your country / region  </vt:lpstr>
      <vt:lpstr>Legislation (rules and laws) about waste in your country / region  </vt:lpstr>
      <vt:lpstr>Why is it important to know the rules and laws?</vt:lpstr>
      <vt:lpstr>Optional: giving waste-efficiency advice</vt:lpstr>
      <vt:lpstr>Smart waste-management as part of a business plan for your Dream Salon </vt:lpstr>
      <vt:lpstr>Recap – what have you learned?</vt:lpstr>
      <vt:lpstr>Corporate Social Responsibility  and waste at a hairdresser salon</vt:lpstr>
      <vt:lpstr>Index</vt:lpstr>
      <vt:lpstr>Corporate Social Responsibility (CRS) </vt:lpstr>
      <vt:lpstr>CRS in relation to waste and waste management</vt:lpstr>
      <vt:lpstr>Water-related CSR as a marketing tool</vt:lpstr>
      <vt:lpstr>Hairdresser’s waste as new raw material</vt:lpstr>
      <vt:lpstr>Recap – what have you learned?</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PowerPoint-presentatie</dc:title>
  <dc:creator>Frank den Hartog</dc:creator>
  <lastModifiedBy>Ganna Chalapko</lastModifiedBy>
  <revision>239</revision>
  <dcterms:created xsi:type="dcterms:W3CDTF">2020-10-08T12:13:34.0000000Z</dcterms:created>
  <dcterms:modified xsi:type="dcterms:W3CDTF">2023-06-26T11:57:58.0000000Z</dcterms:modified>
  <keywords>, docId:DFDFA0C131A5B4683FD2C166CBA2F848</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