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3" d="100"/>
          <a:sy n="83" d="100"/>
        </p:scale>
        <p:origin x="163"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dirty="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608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6388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53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7874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4958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0050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50479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6969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0613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748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6791987-F491-4E93-8DE4-EA4F3F1D819E}" type="datetimeFigureOut">
              <a:rPr lang="nl-NL" smtClean="0"/>
              <a:t>13-7-2023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844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6791987-F491-4E93-8DE4-EA4F3F1D819E}" type="datetimeFigureOut">
              <a:rPr lang="nl-NL" smtClean="0"/>
              <a:t>13-7-2023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47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91987-F491-4E93-8DE4-EA4F3F1D819E}" type="datetimeFigureOut">
              <a:rPr lang="nl-NL" smtClean="0"/>
              <a:t>13-7-2023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6331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5767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715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dirty="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Klik om de modelstijlen te bewerken</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791987-F491-4E93-8DE4-EA4F3F1D819E}" type="datetimeFigureOut">
              <a:rPr lang="nl-NL" smtClean="0"/>
              <a:t>13-7-2023</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C40F6F-39CF-4483-88D2-B9F8B9D58B40}" type="slidenum">
              <a:rPr lang="nl-NL" smtClean="0"/>
              <a:t>‹nr.›</a:t>
            </a:fld>
            <a:endParaRPr lang="nl-NL" dirty="0"/>
          </a:p>
        </p:txBody>
      </p:sp>
      <p:pic>
        <p:nvPicPr>
          <p:cNvPr id="8" name="Afbeelding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3400" y="6086719"/>
            <a:ext cx="1852612" cy="771281"/>
          </a:xfrm>
          <a:prstGeom prst="rect">
            <a:avLst/>
          </a:prstGeom>
        </p:spPr>
      </p:pic>
      <p:pic>
        <p:nvPicPr>
          <p:cNvPr id="9" name="Afbeelding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53832" y="6141913"/>
            <a:ext cx="2257064" cy="644244"/>
          </a:xfrm>
          <a:prstGeom prst="rect">
            <a:avLst/>
          </a:prstGeom>
        </p:spPr>
      </p:pic>
    </p:spTree>
    <p:extLst>
      <p:ext uri="{BB962C8B-B14F-4D97-AF65-F5344CB8AC3E}">
        <p14:creationId xmlns:p14="http://schemas.microsoft.com/office/powerpoint/2010/main" val="251012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yDUCBRNpytk?feature=oembed" TargetMode="External"/><Relationship Id="rId1" Type="http://schemas.openxmlformats.org/officeDocument/2006/relationships/video" Target="https://www.youtube.com/embed/mxPu3Pt7kUY?feature=oembed"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C5543001-1036-1DBB-5A41-36E7499ECBF2}"/>
              </a:ext>
            </a:extLst>
          </p:cNvPr>
          <p:cNvPicPr>
            <a:picLocks noChangeAspect="1"/>
          </p:cNvPicPr>
          <p:nvPr/>
        </p:nvPicPr>
        <p:blipFill>
          <a:blip r:embed="rId2"/>
          <a:stretch>
            <a:fillRect/>
          </a:stretch>
        </p:blipFill>
        <p:spPr>
          <a:xfrm>
            <a:off x="-225702" y="-115558"/>
            <a:ext cx="12417702" cy="7004482"/>
          </a:xfrm>
          <a:prstGeom prst="rect">
            <a:avLst/>
          </a:prstGeom>
        </p:spPr>
      </p:pic>
      <p:sp>
        <p:nvSpPr>
          <p:cNvPr id="2" name="Titel 1"/>
          <p:cNvSpPr>
            <a:spLocks noGrp="1"/>
          </p:cNvSpPr>
          <p:nvPr>
            <p:ph type="ctrTitle"/>
          </p:nvPr>
        </p:nvSpPr>
        <p:spPr>
          <a:xfrm>
            <a:off x="3730686" y="-1132274"/>
            <a:ext cx="8057394" cy="3209009"/>
          </a:xfrm>
        </p:spPr>
        <p:txBody>
          <a:bodyPr/>
          <a:lstStyle/>
          <a:p>
            <a:pPr fontAlgn="base"/>
            <a:br>
              <a:rPr lang="en-US" sz="4000" b="1" dirty="0">
                <a:latin typeface="play"/>
              </a:rPr>
            </a:br>
            <a:r>
              <a:rPr lang="en-US" sz="4000" b="1" dirty="0">
                <a:solidFill>
                  <a:schemeClr val="tx1"/>
                </a:solidFill>
                <a:latin typeface="play"/>
              </a:rPr>
              <a:t>Module 2</a:t>
            </a:r>
            <a:br>
              <a:rPr lang="en-US" sz="4000" b="1" dirty="0">
                <a:solidFill>
                  <a:schemeClr val="tx1"/>
                </a:solidFill>
                <a:latin typeface="play"/>
              </a:rPr>
            </a:br>
            <a:br>
              <a:rPr lang="en-US" sz="4000" b="1" dirty="0">
                <a:solidFill>
                  <a:schemeClr val="tx1"/>
                </a:solidFill>
                <a:latin typeface="play"/>
              </a:rPr>
            </a:br>
            <a:r>
              <a:rPr lang="en-US" sz="4000" b="1" dirty="0">
                <a:solidFill>
                  <a:schemeClr val="tx1"/>
                </a:solidFill>
                <a:latin typeface="play"/>
              </a:rPr>
              <a:t>Les 5</a:t>
            </a:r>
            <a:endParaRPr lang="nl-NL" sz="3200" dirty="0">
              <a:solidFill>
                <a:schemeClr val="tx1"/>
              </a:solidFill>
            </a:endParaRPr>
          </a:p>
        </p:txBody>
      </p:sp>
      <p:sp>
        <p:nvSpPr>
          <p:cNvPr id="3" name="Ondertitel 2"/>
          <p:cNvSpPr>
            <a:spLocks noGrp="1"/>
          </p:cNvSpPr>
          <p:nvPr>
            <p:ph type="subTitle" idx="1"/>
          </p:nvPr>
        </p:nvSpPr>
        <p:spPr>
          <a:xfrm>
            <a:off x="6703001" y="34713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3600" b="0" dirty="0" err="1">
                <a:solidFill>
                  <a:srgbClr val="000000"/>
                </a:solidFill>
                <a:effectLst/>
                <a:latin typeface="Play"/>
              </a:rPr>
              <a:t>Watervervuiling</a:t>
            </a:r>
            <a:r>
              <a:rPr lang="en-US" sz="3600" b="0" dirty="0">
                <a:solidFill>
                  <a:srgbClr val="000000"/>
                </a:solidFill>
                <a:effectLst/>
                <a:latin typeface="Play"/>
              </a:rPr>
              <a:t> </a:t>
            </a:r>
          </a:p>
          <a:p>
            <a:pPr algn="l" fontAlgn="base"/>
            <a:r>
              <a:rPr lang="en-US" sz="3600" b="0" dirty="0">
                <a:solidFill>
                  <a:srgbClr val="000000"/>
                </a:solidFill>
                <a:effectLst/>
                <a:latin typeface="Play"/>
              </a:rPr>
              <a:t>door kappers</a:t>
            </a:r>
            <a:endParaRPr lang="nl-NL" sz="3600" dirty="0"/>
          </a:p>
        </p:txBody>
      </p:sp>
    </p:spTree>
    <p:extLst>
      <p:ext uri="{BB962C8B-B14F-4D97-AF65-F5344CB8AC3E}">
        <p14:creationId xmlns:p14="http://schemas.microsoft.com/office/powerpoint/2010/main" val="281706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043950" y="1179151"/>
            <a:ext cx="3300646" cy="4463889"/>
          </a:xfrm>
        </p:spPr>
        <p:txBody>
          <a:bodyPr anchor="ctr">
            <a:normAutofit/>
          </a:bodyPr>
          <a:lstStyle/>
          <a:p>
            <a:r>
              <a:rPr lang="nl-NL" dirty="0"/>
              <a:t>Evaluatie</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4978918" y="1109145"/>
            <a:ext cx="6341016" cy="4603900"/>
          </a:xfrm>
        </p:spPr>
        <p:txBody>
          <a:bodyPr anchor="ctr">
            <a:normAutofit/>
          </a:bodyPr>
          <a:lstStyle/>
          <a:p>
            <a:pPr>
              <a:lnSpc>
                <a:spcPct val="90000"/>
              </a:lnSpc>
              <a:spcAft>
                <a:spcPts val="800"/>
              </a:spcAft>
            </a:pPr>
            <a:r>
              <a:rPr lang="nl-NL" dirty="0" err="1">
                <a:latin typeface="Calibri" panose="020F0502020204030204" pitchFamily="34" charset="0"/>
                <a:cs typeface="Times New Roman" panose="02020603050405020304" pitchFamily="18" charset="0"/>
              </a:rPr>
              <a:t>Zijn er vragen</a:t>
            </a:r>
            <a:r>
              <a:rPr lang="nl-NL" dirty="0">
                <a:latin typeface="Calibri" panose="020F0502020204030204" pitchFamily="34" charset="0"/>
                <a:cs typeface="Times New Roman" panose="02020603050405020304" pitchFamily="18" charset="0"/>
              </a:rPr>
              <a:t>?</a:t>
            </a:r>
          </a:p>
          <a:p>
            <a:pPr>
              <a:lnSpc>
                <a:spcPct val="90000"/>
              </a:lnSpc>
              <a:spcAft>
                <a:spcPts val="800"/>
              </a:spcAft>
            </a:pPr>
            <a:r>
              <a:rPr lang="nl-NL" dirty="0" err="1">
                <a:latin typeface="Calibri" panose="020F0502020204030204" pitchFamily="34" charset="0"/>
                <a:cs typeface="Times New Roman" panose="02020603050405020304" pitchFamily="18" charset="0"/>
              </a:rPr>
              <a:t>Wat hebben </a:t>
            </a:r>
            <a:r>
              <a:rPr lang="nl-NL" dirty="0">
                <a:latin typeface="Calibri" panose="020F0502020204030204" pitchFamily="34" charset="0"/>
                <a:cs typeface="Times New Roman" panose="02020603050405020304" pitchFamily="18" charset="0"/>
              </a:rPr>
              <a:t>we </a:t>
            </a:r>
            <a:r>
              <a:rPr lang="nl-NL" dirty="0" err="1">
                <a:latin typeface="Calibri" panose="020F0502020204030204" pitchFamily="34" charset="0"/>
                <a:cs typeface="Times New Roman" panose="02020603050405020304" pitchFamily="18" charset="0"/>
              </a:rPr>
              <a:t>vandaag </a:t>
            </a:r>
            <a:r>
              <a:rPr lang="nl-NL">
                <a:latin typeface="Calibri" panose="020F0502020204030204" pitchFamily="34" charset="0"/>
                <a:cs typeface="Times New Roman" panose="02020603050405020304" pitchFamily="18" charset="0"/>
              </a:rPr>
              <a:t>geleerd</a:t>
            </a:r>
            <a:r>
              <a:rPr lang="nl-NL" dirty="0">
                <a:latin typeface="Calibri" panose="020F0502020204030204" pitchFamily="34" charset="0"/>
                <a:cs typeface="Times New Roman" panose="02020603050405020304" pitchFamily="18" charset="0"/>
              </a:rPr>
              <a:t>?</a:t>
            </a:r>
            <a:endParaRPr lang="nl-NL" dirty="0"/>
          </a:p>
          <a:p>
            <a:pPr marL="0" indent="0">
              <a:lnSpc>
                <a:spcPct val="90000"/>
              </a:lnSpc>
              <a:buNone/>
            </a:pPr>
            <a:endParaRPr lang="nl-NL" dirty="0"/>
          </a:p>
        </p:txBody>
      </p:sp>
    </p:spTree>
    <p:extLst>
      <p:ext uri="{BB962C8B-B14F-4D97-AF65-F5344CB8AC3E}">
        <p14:creationId xmlns:p14="http://schemas.microsoft.com/office/powerpoint/2010/main" val="2207764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209009"/>
          </a:xfrm>
        </p:spPr>
        <p:txBody>
          <a:bodyPr/>
          <a:lstStyle/>
          <a:p>
            <a:pPr fontAlgn="base"/>
            <a:r>
              <a:rPr lang="en-US" sz="4000" b="1" dirty="0">
                <a:latin typeface="play"/>
              </a:rPr>
              <a:t>Les 6</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r>
              <a:rPr lang="en-US" sz="2800" b="0" dirty="0" err="1">
                <a:solidFill>
                  <a:srgbClr val="000000"/>
                </a:solidFill>
                <a:effectLst/>
                <a:latin typeface="Play"/>
              </a:rPr>
              <a:t>Praktijkles</a:t>
            </a:r>
            <a:r>
              <a:rPr lang="en-US" sz="2800" dirty="0">
                <a:solidFill>
                  <a:srgbClr val="000000"/>
                </a:solidFill>
                <a:latin typeface="Play"/>
              </a:rPr>
              <a:t>: </a:t>
            </a:r>
            <a:r>
              <a:rPr lang="en-US" sz="2800" b="0" dirty="0" err="1">
                <a:solidFill>
                  <a:srgbClr val="000000"/>
                </a:solidFill>
                <a:effectLst/>
                <a:latin typeface="Play"/>
              </a:rPr>
              <a:t>Meten</a:t>
            </a:r>
            <a:r>
              <a:rPr lang="en-US" sz="2800" b="0" dirty="0">
                <a:solidFill>
                  <a:srgbClr val="000000"/>
                </a:solidFill>
                <a:effectLst/>
                <a:latin typeface="Play"/>
              </a:rPr>
              <a:t> om water te besparen in een salon</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04324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Registratie van studenten</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005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Doelstellingen </a:t>
            </a:r>
            <a:r>
              <a:rPr lang="nl-NL" sz="3600" dirty="0"/>
              <a:t>van </a:t>
            </a:r>
            <a:r>
              <a:rPr lang="nl-NL" sz="3600" dirty="0" err="1"/>
              <a:t>de les</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342900" lvl="0" indent="-342900" algn="l">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Bewust worden / meten van de hoeveelheid water die wordt gebruikt voor verschillende behandelingen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De effecten van het gebruik van een waterbesparend apparaat zichtbaar maken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5030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a:t>Experiment 1 - </a:t>
            </a:r>
            <a:r>
              <a:rPr lang="nl-NL" sz="3600" dirty="0" err="1"/>
              <a:t>gewone douchekop</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Leerlingen werken in kleine groepjes van 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Model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Kapper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Timer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1 groep wast het haar van iemand met kort haar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1 groep wast het haar van iemand met halflang haar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1 groep wast het haar van iemand met lang haar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u="sng" dirty="0">
                <a:effectLst/>
                <a:latin typeface="Calibri" panose="020F0502020204030204" pitchFamily="34" charset="0"/>
                <a:ea typeface="Calibri" panose="020F0502020204030204" pitchFamily="34" charset="0"/>
              </a:rPr>
              <a:t>De student met </a:t>
            </a:r>
            <a:r>
              <a:rPr lang="en-GB" sz="1800" u="sng" dirty="0" err="1">
                <a:effectLst/>
                <a:latin typeface="Calibri" panose="020F0502020204030204" pitchFamily="34" charset="0"/>
                <a:ea typeface="Calibri" panose="020F0502020204030204" pitchFamily="34" charset="0"/>
              </a:rPr>
              <a:t>een</a:t>
            </a:r>
            <a:r>
              <a:rPr lang="en-GB" sz="1800" u="sng" dirty="0">
                <a:effectLst/>
                <a:latin typeface="Calibri" panose="020F0502020204030204" pitchFamily="34" charset="0"/>
                <a:ea typeface="Calibri" panose="020F0502020204030204" pitchFamily="34" charset="0"/>
              </a:rPr>
              <a:t> timer </a:t>
            </a:r>
            <a:r>
              <a:rPr lang="en-GB" sz="1800" u="sng" dirty="0" err="1">
                <a:effectLst/>
                <a:latin typeface="Calibri" panose="020F0502020204030204" pitchFamily="34" charset="0"/>
                <a:ea typeface="Calibri" panose="020F0502020204030204" pitchFamily="34" charset="0"/>
              </a:rPr>
              <a:t>geeft</a:t>
            </a:r>
            <a:r>
              <a:rPr lang="en-GB" sz="1800" u="sng" dirty="0">
                <a:effectLst/>
                <a:latin typeface="Calibri" panose="020F0502020204030204" pitchFamily="34" charset="0"/>
                <a:ea typeface="Calibri" panose="020F0502020204030204" pitchFamily="34" charset="0"/>
              </a:rPr>
              <a:t> in minuten aan hoe lang de behandeling duurt.</a:t>
            </a:r>
            <a:endParaRPr lang="nl-NL" sz="1800" u="sng"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326743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1" y="824256"/>
            <a:ext cx="8732045" cy="540327"/>
          </a:xfrm>
        </p:spPr>
        <p:txBody>
          <a:bodyPr/>
          <a:lstStyle/>
          <a:p>
            <a:r>
              <a:rPr lang="nl-NL" sz="3600" dirty="0"/>
              <a:t>Experiment 2 - </a:t>
            </a:r>
            <a:r>
              <a:rPr lang="nl-NL" sz="3600" dirty="0" err="1"/>
              <a:t>waterbesparende </a:t>
            </a:r>
            <a:r>
              <a:rPr lang="nl-NL" sz="3600" dirty="0"/>
              <a:t>douchekop </a:t>
            </a:r>
          </a:p>
        </p:txBody>
      </p:sp>
      <p:sp>
        <p:nvSpPr>
          <p:cNvPr id="3" name="Ondertitel 2"/>
          <p:cNvSpPr>
            <a:spLocks noGrp="1"/>
          </p:cNvSpPr>
          <p:nvPr>
            <p:ph type="subTitle" idx="1"/>
          </p:nvPr>
        </p:nvSpPr>
        <p:spPr>
          <a:xfrm>
            <a:off x="986280" y="1546049"/>
            <a:ext cx="7728355" cy="5096742"/>
          </a:xfrm>
        </p:spPr>
        <p:txBody>
          <a:bodyPr>
            <a:normAutofit/>
          </a:bodyPr>
          <a:lstStyle/>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Leerlingen werken in kleine groepjes van 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Model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Kapper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Timer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1 groep wast het haar van iemand met kort haar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1 groep wast het haar van iemand met halflang haar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1 groep wast het haar van iemand met lang haar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u="sng" dirty="0">
                <a:effectLst/>
                <a:latin typeface="Calibri" panose="020F0502020204030204" pitchFamily="34" charset="0"/>
                <a:ea typeface="Calibri" panose="020F0502020204030204" pitchFamily="34" charset="0"/>
              </a:rPr>
              <a:t>De student met </a:t>
            </a:r>
            <a:r>
              <a:rPr lang="en-GB" sz="1800" u="sng" dirty="0" err="1">
                <a:effectLst/>
                <a:latin typeface="Calibri" panose="020F0502020204030204" pitchFamily="34" charset="0"/>
                <a:ea typeface="Calibri" panose="020F0502020204030204" pitchFamily="34" charset="0"/>
              </a:rPr>
              <a:t>een</a:t>
            </a:r>
            <a:r>
              <a:rPr lang="en-GB" sz="1800" u="sng" dirty="0">
                <a:effectLst/>
                <a:latin typeface="Calibri" panose="020F0502020204030204" pitchFamily="34" charset="0"/>
                <a:ea typeface="Calibri" panose="020F0502020204030204" pitchFamily="34" charset="0"/>
              </a:rPr>
              <a:t> timer </a:t>
            </a:r>
            <a:r>
              <a:rPr lang="en-GB" sz="1800" u="sng" dirty="0" err="1">
                <a:effectLst/>
                <a:latin typeface="Calibri" panose="020F0502020204030204" pitchFamily="34" charset="0"/>
                <a:ea typeface="Calibri" panose="020F0502020204030204" pitchFamily="34" charset="0"/>
              </a:rPr>
              <a:t>geeft</a:t>
            </a:r>
            <a:r>
              <a:rPr lang="en-GB" sz="1800" u="sng" dirty="0">
                <a:effectLst/>
                <a:latin typeface="Calibri" panose="020F0502020204030204" pitchFamily="34" charset="0"/>
                <a:ea typeface="Calibri" panose="020F0502020204030204" pitchFamily="34" charset="0"/>
              </a:rPr>
              <a:t> in minuten aan hoe lang de behandeling duurt.</a:t>
            </a:r>
            <a:endParaRPr lang="nl-NL" sz="1800" u="sng"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182716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675065" y="609600"/>
            <a:ext cx="2930518" cy="1320800"/>
          </a:xfrm>
        </p:spPr>
        <p:txBody>
          <a:bodyPr anchor="ctr">
            <a:normAutofit/>
          </a:bodyPr>
          <a:lstStyle/>
          <a:p>
            <a:r>
              <a:rPr lang="nl-NL" dirty="0" err="1"/>
              <a:t>Berekenen </a:t>
            </a:r>
            <a:r>
              <a:rPr lang="nl-NL" dirty="0"/>
              <a:t>&amp; </a:t>
            </a:r>
            <a:r>
              <a:rPr lang="nl-NL" dirty="0" err="1"/>
              <a:t>vergelijken</a:t>
            </a:r>
            <a:endParaRPr lang="nl-NL"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671361" y="2160589"/>
            <a:ext cx="2930517" cy="3880773"/>
          </a:xfrm>
        </p:spPr>
        <p:txBody>
          <a:bodyPr>
            <a:normAutofit/>
          </a:bodyPr>
          <a:lstStyle/>
          <a:p>
            <a:pPr>
              <a:buFont typeface="Wingdings" panose="05000000000000000000" pitchFamily="2" charset="2"/>
              <a:buChar char="Ø"/>
            </a:pPr>
            <a:r>
              <a:rPr lang="nl-NL" dirty="0"/>
              <a:t>Bekijk </a:t>
            </a:r>
            <a:r>
              <a:rPr lang="nl-NL" dirty="0" err="1"/>
              <a:t>de volgende </a:t>
            </a:r>
            <a:r>
              <a:rPr lang="nl-NL" dirty="0"/>
              <a:t>korte </a:t>
            </a:r>
            <a:r>
              <a:rPr lang="nl-NL" dirty="0" err="1"/>
              <a:t>video's</a:t>
            </a:r>
            <a:r>
              <a:rPr lang="nl-NL" dirty="0"/>
              <a:t>:</a:t>
            </a:r>
          </a:p>
          <a:p>
            <a:pPr>
              <a:buFont typeface="Wingdings" panose="05000000000000000000" pitchFamily="2" charset="2"/>
              <a:buChar char="Ø"/>
            </a:pPr>
            <a:r>
              <a:rPr lang="nl-NL" dirty="0"/>
              <a:t>10 </a:t>
            </a:r>
            <a:r>
              <a:rPr lang="nl-NL" dirty="0" err="1"/>
              <a:t>seconden </a:t>
            </a:r>
            <a:r>
              <a:rPr lang="nl-NL" dirty="0"/>
              <a:t>= 9 liter </a:t>
            </a:r>
          </a:p>
          <a:p>
            <a:pPr>
              <a:buFont typeface="Wingdings" panose="05000000000000000000" pitchFamily="2" charset="2"/>
              <a:buChar char="Ø"/>
            </a:pPr>
            <a:r>
              <a:rPr lang="nl-NL" dirty="0"/>
              <a:t>2 liter </a:t>
            </a:r>
            <a:r>
              <a:rPr lang="nl-NL" dirty="0" err="1"/>
              <a:t>verschil</a:t>
            </a:r>
            <a:endParaRPr lang="nl-NL" dirty="0"/>
          </a:p>
          <a:p>
            <a:pPr>
              <a:buFont typeface="Wingdings" panose="05000000000000000000" pitchFamily="2" charset="2"/>
              <a:buChar char="Ø"/>
            </a:pPr>
            <a:r>
              <a:rPr lang="nl-NL" dirty="0"/>
              <a:t>Maak </a:t>
            </a:r>
            <a:r>
              <a:rPr lang="nl-NL" dirty="0" err="1"/>
              <a:t>je eigen vergelijking</a:t>
            </a:r>
            <a:endParaRPr lang="nl-NL" dirty="0"/>
          </a:p>
          <a:p>
            <a:pPr marL="0" indent="0">
              <a:buNone/>
            </a:pPr>
            <a:endParaRPr lang="nl-NL" dirty="0"/>
          </a:p>
        </p:txBody>
      </p:sp>
      <p:pic>
        <p:nvPicPr>
          <p:cNvPr id="5" name="Onlinemedia 4" title="Water savings in the Sustainable salon II">
            <a:hlinkClick r:id="" action="ppaction://media"/>
            <a:extLst>
              <a:ext uri="{FF2B5EF4-FFF2-40B4-BE49-F238E27FC236}">
                <a16:creationId xmlns:a16="http://schemas.microsoft.com/office/drawing/2014/main" id="{EBB9CFBD-C778-4BFE-A21B-CB67E4E7139D}"/>
              </a:ext>
            </a:extLst>
          </p:cNvPr>
          <p:cNvPicPr>
            <a:picLocks noRot="1" noChangeAspect="1"/>
          </p:cNvPicPr>
          <p:nvPr>
            <a:videoFile r:link="rId1"/>
          </p:nvPr>
        </p:nvPicPr>
        <p:blipFill>
          <a:blip r:embed="rId4"/>
          <a:stretch>
            <a:fillRect/>
          </a:stretch>
        </p:blipFill>
        <p:spPr>
          <a:xfrm>
            <a:off x="4262487" y="609600"/>
            <a:ext cx="4604861" cy="2601747"/>
          </a:xfrm>
          <a:prstGeom prst="rect">
            <a:avLst/>
          </a:prstGeom>
        </p:spPr>
      </p:pic>
      <p:pic>
        <p:nvPicPr>
          <p:cNvPr id="4" name="Onlinemedia 3" title="Water-saving for the Sustainable Salon">
            <a:hlinkClick r:id="" action="ppaction://media"/>
            <a:extLst>
              <a:ext uri="{FF2B5EF4-FFF2-40B4-BE49-F238E27FC236}">
                <a16:creationId xmlns:a16="http://schemas.microsoft.com/office/drawing/2014/main" id="{79483729-50FC-4F77-958E-81C049A5DC44}"/>
              </a:ext>
            </a:extLst>
          </p:cNvPr>
          <p:cNvPicPr>
            <a:picLocks noRot="1" noChangeAspect="1"/>
          </p:cNvPicPr>
          <p:nvPr>
            <a:videoFile r:link="rId2"/>
          </p:nvPr>
        </p:nvPicPr>
        <p:blipFill>
          <a:blip r:embed="rId5"/>
          <a:stretch>
            <a:fillRect/>
          </a:stretch>
        </p:blipFill>
        <p:spPr>
          <a:xfrm>
            <a:off x="4261962" y="3439020"/>
            <a:ext cx="4605913" cy="2602341"/>
          </a:xfrm>
          <a:prstGeom prst="rect">
            <a:avLst/>
          </a:prstGeom>
        </p:spPr>
      </p:pic>
    </p:spTree>
    <p:extLst>
      <p:ext uri="{BB962C8B-B14F-4D97-AF65-F5344CB8AC3E}">
        <p14:creationId xmlns:p14="http://schemas.microsoft.com/office/powerpoint/2010/main" val="50447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1" y="824256"/>
            <a:ext cx="8732045" cy="540327"/>
          </a:xfrm>
        </p:spPr>
        <p:txBody>
          <a:bodyPr/>
          <a:lstStyle/>
          <a:p>
            <a:r>
              <a:rPr lang="nl-NL" sz="3200" dirty="0"/>
              <a:t>Samenvatting </a:t>
            </a:r>
            <a:r>
              <a:rPr lang="nl-NL" sz="3200" dirty="0" err="1"/>
              <a:t>hoe </a:t>
            </a:r>
            <a:r>
              <a:rPr lang="nl-NL" sz="3200" dirty="0"/>
              <a:t>water te besparen </a:t>
            </a:r>
            <a:r>
              <a:rPr lang="nl-NL" sz="3200" dirty="0" err="1"/>
              <a:t>door kappers</a:t>
            </a:r>
            <a:endParaRPr lang="nl-NL" sz="3200" dirty="0"/>
          </a:p>
        </p:txBody>
      </p:sp>
      <p:sp>
        <p:nvSpPr>
          <p:cNvPr id="3" name="Ondertitel 2"/>
          <p:cNvSpPr>
            <a:spLocks noGrp="1"/>
          </p:cNvSpPr>
          <p:nvPr>
            <p:ph type="subTitle" idx="1"/>
          </p:nvPr>
        </p:nvSpPr>
        <p:spPr>
          <a:xfrm>
            <a:off x="986280" y="1546049"/>
            <a:ext cx="7728355" cy="5096742"/>
          </a:xfrm>
        </p:spPr>
        <p:txBody>
          <a:bodyPr>
            <a:normAutofit/>
          </a:bodyPr>
          <a:lstStyle/>
          <a:p>
            <a:pPr marL="342900" lvl="0" indent="-342900" algn="l">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Wees je bewust van je watergebruik</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Vermijd waterverspilling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Kies de juiste producten en inspireer anderen om hetzelfde te doen (bijvoorbeeld haarkleuringsproducten zonder ammoniak of bij voorkeur kleuringsproducten op plantaardige basis)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Gebruik waterbesparende douche- en waterkranen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Zet de wasmachine en vaatwasser pas aan als deze vol is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Eet minder vlees (de vleesindustrie gebruikt enorme hoeveelheden water!) en koop zoveel mogelijk biologische producten.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67652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1" y="824256"/>
            <a:ext cx="8732045" cy="540327"/>
          </a:xfrm>
        </p:spPr>
        <p:txBody>
          <a:bodyPr/>
          <a:lstStyle/>
          <a:p>
            <a:pPr algn="l"/>
            <a:r>
              <a:rPr lang="nl-NL" sz="3200" dirty="0"/>
              <a:t>Evaluatie</a:t>
            </a:r>
          </a:p>
        </p:txBody>
      </p:sp>
      <p:sp>
        <p:nvSpPr>
          <p:cNvPr id="3" name="Ondertitel 2"/>
          <p:cNvSpPr>
            <a:spLocks noGrp="1"/>
          </p:cNvSpPr>
          <p:nvPr>
            <p:ph type="subTitle" idx="1"/>
          </p:nvPr>
        </p:nvSpPr>
        <p:spPr>
          <a:xfrm>
            <a:off x="986280" y="1546049"/>
            <a:ext cx="7728355" cy="5096742"/>
          </a:xfrm>
        </p:spPr>
        <p:txBody>
          <a:bodyPr>
            <a:normAutofit/>
          </a:bodyPr>
          <a:lstStyle/>
          <a:p>
            <a:pPr marL="342900" lvl="0" indent="-342900" algn="l">
              <a:lnSpc>
                <a:spcPct val="107000"/>
              </a:lnSpc>
              <a:buFont typeface="Courier New" panose="02070309020205020404" pitchFamily="49" charset="0"/>
              <a:buChar char="o"/>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Zijn er vragen</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l">
              <a:lnSpc>
                <a:spcPct val="107000"/>
              </a:lnSpc>
              <a:buFont typeface="Courier New" panose="02070309020205020404" pitchFamily="49" charset="0"/>
              <a:buChar char="o"/>
            </a:pPr>
            <a:r>
              <a:rPr lang="nl-NL" dirty="0" err="1">
                <a:latin typeface="Calibri" panose="020F0502020204030204" pitchFamily="34" charset="0"/>
                <a:ea typeface="Calibri" panose="020F0502020204030204" pitchFamily="34" charset="0"/>
                <a:cs typeface="Times New Roman" panose="02020603050405020304" pitchFamily="18" charset="0"/>
              </a:rPr>
              <a:t>Wat hebben </a:t>
            </a:r>
            <a:r>
              <a:rPr lang="nl-NL" dirty="0">
                <a:latin typeface="Calibri" panose="020F0502020204030204" pitchFamily="34" charset="0"/>
                <a:ea typeface="Calibri" panose="020F0502020204030204" pitchFamily="34" charset="0"/>
                <a:cs typeface="Times New Roman" panose="02020603050405020304" pitchFamily="18" charset="0"/>
              </a:rPr>
              <a:t>we </a:t>
            </a:r>
            <a:r>
              <a:rPr lang="nl-NL" dirty="0" err="1">
                <a:latin typeface="Calibri" panose="020F0502020204030204" pitchFamily="34" charset="0"/>
                <a:ea typeface="Calibri" panose="020F0502020204030204" pitchFamily="34" charset="0"/>
                <a:cs typeface="Times New Roman" panose="02020603050405020304" pitchFamily="18" charset="0"/>
              </a:rPr>
              <a:t>vandaag </a:t>
            </a:r>
            <a:r>
              <a:rPr lang="nl-NL">
                <a:latin typeface="Calibri" panose="020F0502020204030204" pitchFamily="34" charset="0"/>
                <a:ea typeface="Calibri" panose="020F0502020204030204" pitchFamily="34" charset="0"/>
                <a:cs typeface="Times New Roman" panose="02020603050405020304" pitchFamily="18" charset="0"/>
              </a:rPr>
              <a:t>geleerd</a:t>
            </a:r>
            <a:r>
              <a:rPr lang="nl-NL" dirty="0">
                <a:latin typeface="Calibri" panose="020F0502020204030204" pitchFamily="34" charset="0"/>
                <a:ea typeface="Calibri" panose="020F0502020204030204" pitchFamily="34" charset="0"/>
                <a:cs typeface="Times New Roman" panose="02020603050405020304" pitchFamily="18" charset="0"/>
              </a:rPr>
              <a: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99380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Registratie van studenten</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55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Doelstellingen </a:t>
            </a:r>
            <a:r>
              <a:rPr lang="nl-NL" sz="3600" dirty="0"/>
              <a:t>van </a:t>
            </a:r>
            <a:r>
              <a:rPr lang="nl-NL" sz="3600" dirty="0" err="1"/>
              <a:t>de les</a:t>
            </a:r>
            <a:endParaRPr lang="nl-NL" sz="3600" dirty="0"/>
          </a:p>
        </p:txBody>
      </p:sp>
      <p:sp>
        <p:nvSpPr>
          <p:cNvPr id="3" name="Ondertitel 2"/>
          <p:cNvSpPr>
            <a:spLocks noGrp="1"/>
          </p:cNvSpPr>
          <p:nvPr>
            <p:ph type="subTitle" idx="1"/>
          </p:nvPr>
        </p:nvSpPr>
        <p:spPr>
          <a:xfrm>
            <a:off x="986280" y="1546049"/>
            <a:ext cx="8495071" cy="5096742"/>
          </a:xfrm>
        </p:spPr>
        <p:txBody>
          <a:bodyPr>
            <a:normAutofit/>
          </a:bodyPr>
          <a:lstStyle/>
          <a:p>
            <a:pPr marL="342900" lvl="0" indent="-342900" algn="l">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Introductie van het begrip waterverbruik / watervervuiling per </a:t>
            </a:r>
            <a:r>
              <a:rPr lang="en-GB" sz="1800" dirty="0" err="1">
                <a:effectLst/>
                <a:latin typeface="Calibri" panose="020F0502020204030204" pitchFamily="34" charset="0"/>
                <a:ea typeface="Calibri" panose="020F0502020204030204" pitchFamily="34" charset="0"/>
                <a:cs typeface="Calibri" panose="020F0502020204030204" pitchFamily="34" charset="0"/>
              </a:rPr>
              <a:t>werkproces</a:t>
            </a:r>
            <a:r>
              <a:rPr lang="en-GB" sz="1800" dirty="0">
                <a:effectLst/>
                <a:latin typeface="Calibri" panose="020F0502020204030204" pitchFamily="34" charset="0"/>
                <a:ea typeface="Calibri" panose="020F0502020204030204" pitchFamily="34" charset="0"/>
                <a:cs typeface="Calibri" panose="020F0502020204030204" pitchFamily="34" charset="0"/>
              </a:rPr>
              <a:t> in een kapsalon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Kijken naar manieren om de schade te beperken en water te besparen in een salon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40226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Thema inleiding </a:t>
            </a:r>
            <a:r>
              <a:rPr lang="nl-NL" sz="3600" dirty="0"/>
              <a:t>- </a:t>
            </a:r>
            <a:r>
              <a:rPr lang="nl-NL" sz="3600" dirty="0" err="1"/>
              <a:t>groepsactiviteit</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457200" indent="-457200" algn="l">
              <a:buFont typeface="Arial" panose="020B0604020202020204" pitchFamily="34" charset="0"/>
              <a:buChar char="•"/>
            </a:pPr>
            <a:r>
              <a:rPr lang="nl-NL" sz="2000" dirty="0" err="1"/>
              <a:t>Denk na over manieren waarop kappers het </a:t>
            </a:r>
            <a:r>
              <a:rPr lang="nl-NL" sz="2000" dirty="0"/>
              <a:t>water </a:t>
            </a:r>
            <a:r>
              <a:rPr lang="nl-NL" sz="2000" dirty="0" err="1"/>
              <a:t>vervuilen</a:t>
            </a:r>
          </a:p>
          <a:p>
            <a:pPr marL="457200" indent="-457200" algn="l">
              <a:buFont typeface="Arial" panose="020B0604020202020204" pitchFamily="34" charset="0"/>
              <a:buChar char="•"/>
            </a:pPr>
            <a:r>
              <a:rPr lang="nl-NL" sz="2000" dirty="0"/>
              <a:t>Schrijf </a:t>
            </a:r>
            <a:r>
              <a:rPr lang="nl-NL" sz="2000" dirty="0" err="1"/>
              <a:t>je bevindingen </a:t>
            </a:r>
            <a:r>
              <a:rPr lang="nl-NL" sz="2000" dirty="0"/>
              <a:t>op</a:t>
            </a:r>
          </a:p>
          <a:p>
            <a:pPr marL="457200" indent="-457200" algn="l">
              <a:buFont typeface="Arial" panose="020B0604020202020204" pitchFamily="34" charset="0"/>
              <a:buChar char="•"/>
            </a:pPr>
            <a:r>
              <a:rPr lang="nl-NL" sz="2000" dirty="0"/>
              <a:t>Deel </a:t>
            </a:r>
            <a:r>
              <a:rPr lang="nl-NL" sz="2000" dirty="0" err="1"/>
              <a:t>je gedachten met de groep</a:t>
            </a:r>
            <a:endParaRPr lang="nl-NL" sz="2000" dirty="0"/>
          </a:p>
          <a:p>
            <a:pPr marL="342900" indent="-342900" algn="l">
              <a:buAutoNum type="arabicPeriod"/>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425469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043950" y="1179151"/>
            <a:ext cx="3300646" cy="4463889"/>
          </a:xfrm>
        </p:spPr>
        <p:txBody>
          <a:bodyPr anchor="ctr">
            <a:normAutofit/>
          </a:bodyPr>
          <a:lstStyle/>
          <a:p>
            <a:r>
              <a:rPr lang="nl-NL" dirty="0"/>
              <a:t>Werkproces: knippen / snijden</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3753799" y="1090827"/>
            <a:ext cx="6341016" cy="4603900"/>
          </a:xfrm>
        </p:spPr>
        <p:txBody>
          <a:bodyPr anchor="ctr">
            <a:normAutofit/>
          </a:bodyPr>
          <a:lstStyle/>
          <a:p>
            <a:pPr>
              <a:lnSpc>
                <a:spcPct val="90000"/>
              </a:lnSpc>
              <a:spcAft>
                <a:spcPts val="800"/>
              </a:spcAft>
            </a:pPr>
            <a:r>
              <a:rPr lang="en-GB" dirty="0" err="1">
                <a:effectLst/>
                <a:latin typeface="Calibri" panose="020F0502020204030204" pitchFamily="34" charset="0"/>
                <a:ea typeface="Calibri" panose="020F0502020204030204" pitchFamily="34" charset="0"/>
                <a:cs typeface="Times New Roman" panose="02020603050405020304" pitchFamily="18" charset="0"/>
              </a:rPr>
              <a:t>Voor</a:t>
            </a:r>
            <a:r>
              <a:rPr lang="en-GB" dirty="0">
                <a:effectLst/>
                <a:latin typeface="Calibri" panose="020F0502020204030204" pitchFamily="34" charset="0"/>
                <a:ea typeface="Calibri" panose="020F0502020204030204" pitchFamily="34" charset="0"/>
                <a:cs typeface="Times New Roman" panose="02020603050405020304" pitchFamily="18" charset="0"/>
              </a:rPr>
              <a:t> het </a:t>
            </a:r>
            <a:r>
              <a:rPr lang="en-GB" dirty="0" err="1">
                <a:effectLst/>
                <a:latin typeface="Calibri" panose="020F0502020204030204" pitchFamily="34" charset="0"/>
                <a:ea typeface="Calibri" panose="020F0502020204030204" pitchFamily="34" charset="0"/>
                <a:cs typeface="Times New Roman" panose="02020603050405020304" pitchFamily="18" charset="0"/>
              </a:rPr>
              <a:t>knippen</a:t>
            </a:r>
            <a:r>
              <a:rPr lang="en-GB" dirty="0">
                <a:effectLst/>
                <a:latin typeface="Calibri" panose="020F0502020204030204" pitchFamily="34" charset="0"/>
                <a:ea typeface="Calibri" panose="020F0502020204030204" pitchFamily="34" charset="0"/>
                <a:cs typeface="Times New Roman" panose="02020603050405020304" pitchFamily="18" charset="0"/>
              </a:rPr>
              <a:t> van je </a:t>
            </a:r>
            <a:r>
              <a:rPr lang="en-GB" dirty="0" err="1">
                <a:effectLst/>
                <a:latin typeface="Calibri" panose="020F0502020204030204" pitchFamily="34" charset="0"/>
                <a:ea typeface="Calibri" panose="020F0502020204030204" pitchFamily="34" charset="0"/>
                <a:cs typeface="Times New Roman" panose="02020603050405020304" pitchFamily="18" charset="0"/>
              </a:rPr>
              <a:t>haar</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gebruik</a:t>
            </a:r>
            <a:r>
              <a:rPr lang="en-GB" dirty="0">
                <a:effectLst/>
                <a:latin typeface="Calibri" panose="020F0502020204030204" pitchFamily="34" charset="0"/>
                <a:ea typeface="Calibri" panose="020F0502020204030204" pitchFamily="34" charset="0"/>
                <a:cs typeface="Times New Roman" panose="02020603050405020304" pitchFamily="18" charset="0"/>
              </a:rPr>
              <a:t> je </a:t>
            </a:r>
            <a:r>
              <a:rPr lang="en-GB" dirty="0" err="1">
                <a:effectLst/>
                <a:latin typeface="Calibri" panose="020F0502020204030204" pitchFamily="34" charset="0"/>
                <a:ea typeface="Calibri" panose="020F0502020204030204" pitchFamily="34" charset="0"/>
                <a:cs typeface="Times New Roman" panose="02020603050405020304" pitchFamily="18" charset="0"/>
              </a:rPr>
              <a:t>meestal</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vooraf</a:t>
            </a:r>
            <a:r>
              <a:rPr lang="en-GB" dirty="0">
                <a:effectLst/>
                <a:latin typeface="Calibri" panose="020F0502020204030204" pitchFamily="34" charset="0"/>
                <a:ea typeface="Calibri" panose="020F0502020204030204" pitchFamily="34" charset="0"/>
                <a:cs typeface="Times New Roman" panose="02020603050405020304" pitchFamily="18" charset="0"/>
              </a:rPr>
              <a:t> shampoo </a:t>
            </a:r>
            <a:r>
              <a:rPr lang="en-GB" dirty="0" err="1">
                <a:effectLst/>
                <a:latin typeface="Calibri" panose="020F0502020204030204" pitchFamily="34" charset="0"/>
                <a:ea typeface="Calibri" panose="020F0502020204030204" pitchFamily="34" charset="0"/>
                <a:cs typeface="Times New Roman" panose="02020603050405020304" pitchFamily="18" charset="0"/>
              </a:rPr>
              <a:t>en</a:t>
            </a:r>
            <a:r>
              <a:rPr lang="en-GB" dirty="0">
                <a:effectLst/>
                <a:latin typeface="Calibri" panose="020F0502020204030204" pitchFamily="34" charset="0"/>
                <a:ea typeface="Calibri" panose="020F0502020204030204" pitchFamily="34" charset="0"/>
                <a:cs typeface="Times New Roman" panose="02020603050405020304" pitchFamily="18" charset="0"/>
              </a:rPr>
              <a:t> conditioner. Shampoos </a:t>
            </a:r>
            <a:r>
              <a:rPr lang="en-GB" dirty="0" err="1">
                <a:effectLst/>
                <a:latin typeface="Calibri" panose="020F0502020204030204" pitchFamily="34" charset="0"/>
                <a:ea typeface="Calibri" panose="020F0502020204030204" pitchFamily="34" charset="0"/>
                <a:cs typeface="Times New Roman" panose="02020603050405020304" pitchFamily="18" charset="0"/>
              </a:rPr>
              <a:t>en</a:t>
            </a:r>
            <a:r>
              <a:rPr lang="en-GB" dirty="0">
                <a:effectLst/>
                <a:latin typeface="Calibri" panose="020F0502020204030204" pitchFamily="34" charset="0"/>
                <a:ea typeface="Calibri" panose="020F0502020204030204" pitchFamily="34" charset="0"/>
                <a:cs typeface="Times New Roman" panose="02020603050405020304" pitchFamily="18" charset="0"/>
              </a:rPr>
              <a:t> conditioners </a:t>
            </a:r>
            <a:r>
              <a:rPr lang="en-GB" dirty="0" err="1">
                <a:effectLst/>
                <a:latin typeface="Calibri" panose="020F0502020204030204" pitchFamily="34" charset="0"/>
                <a:ea typeface="Calibri" panose="020F0502020204030204" pitchFamily="34" charset="0"/>
                <a:cs typeface="Times New Roman" panose="02020603050405020304" pitchFamily="18" charset="0"/>
              </a:rPr>
              <a:t>vervuilen</a:t>
            </a:r>
            <a:r>
              <a:rPr lang="en-GB" dirty="0">
                <a:effectLst/>
                <a:latin typeface="Calibri" panose="020F0502020204030204" pitchFamily="34" charset="0"/>
                <a:ea typeface="Calibri" panose="020F0502020204030204" pitchFamily="34" charset="0"/>
                <a:cs typeface="Times New Roman" panose="02020603050405020304" pitchFamily="18" charset="0"/>
              </a:rPr>
              <a:t> het water </a:t>
            </a:r>
            <a:r>
              <a:rPr lang="en-GB" dirty="0" err="1">
                <a:effectLst/>
                <a:latin typeface="Calibri" panose="020F0502020204030204" pitchFamily="34" charset="0"/>
                <a:ea typeface="Calibri" panose="020F0502020204030204" pitchFamily="34" charset="0"/>
                <a:cs typeface="Times New Roman" panose="02020603050405020304" pitchFamily="18" charset="0"/>
              </a:rPr>
              <a:t>nadat</a:t>
            </a:r>
            <a:r>
              <a:rPr lang="en-GB" dirty="0">
                <a:effectLst/>
                <a:latin typeface="Calibri" panose="020F0502020204030204" pitchFamily="34" charset="0"/>
                <a:ea typeface="Calibri" panose="020F0502020204030204" pitchFamily="34" charset="0"/>
                <a:cs typeface="Times New Roman" panose="02020603050405020304" pitchFamily="18" charset="0"/>
              </a:rPr>
              <a:t> ze in het </a:t>
            </a:r>
            <a:r>
              <a:rPr lang="en-GB" dirty="0" err="1">
                <a:effectLst/>
                <a:latin typeface="Calibri" panose="020F0502020204030204" pitchFamily="34" charset="0"/>
                <a:ea typeface="Calibri" panose="020F0502020204030204" pitchFamily="34" charset="0"/>
                <a:cs typeface="Times New Roman" panose="02020603050405020304" pitchFamily="18" charset="0"/>
              </a:rPr>
              <a:t>riool</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zijn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gespoeld</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Probeer</a:t>
            </a:r>
            <a:r>
              <a:rPr lang="en-GB" dirty="0">
                <a:effectLst/>
                <a:latin typeface="Calibri" panose="020F0502020204030204" pitchFamily="34" charset="0"/>
                <a:ea typeface="Calibri" panose="020F0502020204030204" pitchFamily="34" charset="0"/>
                <a:cs typeface="Times New Roman" panose="02020603050405020304" pitchFamily="18" charset="0"/>
              </a:rPr>
              <a:t> het </a:t>
            </a:r>
            <a:r>
              <a:rPr lang="en-GB" dirty="0" err="1">
                <a:effectLst/>
                <a:latin typeface="Calibri" panose="020F0502020204030204" pitchFamily="34" charset="0"/>
                <a:ea typeface="Calibri" panose="020F0502020204030204" pitchFamily="34" charset="0"/>
                <a:cs typeface="Times New Roman" panose="02020603050405020304" pitchFamily="18" charset="0"/>
              </a:rPr>
              <a:t>haar</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één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keer</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te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wassen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gebruik</a:t>
            </a:r>
            <a:r>
              <a:rPr lang="en-GB" dirty="0">
                <a:effectLst/>
                <a:latin typeface="Calibri" panose="020F0502020204030204" pitchFamily="34" charset="0"/>
                <a:ea typeface="Calibri" panose="020F0502020204030204" pitchFamily="34" charset="0"/>
                <a:cs typeface="Times New Roman" panose="02020603050405020304" pitchFamily="18" charset="0"/>
              </a:rPr>
              <a:t> zo min </a:t>
            </a:r>
            <a:r>
              <a:rPr lang="en-GB" dirty="0" err="1">
                <a:effectLst/>
                <a:latin typeface="Calibri" panose="020F0502020204030204" pitchFamily="34" charset="0"/>
                <a:ea typeface="Calibri" panose="020F0502020204030204" pitchFamily="34" charset="0"/>
                <a:cs typeface="Times New Roman" panose="02020603050405020304" pitchFamily="18" charset="0"/>
              </a:rPr>
              <a:t>mogelijk</a:t>
            </a:r>
            <a:r>
              <a:rPr lang="en-GB" dirty="0">
                <a:effectLst/>
                <a:latin typeface="Calibri" panose="020F0502020204030204" pitchFamily="34" charset="0"/>
                <a:ea typeface="Calibri" panose="020F0502020204030204" pitchFamily="34" charset="0"/>
                <a:cs typeface="Times New Roman" panose="02020603050405020304" pitchFamily="18" charset="0"/>
              </a:rPr>
              <a:t> product (ze </a:t>
            </a:r>
            <a:r>
              <a:rPr lang="en-GB" dirty="0" err="1">
                <a:effectLst/>
                <a:latin typeface="Calibri" panose="020F0502020204030204" pitchFamily="34" charset="0"/>
                <a:ea typeface="Calibri" panose="020F0502020204030204" pitchFamily="34" charset="0"/>
                <a:cs typeface="Times New Roman" panose="02020603050405020304" pitchFamily="18" charset="0"/>
              </a:rPr>
              <a:t>zijn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allemaal</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goed</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geconcentreerd</a:t>
            </a:r>
            <a:r>
              <a:rPr lang="en-GB" dirty="0">
                <a:effectLst/>
                <a:latin typeface="Calibri" panose="020F0502020204030204" pitchFamily="34" charset="0"/>
                <a:ea typeface="Calibri" panose="020F0502020204030204" pitchFamily="34" charset="0"/>
                <a:cs typeface="Times New Roman" panose="02020603050405020304" pitchFamily="18" charset="0"/>
              </a:rPr>
              <a:t>).</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dirty="0" err="1">
                <a:effectLst/>
                <a:latin typeface="Calibri" panose="020F0502020204030204" pitchFamily="34" charset="0"/>
                <a:ea typeface="Calibri" panose="020F0502020204030204" pitchFamily="34" charset="0"/>
                <a:cs typeface="Times New Roman" panose="02020603050405020304" pitchFamily="18" charset="0"/>
              </a:rPr>
              <a:t>Gebruik</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lekbakjes</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doseerlimieten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bijv</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a:t>
            </a:r>
            <a:r>
              <a:rPr lang="en-GB" dirty="0" err="1">
                <a:effectLst/>
                <a:latin typeface="Calibri" panose="020F0502020204030204" pitchFamily="34" charset="0"/>
                <a:ea typeface="Calibri" panose="020F0502020204030204" pitchFamily="34" charset="0"/>
                <a:cs typeface="Times New Roman" panose="02020603050405020304" pitchFamily="18" charset="0"/>
              </a:rPr>
              <a:t>ompjes</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zorg</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ervoor</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dat</a:t>
            </a:r>
            <a:r>
              <a:rPr lang="en-GB" dirty="0">
                <a:effectLst/>
                <a:latin typeface="Calibri" panose="020F0502020204030204" pitchFamily="34" charset="0"/>
                <a:ea typeface="Calibri" panose="020F0502020204030204" pitchFamily="34" charset="0"/>
                <a:cs typeface="Times New Roman" panose="02020603050405020304" pitchFamily="18" charset="0"/>
              </a:rPr>
              <a:t> de </a:t>
            </a:r>
            <a:r>
              <a:rPr lang="en-GB" dirty="0" err="1">
                <a:effectLst/>
                <a:latin typeface="Calibri" panose="020F0502020204030204" pitchFamily="34" charset="0"/>
                <a:ea typeface="Calibri" panose="020F0502020204030204" pitchFamily="34" charset="0"/>
                <a:cs typeface="Times New Roman" panose="02020603050405020304" pitchFamily="18" charset="0"/>
              </a:rPr>
              <a:t>schroefdoppen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goed</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gesloten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zijn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na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gebruik</a:t>
            </a:r>
            <a:r>
              <a:rPr lang="en-GB" dirty="0">
                <a:effectLst/>
                <a:latin typeface="Calibri" panose="020F0502020204030204" pitchFamily="34" charset="0"/>
                <a:ea typeface="Calibri" panose="020F0502020204030204" pitchFamily="34" charset="0"/>
                <a:cs typeface="Times New Roman" panose="02020603050405020304" pitchFamily="18" charset="0"/>
              </a:rPr>
              <a:t>.</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dirty="0" err="1">
                <a:effectLst/>
                <a:latin typeface="Calibri" panose="020F0502020204030204" pitchFamily="34" charset="0"/>
                <a:ea typeface="Calibri" panose="020F0502020204030204" pitchFamily="34" charset="0"/>
                <a:cs typeface="Times New Roman" panose="02020603050405020304" pitchFamily="18" charset="0"/>
              </a:rPr>
              <a:t>Gebruik</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duurzame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milieuvriendelijke</a:t>
            </a:r>
            <a:r>
              <a:rPr lang="en-GB" dirty="0">
                <a:effectLst/>
                <a:latin typeface="Calibri" panose="020F0502020204030204" pitchFamily="34" charset="0"/>
                <a:ea typeface="Calibri" panose="020F0502020204030204" pitchFamily="34" charset="0"/>
                <a:cs typeface="Times New Roman" panose="02020603050405020304" pitchFamily="18" charset="0"/>
              </a:rPr>
              <a:t> shampoo (</a:t>
            </a:r>
            <a:r>
              <a:rPr lang="en-GB" dirty="0" err="1">
                <a:effectLst/>
                <a:latin typeface="Calibri" panose="020F0502020204030204" pitchFamily="34" charset="0"/>
                <a:ea typeface="Calibri" panose="020F0502020204030204" pitchFamily="34" charset="0"/>
                <a:cs typeface="Times New Roman" panose="02020603050405020304" pitchFamily="18" charset="0"/>
              </a:rPr>
              <a:t>zonder</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SLS </a:t>
            </a:r>
            <a:r>
              <a:rPr lang="en-GB" dirty="0" err="1">
                <a:latin typeface="Calibri" panose="020F0502020204030204" pitchFamily="34" charset="0"/>
                <a:ea typeface="Calibri" panose="020F0502020204030204" pitchFamily="34" charset="0"/>
                <a:cs typeface="Times New Roman" panose="02020603050405020304" pitchFamily="18" charset="0"/>
              </a:rPr>
              <a:t>en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parabenen</a:t>
            </a:r>
            <a:r>
              <a:rPr lang="en-GB" dirty="0">
                <a:effectLst/>
                <a:latin typeface="Calibri" panose="020F0502020204030204" pitchFamily="34" charset="0"/>
                <a:ea typeface="Calibri" panose="020F0502020204030204" pitchFamily="34" charset="0"/>
                <a:cs typeface="Times New Roman" panose="02020603050405020304" pitchFamily="18" charset="0"/>
              </a:rPr>
              <a:t>)</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GB" dirty="0">
                <a:effectLst/>
                <a:latin typeface="Calibri" panose="020F0502020204030204" pitchFamily="34" charset="0"/>
                <a:ea typeface="Calibri" panose="020F0502020204030204" pitchFamily="34" charset="0"/>
                <a:cs typeface="Times New Roman" panose="02020603050405020304" pitchFamily="18" charset="0"/>
              </a:rPr>
              <a:t>Je </a:t>
            </a:r>
            <a:r>
              <a:rPr lang="en-GB" dirty="0" err="1">
                <a:effectLst/>
                <a:latin typeface="Calibri" panose="020F0502020204030204" pitchFamily="34" charset="0"/>
                <a:ea typeface="Calibri" panose="020F0502020204030204" pitchFamily="34" charset="0"/>
                <a:cs typeface="Times New Roman" panose="02020603050405020304" pitchFamily="18" charset="0"/>
              </a:rPr>
              <a:t>zou</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ook</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kunnen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overwegen</a:t>
            </a:r>
            <a:r>
              <a:rPr lang="en-GB" dirty="0">
                <a:effectLst/>
                <a:latin typeface="Calibri" panose="020F0502020204030204" pitchFamily="34" charset="0"/>
                <a:ea typeface="Calibri" panose="020F0502020204030204" pitchFamily="34" charset="0"/>
                <a:cs typeface="Times New Roman" panose="02020603050405020304" pitchFamily="18" charset="0"/>
              </a:rPr>
              <a:t> om je </a:t>
            </a:r>
            <a:r>
              <a:rPr lang="en-GB" dirty="0" err="1">
                <a:effectLst/>
                <a:latin typeface="Calibri" panose="020F0502020204030204" pitchFamily="34" charset="0"/>
                <a:ea typeface="Calibri" panose="020F0502020204030204" pitchFamily="34" charset="0"/>
                <a:cs typeface="Times New Roman" panose="02020603050405020304" pitchFamily="18" charset="0"/>
              </a:rPr>
              <a:t>klant</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te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vragen</a:t>
            </a:r>
            <a:r>
              <a:rPr lang="en-GB" dirty="0">
                <a:effectLst/>
                <a:latin typeface="Calibri" panose="020F0502020204030204" pitchFamily="34" charset="0"/>
                <a:ea typeface="Calibri" panose="020F0502020204030204" pitchFamily="34" charset="0"/>
                <a:cs typeface="Times New Roman" panose="02020603050405020304" pitchFamily="18" charset="0"/>
              </a:rPr>
              <a:t> om </a:t>
            </a:r>
            <a:r>
              <a:rPr lang="en-GB" dirty="0" err="1">
                <a:effectLst/>
                <a:latin typeface="Calibri" panose="020F0502020204030204" pitchFamily="34" charset="0"/>
                <a:ea typeface="Calibri" panose="020F0502020204030204" pitchFamily="34" charset="0"/>
                <a:cs typeface="Times New Roman" panose="02020603050405020304" pitchFamily="18" charset="0"/>
              </a:rPr>
              <a:t>zijn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haar</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te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wassen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voordat</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hij</a:t>
            </a:r>
            <a:r>
              <a:rPr lang="en-GB" dirty="0">
                <a:effectLst/>
                <a:latin typeface="Calibri" panose="020F0502020204030204" pitchFamily="34" charset="0"/>
                <a:ea typeface="Calibri" panose="020F0502020204030204" pitchFamily="34" charset="0"/>
                <a:cs typeface="Times New Roman" panose="02020603050405020304" pitchFamily="18" charset="0"/>
              </a:rPr>
              <a:t>/</a:t>
            </a:r>
            <a:r>
              <a:rPr lang="en-GB" dirty="0" err="1">
                <a:effectLst/>
                <a:latin typeface="Calibri" panose="020F0502020204030204" pitchFamily="34" charset="0"/>
                <a:ea typeface="Calibri" panose="020F0502020204030204" pitchFamily="34" charset="0"/>
                <a:cs typeface="Times New Roman" panose="02020603050405020304" pitchFamily="18" charset="0"/>
              </a:rPr>
              <a:t>zij</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naar</a:t>
            </a:r>
            <a:r>
              <a:rPr lang="en-GB" dirty="0">
                <a:effectLst/>
                <a:latin typeface="Calibri" panose="020F0502020204030204" pitchFamily="34" charset="0"/>
                <a:ea typeface="Calibri" panose="020F0502020204030204" pitchFamily="34" charset="0"/>
                <a:cs typeface="Times New Roman" panose="02020603050405020304" pitchFamily="18" charset="0"/>
              </a:rPr>
              <a:t> de </a:t>
            </a:r>
            <a:r>
              <a:rPr lang="en-GB" dirty="0" err="1">
                <a:effectLst/>
                <a:latin typeface="Calibri" panose="020F0502020204030204" pitchFamily="34" charset="0"/>
                <a:ea typeface="Calibri" panose="020F0502020204030204" pitchFamily="34" charset="0"/>
                <a:cs typeface="Times New Roman" panose="02020603050405020304" pitchFamily="18" charset="0"/>
              </a:rPr>
              <a:t>afspraak</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komt</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voor</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een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knipbeurt</a:t>
            </a:r>
            <a:r>
              <a:rPr lang="en-GB" dirty="0">
                <a:effectLst/>
                <a:latin typeface="Calibri" panose="020F0502020204030204" pitchFamily="34" charset="0"/>
                <a:ea typeface="Calibri" panose="020F0502020204030204" pitchFamily="34" charset="0"/>
                <a:cs typeface="Times New Roman" panose="02020603050405020304" pitchFamily="18" charset="0"/>
              </a:rPr>
              <a:t> - </a:t>
            </a:r>
            <a:r>
              <a:rPr lang="en-GB" dirty="0" err="1">
                <a:effectLst/>
                <a:latin typeface="Calibri" panose="020F0502020204030204" pitchFamily="34" charset="0"/>
                <a:ea typeface="Calibri" panose="020F0502020204030204" pitchFamily="34" charset="0"/>
                <a:cs typeface="Times New Roman" panose="02020603050405020304" pitchFamily="18" charset="0"/>
              </a:rPr>
              <a:t>dit</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bespaart</a:t>
            </a:r>
            <a:r>
              <a:rPr lang="en-GB" dirty="0">
                <a:effectLst/>
                <a:latin typeface="Calibri" panose="020F0502020204030204" pitchFamily="34" charset="0"/>
                <a:ea typeface="Calibri" panose="020F0502020204030204" pitchFamily="34" charset="0"/>
                <a:cs typeface="Times New Roman" panose="02020603050405020304" pitchFamily="18" charset="0"/>
              </a:rPr>
              <a:t> in het </a:t>
            </a:r>
            <a:r>
              <a:rPr lang="en-GB" dirty="0" err="1">
                <a:effectLst/>
                <a:latin typeface="Calibri" panose="020F0502020204030204" pitchFamily="34" charset="0"/>
                <a:ea typeface="Calibri" panose="020F0502020204030204" pitchFamily="34" charset="0"/>
                <a:cs typeface="Times New Roman" panose="02020603050405020304" pitchFamily="18" charset="0"/>
              </a:rPr>
              <a:t>algemeen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geen</a:t>
            </a:r>
            <a:r>
              <a:rPr lang="en-GB" dirty="0">
                <a:effectLst/>
                <a:latin typeface="Calibri" panose="020F0502020204030204" pitchFamily="34" charset="0"/>
                <a:ea typeface="Calibri" panose="020F0502020204030204" pitchFamily="34" charset="0"/>
                <a:cs typeface="Times New Roman" panose="02020603050405020304" pitchFamily="18" charset="0"/>
              </a:rPr>
              <a:t> water, </a:t>
            </a:r>
            <a:r>
              <a:rPr lang="en-GB" dirty="0" err="1">
                <a:effectLst/>
                <a:latin typeface="Calibri" panose="020F0502020204030204" pitchFamily="34" charset="0"/>
                <a:ea typeface="Calibri" panose="020F0502020204030204" pitchFamily="34" charset="0"/>
                <a:cs typeface="Times New Roman" panose="02020603050405020304" pitchFamily="18" charset="0"/>
              </a:rPr>
              <a:t>omdat</a:t>
            </a:r>
            <a:r>
              <a:rPr lang="en-GB" dirty="0">
                <a:effectLst/>
                <a:latin typeface="Calibri" panose="020F0502020204030204" pitchFamily="34" charset="0"/>
                <a:ea typeface="Calibri" panose="020F0502020204030204" pitchFamily="34" charset="0"/>
                <a:cs typeface="Times New Roman" panose="02020603050405020304" pitchFamily="18" charset="0"/>
              </a:rPr>
              <a:t> de </a:t>
            </a:r>
            <a:r>
              <a:rPr lang="en-GB" dirty="0" err="1">
                <a:effectLst/>
                <a:latin typeface="Calibri" panose="020F0502020204030204" pitchFamily="34" charset="0"/>
                <a:ea typeface="Calibri" panose="020F0502020204030204" pitchFamily="34" charset="0"/>
                <a:cs typeface="Times New Roman" panose="02020603050405020304" pitchFamily="18" charset="0"/>
              </a:rPr>
              <a:t>klant</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thuis</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dezelfde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hoeveelheid</a:t>
            </a:r>
            <a:r>
              <a:rPr lang="en-GB" dirty="0">
                <a:effectLst/>
                <a:latin typeface="Calibri" panose="020F0502020204030204" pitchFamily="34" charset="0"/>
                <a:ea typeface="Calibri" panose="020F0502020204030204" pitchFamily="34" charset="0"/>
                <a:cs typeface="Times New Roman" panose="02020603050405020304" pitchFamily="18" charset="0"/>
              </a:rPr>
              <a:t> water </a:t>
            </a:r>
            <a:r>
              <a:rPr lang="en-GB" dirty="0" err="1">
                <a:effectLst/>
                <a:latin typeface="Calibri" panose="020F0502020204030204" pitchFamily="34" charset="0"/>
                <a:ea typeface="Calibri" panose="020F0502020204030204" pitchFamily="34" charset="0"/>
                <a:cs typeface="Times New Roman" panose="02020603050405020304" pitchFamily="18" charset="0"/>
              </a:rPr>
              <a:t>zou</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gebruiken</a:t>
            </a:r>
            <a:r>
              <a:rPr lang="en-GB" dirty="0">
                <a:effectLst/>
                <a:latin typeface="Calibri" panose="020F0502020204030204" pitchFamily="34" charset="0"/>
                <a:ea typeface="Calibri" panose="020F0502020204030204" pitchFamily="34" charset="0"/>
                <a:cs typeface="Times New Roman" panose="02020603050405020304" pitchFamily="18" charset="0"/>
              </a:rPr>
              <a:t>, maar op </a:t>
            </a:r>
            <a:r>
              <a:rPr lang="en-GB" dirty="0" err="1">
                <a:effectLst/>
                <a:latin typeface="Calibri" panose="020F0502020204030204" pitchFamily="34" charset="0"/>
                <a:ea typeface="Calibri" panose="020F0502020204030204" pitchFamily="34" charset="0"/>
                <a:cs typeface="Times New Roman" panose="02020603050405020304" pitchFamily="18" charset="0"/>
              </a:rPr>
              <a:t>deze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manier</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voorkom</a:t>
            </a:r>
            <a:r>
              <a:rPr lang="en-GB" dirty="0">
                <a:effectLst/>
                <a:latin typeface="Calibri" panose="020F0502020204030204" pitchFamily="34" charset="0"/>
                <a:ea typeface="Calibri" panose="020F0502020204030204" pitchFamily="34" charset="0"/>
                <a:cs typeface="Times New Roman" panose="02020603050405020304" pitchFamily="18" charset="0"/>
              </a:rPr>
              <a:t> je </a:t>
            </a:r>
            <a:r>
              <a:rPr lang="en-GB" dirty="0" err="1">
                <a:effectLst/>
                <a:latin typeface="Calibri" panose="020F0502020204030204" pitchFamily="34" charset="0"/>
                <a:ea typeface="Calibri" panose="020F0502020204030204" pitchFamily="34" charset="0"/>
                <a:cs typeface="Times New Roman" panose="02020603050405020304" pitchFamily="18" charset="0"/>
              </a:rPr>
              <a:t>misschien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een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ongeplande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shampoobeurt</a:t>
            </a:r>
            <a:r>
              <a:rPr lang="en-GB" dirty="0">
                <a:effectLst/>
                <a:latin typeface="Calibri" panose="020F0502020204030204" pitchFamily="34" charset="0"/>
                <a:ea typeface="Calibri" panose="020F0502020204030204" pitchFamily="34" charset="0"/>
                <a:cs typeface="Times New Roman" panose="02020603050405020304" pitchFamily="18" charset="0"/>
              </a:rPr>
              <a:t>.</a:t>
            </a:r>
            <a:endParaRPr lang="nl-NL" dirty="0"/>
          </a:p>
          <a:p>
            <a:pPr marL="0" indent="0">
              <a:lnSpc>
                <a:spcPct val="90000"/>
              </a:lnSpc>
              <a:buNone/>
            </a:pPr>
            <a:endParaRPr lang="nl-NL" dirty="0"/>
          </a:p>
          <a:p>
            <a:pPr marL="0" indent="0">
              <a:lnSpc>
                <a:spcPct val="90000"/>
              </a:lnSpc>
              <a:buNone/>
            </a:pPr>
            <a:endParaRPr lang="nl-NL" dirty="0"/>
          </a:p>
        </p:txBody>
      </p:sp>
    </p:spTree>
    <p:extLst>
      <p:ext uri="{BB962C8B-B14F-4D97-AF65-F5344CB8AC3E}">
        <p14:creationId xmlns:p14="http://schemas.microsoft.com/office/powerpoint/2010/main" val="420358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persoon&#10;&#10;Automatisch gegenereerde beschrijving">
            <a:extLst>
              <a:ext uri="{FF2B5EF4-FFF2-40B4-BE49-F238E27FC236}">
                <a16:creationId xmlns:a16="http://schemas.microsoft.com/office/drawing/2014/main" id="{7CA7C5DE-DD9B-4F45-850D-416D9925FE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891"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677333" y="609600"/>
            <a:ext cx="3851123" cy="1320800"/>
          </a:xfrm>
        </p:spPr>
        <p:txBody>
          <a:bodyPr>
            <a:normAutofit/>
          </a:bodyPr>
          <a:lstStyle/>
          <a:p>
            <a:r>
              <a:rPr lang="nl-NL" dirty="0"/>
              <a:t>Werkproces: kleuren</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677334" y="2160589"/>
            <a:ext cx="3851122" cy="3880773"/>
          </a:xfrm>
        </p:spPr>
        <p:txBody>
          <a:bodyPr>
            <a:normAutofit lnSpcReduction="10000"/>
          </a:bodyPr>
          <a:lstStyle/>
          <a:p>
            <a:pPr>
              <a:spcAft>
                <a:spcPts val="800"/>
              </a:spcAft>
            </a:pPr>
            <a:r>
              <a:rPr lang="en-GB">
                <a:effectLst/>
                <a:latin typeface="Calibri" panose="020F0502020204030204" pitchFamily="34" charset="0"/>
                <a:ea typeface="Calibri" panose="020F0502020204030204" pitchFamily="34" charset="0"/>
                <a:cs typeface="Times New Roman" panose="02020603050405020304" pitchFamily="18" charset="0"/>
              </a:rPr>
              <a:t>Chemische resten vervuilen het water. Probeer ammoniak en sulfaten in de producten te vermijden en gebruik waar mogelijk plantaardige kleurstoffen.</a:t>
            </a:r>
            <a:endParaRPr lang="nl-N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a:effectLst/>
                <a:latin typeface="Calibri" panose="020F0502020204030204" pitchFamily="34" charset="0"/>
                <a:ea typeface="Calibri" panose="020F0502020204030204" pitchFamily="34" charset="0"/>
                <a:cs typeface="Times New Roman" panose="02020603050405020304" pitchFamily="18" charset="0"/>
              </a:rPr>
              <a:t>Om het waterverbruik tijdens het spoelen van het kleurproduct te verminderen, kun je waterbesparende waterkranen gebruiken. Er zijn bijvoorbeeld waterkraansproeiers verkrijgbaar die het water verpulveren, zodat je minder water gebruikt voor hetzelfde doel. </a:t>
            </a:r>
            <a:endParaRPr lang="nl-N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07357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536734" y="609600"/>
            <a:ext cx="3737268" cy="1320800"/>
          </a:xfrm>
        </p:spPr>
        <p:txBody>
          <a:bodyPr>
            <a:normAutofit/>
          </a:bodyPr>
          <a:lstStyle/>
          <a:p>
            <a:r>
              <a:rPr lang="nl-NL" dirty="0"/>
              <a:t>Werkproces: permanenten</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209563" y="2160589"/>
            <a:ext cx="4064439" cy="3880773"/>
          </a:xfrm>
        </p:spPr>
        <p:txBody>
          <a:bodyPr>
            <a:normAutofit/>
          </a:bodyPr>
          <a:lstStyle/>
          <a:p>
            <a:pPr>
              <a:spcAft>
                <a:spcPts val="800"/>
              </a:spcAft>
            </a:pPr>
            <a:r>
              <a:rPr lang="en-GB" dirty="0" err="1">
                <a:effectLst/>
                <a:latin typeface="Calibri" panose="020F0502020204030204" pitchFamily="34" charset="0"/>
                <a:ea typeface="Calibri" panose="020F0502020204030204" pitchFamily="34" charset="0"/>
                <a:cs typeface="Times New Roman" panose="02020603050405020304" pitchFamily="18" charset="0"/>
              </a:rPr>
              <a:t>Chemische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resten</a:t>
            </a:r>
            <a:r>
              <a:rPr lang="en-GB" dirty="0">
                <a:effectLst/>
                <a:latin typeface="Calibri" panose="020F0502020204030204" pitchFamily="34" charset="0"/>
                <a:ea typeface="Calibri" panose="020F0502020204030204" pitchFamily="34" charset="0"/>
                <a:cs typeface="Times New Roman" panose="02020603050405020304" pitchFamily="18" charset="0"/>
              </a:rPr>
              <a:t> van de </a:t>
            </a:r>
            <a:r>
              <a:rPr lang="en-GB" dirty="0" err="1">
                <a:effectLst/>
                <a:latin typeface="Calibri" panose="020F0502020204030204" pitchFamily="34" charset="0"/>
                <a:ea typeface="Calibri" panose="020F0502020204030204" pitchFamily="34" charset="0"/>
                <a:cs typeface="Times New Roman" panose="02020603050405020304" pitchFamily="18" charset="0"/>
              </a:rPr>
              <a:t>permanentvloeistof</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vervuilen</a:t>
            </a:r>
            <a:r>
              <a:rPr lang="en-GB" dirty="0">
                <a:effectLst/>
                <a:latin typeface="Calibri" panose="020F0502020204030204" pitchFamily="34" charset="0"/>
                <a:ea typeface="Calibri" panose="020F0502020204030204" pitchFamily="34" charset="0"/>
                <a:cs typeface="Times New Roman" panose="02020603050405020304" pitchFamily="18" charset="0"/>
              </a:rPr>
              <a:t> het water. </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Om het </a:t>
            </a:r>
            <a:r>
              <a:rPr lang="en-GB" dirty="0" err="1">
                <a:effectLst/>
                <a:latin typeface="Calibri" panose="020F0502020204030204" pitchFamily="34" charset="0"/>
                <a:ea typeface="Calibri" panose="020F0502020204030204" pitchFamily="34" charset="0"/>
                <a:cs typeface="Times New Roman" panose="02020603050405020304" pitchFamily="18" charset="0"/>
              </a:rPr>
              <a:t>waterverbruik</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tijdens</a:t>
            </a:r>
            <a:r>
              <a:rPr lang="en-GB" dirty="0">
                <a:effectLst/>
                <a:latin typeface="Calibri" panose="020F0502020204030204" pitchFamily="34" charset="0"/>
                <a:ea typeface="Calibri" panose="020F0502020204030204" pitchFamily="34" charset="0"/>
                <a:cs typeface="Times New Roman" panose="02020603050405020304" pitchFamily="18" charset="0"/>
              </a:rPr>
              <a:t> het </a:t>
            </a:r>
            <a:r>
              <a:rPr lang="en-GB" dirty="0" err="1">
                <a:effectLst/>
                <a:latin typeface="Calibri" panose="020F0502020204030204" pitchFamily="34" charset="0"/>
                <a:ea typeface="Calibri" panose="020F0502020204030204" pitchFamily="34" charset="0"/>
                <a:cs typeface="Times New Roman" panose="02020603050405020304" pitchFamily="18" charset="0"/>
              </a:rPr>
              <a:t>spoelen</a:t>
            </a:r>
            <a:r>
              <a:rPr lang="en-GB" dirty="0">
                <a:effectLst/>
                <a:latin typeface="Calibri" panose="020F0502020204030204" pitchFamily="34" charset="0"/>
                <a:ea typeface="Calibri" panose="020F0502020204030204" pitchFamily="34" charset="0"/>
                <a:cs typeface="Times New Roman" panose="02020603050405020304" pitchFamily="18" charset="0"/>
              </a:rPr>
              <a:t> van het </a:t>
            </a:r>
            <a:r>
              <a:rPr lang="en-GB" dirty="0" err="1">
                <a:effectLst/>
                <a:latin typeface="Calibri" panose="020F0502020204030204" pitchFamily="34" charset="0"/>
                <a:ea typeface="Calibri" panose="020F0502020204030204" pitchFamily="34" charset="0"/>
                <a:cs typeface="Times New Roman" panose="02020603050405020304" pitchFamily="18" charset="0"/>
              </a:rPr>
              <a:t>permanentproduct</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te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verminderen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kun</a:t>
            </a:r>
            <a:r>
              <a:rPr lang="en-GB" dirty="0">
                <a:effectLst/>
                <a:latin typeface="Calibri" panose="020F0502020204030204" pitchFamily="34" charset="0"/>
                <a:ea typeface="Calibri" panose="020F0502020204030204" pitchFamily="34" charset="0"/>
                <a:cs typeface="Times New Roman" panose="02020603050405020304" pitchFamily="18" charset="0"/>
              </a:rPr>
              <a:t> je </a:t>
            </a:r>
            <a:r>
              <a:rPr lang="en-GB" dirty="0" err="1">
                <a:effectLst/>
                <a:latin typeface="Calibri" panose="020F0502020204030204" pitchFamily="34" charset="0"/>
                <a:ea typeface="Calibri" panose="020F0502020204030204" pitchFamily="34" charset="0"/>
                <a:cs typeface="Times New Roman" panose="02020603050405020304" pitchFamily="18" charset="0"/>
              </a:rPr>
              <a:t>waterbesparende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waterkranen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gebruiken</a:t>
            </a:r>
            <a:r>
              <a:rPr lang="en-GB" dirty="0">
                <a:effectLst/>
                <a:latin typeface="Calibri" panose="020F0502020204030204" pitchFamily="34" charset="0"/>
                <a:ea typeface="Calibri" panose="020F0502020204030204" pitchFamily="34" charset="0"/>
                <a:cs typeface="Times New Roman" panose="02020603050405020304" pitchFamily="18" charset="0"/>
              </a:rPr>
              <a:t>. Er </a:t>
            </a:r>
            <a:r>
              <a:rPr lang="en-GB" dirty="0" err="1">
                <a:effectLst/>
                <a:latin typeface="Calibri" panose="020F0502020204030204" pitchFamily="34" charset="0"/>
                <a:ea typeface="Calibri" panose="020F0502020204030204" pitchFamily="34" charset="0"/>
                <a:cs typeface="Times New Roman" panose="02020603050405020304" pitchFamily="18" charset="0"/>
              </a:rPr>
              <a:t>zijn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bijvoorbeeld</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waterkraansproeiers</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verkrijgbaar</a:t>
            </a:r>
            <a:r>
              <a:rPr lang="en-GB" dirty="0">
                <a:effectLst/>
                <a:latin typeface="Calibri" panose="020F0502020204030204" pitchFamily="34" charset="0"/>
                <a:ea typeface="Calibri" panose="020F0502020204030204" pitchFamily="34" charset="0"/>
                <a:cs typeface="Times New Roman" panose="02020603050405020304" pitchFamily="18" charset="0"/>
              </a:rPr>
              <a:t> die het water </a:t>
            </a:r>
            <a:r>
              <a:rPr lang="en-GB" dirty="0" err="1">
                <a:effectLst/>
                <a:latin typeface="Calibri" panose="020F0502020204030204" pitchFamily="34" charset="0"/>
                <a:ea typeface="Calibri" panose="020F0502020204030204" pitchFamily="34" charset="0"/>
                <a:cs typeface="Times New Roman" panose="02020603050405020304" pitchFamily="18" charset="0"/>
              </a:rPr>
              <a:t>verpulveren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waardoor</a:t>
            </a:r>
            <a:r>
              <a:rPr lang="en-GB" dirty="0">
                <a:effectLst/>
                <a:latin typeface="Calibri" panose="020F0502020204030204" pitchFamily="34" charset="0"/>
                <a:ea typeface="Calibri" panose="020F0502020204030204" pitchFamily="34" charset="0"/>
                <a:cs typeface="Times New Roman" panose="02020603050405020304" pitchFamily="18" charset="0"/>
              </a:rPr>
              <a:t> je minder </a:t>
            </a:r>
            <a:r>
              <a:rPr lang="en-GB" dirty="0" err="1">
                <a:effectLst/>
                <a:latin typeface="Calibri" panose="020F0502020204030204" pitchFamily="34" charset="0"/>
                <a:ea typeface="Calibri" panose="020F0502020204030204" pitchFamily="34" charset="0"/>
                <a:cs typeface="Times New Roman" panose="02020603050405020304" pitchFamily="18" charset="0"/>
              </a:rPr>
              <a:t>gebruikt</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voor</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hetzelfde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doel</a:t>
            </a:r>
            <a:r>
              <a:rPr lang="en-GB" dirty="0">
                <a:effectLst/>
                <a:latin typeface="Calibri" panose="020F0502020204030204" pitchFamily="34" charset="0"/>
                <a:ea typeface="Calibri" panose="020F0502020204030204" pitchFamily="34" charset="0"/>
                <a:cs typeface="Times New Roman" panose="02020603050405020304" pitchFamily="18" charset="0"/>
              </a:rPr>
              <a:t>. </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descr="Afbeelding met kleding, vrouw, persoon, haarstukje&#10;&#10;Automatisch gegenereerde beschrijving">
            <a:extLst>
              <a:ext uri="{FF2B5EF4-FFF2-40B4-BE49-F238E27FC236}">
                <a16:creationId xmlns:a16="http://schemas.microsoft.com/office/drawing/2014/main" id="{A5A70105-25E8-4318-A447-4F2F33891C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75" r="1612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113115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043950" y="1179151"/>
            <a:ext cx="3300646" cy="4463889"/>
          </a:xfrm>
        </p:spPr>
        <p:txBody>
          <a:bodyPr anchor="ctr">
            <a:normAutofit/>
          </a:bodyPr>
          <a:lstStyle/>
          <a:p>
            <a:r>
              <a:rPr lang="nl-NL" dirty="0" err="1"/>
              <a:t>Activiteit </a:t>
            </a:r>
            <a:r>
              <a:rPr lang="nl-NL" dirty="0"/>
              <a:t>voor studenten</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4344596" y="1109145"/>
            <a:ext cx="6341016" cy="4603900"/>
          </a:xfrm>
        </p:spPr>
        <p:txBody>
          <a:bodyPr anchor="ctr">
            <a:normAutofit/>
          </a:bodyPr>
          <a:lstStyle/>
          <a:p>
            <a:pPr>
              <a:lnSpc>
                <a:spcPct val="90000"/>
              </a:lnSpc>
              <a:spcAft>
                <a:spcPts val="800"/>
              </a:spcAft>
            </a:pPr>
            <a:r>
              <a:rPr lang="en-GB" dirty="0">
                <a:latin typeface="Calibri" panose="020F0502020204030204" pitchFamily="34" charset="0"/>
                <a:cs typeface="Times New Roman" panose="02020603050405020304" pitchFamily="18" charset="0"/>
              </a:rPr>
              <a:t>Maak een groep van 3 /4 </a:t>
            </a:r>
          </a:p>
          <a:p>
            <a:pPr>
              <a:lnSpc>
                <a:spcPct val="90000"/>
              </a:lnSpc>
              <a:spcAft>
                <a:spcPts val="800"/>
              </a:spcAft>
            </a:pPr>
            <a:r>
              <a:rPr lang="en-GB" dirty="0">
                <a:latin typeface="Calibri" panose="020F0502020204030204" pitchFamily="34" charset="0"/>
                <a:cs typeface="Times New Roman" panose="02020603050405020304" pitchFamily="18" charset="0"/>
              </a:rPr>
              <a:t>Gebruik je apparaat om op internet te zoeken</a:t>
            </a:r>
          </a:p>
          <a:p>
            <a:pPr>
              <a:lnSpc>
                <a:spcPct val="90000"/>
              </a:lnSpc>
              <a:spcAft>
                <a:spcPts val="800"/>
              </a:spcAft>
            </a:pPr>
            <a:r>
              <a:rPr lang="en-GB" dirty="0">
                <a:latin typeface="Calibri" panose="020F0502020204030204" pitchFamily="34" charset="0"/>
                <a:cs typeface="Times New Roman" panose="02020603050405020304" pitchFamily="18" charset="0"/>
              </a:rPr>
              <a:t>Zoek manieren om dit </a:t>
            </a:r>
            <a:r>
              <a:rPr lang="en-GB" dirty="0" err="1">
                <a:latin typeface="Calibri" panose="020F0502020204030204" pitchFamily="34" charset="0"/>
                <a:cs typeface="Times New Roman" panose="02020603050405020304" pitchFamily="18" charset="0"/>
              </a:rPr>
              <a:t>probleem</a:t>
            </a:r>
            <a:r>
              <a:rPr lang="en-GB" dirty="0">
                <a:latin typeface="Calibri" panose="020F0502020204030204" pitchFamily="34" charset="0"/>
                <a:cs typeface="Times New Roman" panose="02020603050405020304" pitchFamily="18" charset="0"/>
              </a:rPr>
              <a:t> van </a:t>
            </a:r>
            <a:r>
              <a:rPr lang="en-GB" dirty="0" err="1">
                <a:latin typeface="Calibri" panose="020F0502020204030204" pitchFamily="34" charset="0"/>
                <a:cs typeface="Times New Roman" panose="02020603050405020304" pitchFamily="18" charset="0"/>
              </a:rPr>
              <a:t>te</a:t>
            </a:r>
            <a:r>
              <a:rPr lang="en-GB" dirty="0">
                <a:latin typeface="Calibri" panose="020F0502020204030204" pitchFamily="34" charset="0"/>
                <a:cs typeface="Times New Roman" panose="02020603050405020304" pitchFamily="18" charset="0"/>
              </a:rPr>
              <a:t> </a:t>
            </a:r>
            <a:r>
              <a:rPr lang="en-GB" dirty="0" err="1">
                <a:latin typeface="Calibri" panose="020F0502020204030204" pitchFamily="34" charset="0"/>
                <a:cs typeface="Times New Roman" panose="02020603050405020304" pitchFamily="18" charset="0"/>
              </a:rPr>
              <a:t>veel</a:t>
            </a:r>
            <a:r>
              <a:rPr lang="en-GB" dirty="0">
                <a:latin typeface="Calibri" panose="020F0502020204030204" pitchFamily="34" charset="0"/>
                <a:cs typeface="Times New Roman" panose="02020603050405020304" pitchFamily="18" charset="0"/>
              </a:rPr>
              <a:t> </a:t>
            </a:r>
            <a:r>
              <a:rPr lang="en-GB" dirty="0" err="1">
                <a:latin typeface="Calibri" panose="020F0502020204030204" pitchFamily="34" charset="0"/>
                <a:cs typeface="Times New Roman" panose="02020603050405020304" pitchFamily="18" charset="0"/>
              </a:rPr>
              <a:t>waterverbruik</a:t>
            </a:r>
            <a:r>
              <a:rPr lang="en-GB" dirty="0">
                <a:latin typeface="Calibri" panose="020F0502020204030204" pitchFamily="34" charset="0"/>
                <a:cs typeface="Times New Roman" panose="02020603050405020304" pitchFamily="18" charset="0"/>
              </a:rPr>
              <a:t> door kappers op te lossen</a:t>
            </a:r>
          </a:p>
          <a:p>
            <a:pPr>
              <a:lnSpc>
                <a:spcPct val="90000"/>
              </a:lnSpc>
              <a:spcAft>
                <a:spcPts val="800"/>
              </a:spcAft>
            </a:pPr>
            <a:r>
              <a:rPr lang="en-GB" dirty="0">
                <a:latin typeface="Calibri" panose="020F0502020204030204" pitchFamily="34" charset="0"/>
                <a:cs typeface="Times New Roman" panose="02020603050405020304" pitchFamily="18" charset="0"/>
              </a:rPr>
              <a:t>Na 10 minuten presenteer je de informatie die je hebt gevonden</a:t>
            </a:r>
            <a:endParaRPr lang="nl-NL" dirty="0"/>
          </a:p>
          <a:p>
            <a:pPr marL="0" indent="0">
              <a:lnSpc>
                <a:spcPct val="90000"/>
              </a:lnSpc>
              <a:buNone/>
            </a:pPr>
            <a:endParaRPr lang="nl-NL" dirty="0"/>
          </a:p>
        </p:txBody>
      </p:sp>
    </p:spTree>
    <p:extLst>
      <p:ext uri="{BB962C8B-B14F-4D97-AF65-F5344CB8AC3E}">
        <p14:creationId xmlns:p14="http://schemas.microsoft.com/office/powerpoint/2010/main" val="2725893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ctrTitle"/>
          </p:nvPr>
        </p:nvSpPr>
        <p:spPr/>
        <p:txBody>
          <a:bodyPr anchor="ctr">
            <a:normAutofit fontScale="90000"/>
          </a:bodyPr>
          <a:lstStyle/>
          <a:p>
            <a:r>
              <a:rPr lang="nl-NL" dirty="0"/>
              <a:t>Presentaties door studenten</a:t>
            </a:r>
          </a:p>
        </p:txBody>
      </p:sp>
    </p:spTree>
    <p:extLst>
      <p:ext uri="{BB962C8B-B14F-4D97-AF65-F5344CB8AC3E}">
        <p14:creationId xmlns:p14="http://schemas.microsoft.com/office/powerpoint/2010/main" val="38022622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7" ma:contentTypeDescription="Een nieuw document maken." ma:contentTypeScope="" ma:versionID="79e439022d8250601e55eb7f6fd7275e">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2852faa2e85fa1b7c1a071c178bd9b3a"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iehebbenerRechten xmlns="7361fed8-3208-422d-bd44-bd7f7a1c5909" xsi:nil="true"/>
    <lcf76f155ced4ddcb4097134ff3c332f xmlns="7361fed8-3208-422d-bd44-bd7f7a1c5909">
      <Terms xmlns="http://schemas.microsoft.com/office/infopath/2007/PartnerControls"/>
    </lcf76f155ced4ddcb4097134ff3c332f>
    <TaxCatchAll xmlns="35091eb4-c0f2-4ddd-b3e8-132f52ac0f96" xsi:nil="true"/>
  </documentManagement>
</p:properties>
</file>

<file path=customXml/itemProps1.xml><?xml version="1.0" encoding="utf-8"?>
<ds:datastoreItem xmlns:ds="http://schemas.openxmlformats.org/officeDocument/2006/customXml" ds:itemID="{6F8C16FB-4A2C-406D-9A51-849BBBFDDFD2}"/>
</file>

<file path=customXml/itemProps2.xml><?xml version="1.0" encoding="utf-8"?>
<ds:datastoreItem xmlns:ds="http://schemas.openxmlformats.org/officeDocument/2006/customXml" ds:itemID="{4E29153E-E645-4520-A8DB-CBEB3B35B49C}">
  <ds:schemaRefs>
    <ds:schemaRef ds:uri="http://schemas.microsoft.com/sharepoint/v3/contenttype/forms"/>
  </ds:schemaRefs>
</ds:datastoreItem>
</file>

<file path=customXml/itemProps3.xml><?xml version="1.0" encoding="utf-8"?>
<ds:datastoreItem xmlns:ds="http://schemas.openxmlformats.org/officeDocument/2006/customXml" ds:itemID="{B02F5BE2-D7FD-4D28-AC05-6014166F65C5}">
  <ds:schemaRefs>
    <ds:schemaRef ds:uri="http://schemas.microsoft.com/office/2006/metadata/properties"/>
    <ds:schemaRef ds:uri="http://schemas.microsoft.com/office/infopath/2007/PartnerControls"/>
    <ds:schemaRef ds:uri="7361fed8-3208-422d-bd44-bd7f7a1c5909"/>
  </ds:schemaRefs>
</ds:datastoreItem>
</file>

<file path=docProps/app.xml><?xml version="1.0" encoding="utf-8"?>
<Properties xmlns="http://schemas.openxmlformats.org/officeDocument/2006/extended-properties" xmlns:vt="http://schemas.openxmlformats.org/officeDocument/2006/docPropsVTypes">
  <Template>Facet</Template>
  <TotalTime>701</TotalTime>
  <Words>646</Words>
  <Application>Microsoft Office PowerPoint</Application>
  <PresentationFormat>Breedbeeld</PresentationFormat>
  <Paragraphs>74</Paragraphs>
  <Slides>18</Slides>
  <Notes>0</Notes>
  <HiddenSlides>0</HiddenSlides>
  <MMClips>2</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18</vt:i4>
      </vt:variant>
    </vt:vector>
  </HeadingPairs>
  <TitlesOfParts>
    <vt:vector size="28" baseType="lpstr">
      <vt:lpstr>Arial</vt:lpstr>
      <vt:lpstr>Calibri</vt:lpstr>
      <vt:lpstr>Courier New</vt:lpstr>
      <vt:lpstr>play</vt:lpstr>
      <vt:lpstr>play</vt:lpstr>
      <vt:lpstr>Symbol</vt:lpstr>
      <vt:lpstr>Trebuchet MS</vt:lpstr>
      <vt:lpstr>Wingdings</vt:lpstr>
      <vt:lpstr>Wingdings 3</vt:lpstr>
      <vt:lpstr>Facet</vt:lpstr>
      <vt:lpstr> Module 2  Les 5</vt:lpstr>
      <vt:lpstr>Registratie van studenten</vt:lpstr>
      <vt:lpstr>Doelstellingen van de les</vt:lpstr>
      <vt:lpstr>Thema inleiding - groepsactiviteit</vt:lpstr>
      <vt:lpstr>Werkproces: knippen / snijden</vt:lpstr>
      <vt:lpstr>Werkproces: kleuren</vt:lpstr>
      <vt:lpstr>Werkproces: permanenten</vt:lpstr>
      <vt:lpstr>Activiteit voor studenten</vt:lpstr>
      <vt:lpstr>Presentaties door studenten</vt:lpstr>
      <vt:lpstr>Evaluatie</vt:lpstr>
      <vt:lpstr>Les 6</vt:lpstr>
      <vt:lpstr>Registratie van studenten</vt:lpstr>
      <vt:lpstr>Doelstellingen van de les</vt:lpstr>
      <vt:lpstr>Experiment 1 - gewone douchekop</vt:lpstr>
      <vt:lpstr>Experiment 2 - waterbesparende douchekop </vt:lpstr>
      <vt:lpstr>Berekenen &amp; vergelijken</vt:lpstr>
      <vt:lpstr>Samenvatting hoe water te besparen door kappers</vt:lpstr>
      <vt:lpstr>Evaluatie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den Hartog</dc:creator>
  <cp:keywords>, docId:B69FA6A61588CE888ED8F09AE0EB65B8</cp:keywords>
  <cp:lastModifiedBy>Ganna Chalapko</cp:lastModifiedBy>
  <cp:revision>247</cp:revision>
  <dcterms:created xsi:type="dcterms:W3CDTF">2020-10-08T12:13:34Z</dcterms:created>
  <dcterms:modified xsi:type="dcterms:W3CDTF">2023-07-13T09:27:47Z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34332300</vt:r8>
  </property>
  <property fmtid="{D5CDD505-2E9C-101B-9397-08002B2CF9AE}" pid="3" name="ContentTypeId">
    <vt:lpwstr>0x010100517AB4643959F046B187FDE66D3A5503</vt:lpwstr>
  </property>
</Properties>
</file>