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7" r:id="rId10"/>
    <p:sldId id="268" r:id="rId11"/>
    <p:sldId id="269" r:id="rId12"/>
    <p:sldId id="287" r:id="rId13"/>
    <p:sldId id="270" r:id="rId14"/>
    <p:sldId id="272" r:id="rId15"/>
    <p:sldId id="271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8" r:id="rId24"/>
    <p:sldId id="280" r:id="rId25"/>
    <p:sldId id="281" r:id="rId26"/>
    <p:sldId id="282" r:id="rId27"/>
    <p:sldId id="283" r:id="rId28"/>
    <p:sldId id="284" r:id="rId29"/>
    <p:sldId id="285" r:id="rId30"/>
    <p:sldId id="289" r:id="rId3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17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90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4782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30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59797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796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879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67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224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59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869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123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10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492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6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3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100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rWW4wDYf2k" TargetMode="External"/><Relationship Id="rId3" Type="http://schemas.openxmlformats.org/officeDocument/2006/relationships/image" Target="../media/image2.emf"/><Relationship Id="rId7" Type="http://schemas.openxmlformats.org/officeDocument/2006/relationships/hyperlink" Target="https://en.wikipedia.org/wiki/PDCA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blog.ticktick.com/2021/01/28/pdca-cycle-explained/" TargetMode="External"/><Relationship Id="rId5" Type="http://schemas.openxmlformats.org/officeDocument/2006/relationships/hyperlink" Target="https://www.youtube.com/watch?v=dgazCOz_IIY" TargetMode="External"/><Relationship Id="rId4" Type="http://schemas.openxmlformats.org/officeDocument/2006/relationships/image" Target="../media/image6.png"/><Relationship Id="rId9" Type="http://schemas.openxmlformats.org/officeDocument/2006/relationships/hyperlink" Target="https://www.youtube.com/watch?v=e4gOPeHSRo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un.org/en/climatechange/paris-agreemen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s://www.youtube.com/watch?v=b6qPnu82OVU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2.emf"/><Relationship Id="rId7" Type="http://schemas.openxmlformats.org/officeDocument/2006/relationships/hyperlink" Target="https://footprintcalculator.henkel.com/en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nature.org/en-us/get-involved/how-to-help/carbon-footprint-calculator/" TargetMode="External"/><Relationship Id="rId5" Type="http://schemas.openxmlformats.org/officeDocument/2006/relationships/hyperlink" Target="https://eplca.jrc.ec.europa.eu/ConsumerFootprint.html" TargetMode="External"/><Relationship Id="rId4" Type="http://schemas.openxmlformats.org/officeDocument/2006/relationships/hyperlink" Target="https://footprint.wwf.org.uk/#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hyperlink" Target="https://www.sustainable-salon.info/kopie-van-output-2-sustainability-syst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1. Sustainability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1026" name="Afbeelding 2" descr="Monday Motivation: Sustainability Quote | Sustainability quotes, Eco quotes,  Nature quotes">
            <a:extLst>
              <a:ext uri="{FF2B5EF4-FFF2-40B4-BE49-F238E27FC236}">
                <a16:creationId xmlns:a16="http://schemas.microsoft.com/office/drawing/2014/main" id="{C1C421C5-6072-BFE0-223E-18F3A1D229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291" y="827968"/>
            <a:ext cx="3471956" cy="520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7287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Scans on sustainability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extra information on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PDCA-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circle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BE7DE134-CF83-B789-78B6-85330073E1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5719" y="1726753"/>
            <a:ext cx="4404062" cy="3673435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32E54E7-29D9-7798-5A61-6C78A4FF9942}"/>
              </a:ext>
            </a:extLst>
          </p:cNvPr>
          <p:cNvSpPr txBox="1"/>
          <p:nvPr/>
        </p:nvSpPr>
        <p:spPr>
          <a:xfrm>
            <a:off x="636494" y="1993809"/>
            <a:ext cx="588981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>
                <a:hlinkClick r:id="rId5"/>
              </a:rPr>
              <a:t>https://www.youtube.com/watch?v=dgazCOz_IIY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6"/>
              </a:rPr>
              <a:t>https://blog.ticktick.com/2021/01/28/pdca-cycle-explained/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>
                <a:hlinkClick r:id="rId7"/>
              </a:rPr>
              <a:t>https://en.wikipedia.org/wiki/PDCA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8"/>
              </a:rPr>
              <a:t>https://www.youtube.com/watch?v=RrWW4wDYf2k</a:t>
            </a:r>
            <a:endParaRPr lang="nl-BE" dirty="0"/>
          </a:p>
          <a:p>
            <a:endParaRPr lang="nl-BE" dirty="0"/>
          </a:p>
          <a:p>
            <a:r>
              <a:rPr lang="nl-BE" dirty="0">
                <a:hlinkClick r:id="rId9"/>
              </a:rPr>
              <a:t>https://www.youtube.com/watch?v=e4gOPeHSRo8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4771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Scans on sustainability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976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-assessment tools on sustainability + PDCA-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principles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divide into two groups.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1: Make up a short term plan to achieve the goals set in the discussion from the previous assignment on the scans.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Group 2: Make up a long term plan to achieve the goals set in the discussion from the previous assignment on the scans.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template on the assignment paper, including the PDCA-principles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96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TEST: Sustainability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984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2. </a:t>
            </a:r>
            <a:r>
              <a:rPr lang="nl-BE" sz="6000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Climate</a:t>
            </a:r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change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D520BE2C-7FB9-CDAA-44A2-B6E62413F2D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797" b="19295"/>
          <a:stretch/>
        </p:blipFill>
        <p:spPr>
          <a:xfrm>
            <a:off x="6427505" y="1924532"/>
            <a:ext cx="5361084" cy="269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5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warming: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Take a good look at the picture on global warming.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a concrete example for the given changes.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 the grid on your assignment paper.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989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5294" y="627529"/>
            <a:ext cx="2106706" cy="1339842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5333" y="0"/>
            <a:ext cx="2146668" cy="627529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6D3B964D-7817-0CAC-EFF7-348ECB3187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31" r="3672"/>
          <a:stretch/>
        </p:blipFill>
        <p:spPr>
          <a:xfrm>
            <a:off x="19939" y="0"/>
            <a:ext cx="10065355" cy="688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282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2.1. Definition: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change? How does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happen?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long-term shifts in temperatures and weather patterns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human activities have been the main driver of 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burning fossil fuels like coal, oil and gas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energy, industry, transport, buildings, agriculture and land use are among the main emitters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intense droughts, water scarcity, severe fires, rising sea levels, flooding, melting polar ice, catastrophic storms and declining biodiversity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affect our health, ability to grow food, housing, safety and work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climate refugees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 </a:t>
            </a:r>
            <a:r>
              <a:rPr lang="en-US" sz="2000" dirty="0">
                <a:latin typeface="Calibri" panose="020F0502020204030204" pitchFamily="34" charset="0"/>
              </a:rPr>
              <a:t>2.8°C temperature rise by the end of the century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cutting emissions, adapting to climate impacts and financing required adjustments</a:t>
            </a:r>
          </a:p>
          <a:p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897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Unhealthy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disease and early death are often due to environmental agents called pathogens</a:t>
            </a:r>
            <a:endParaRPr lang="en-US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shortages of safe water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rising temperatures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</a:rPr>
              <a:t>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hanges in agricultural practices and clearing land for farming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huge explosion occurred in population growth </a:t>
            </a:r>
            <a:endParaRPr lang="nl-B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industrial</a:t>
            </a:r>
            <a:r>
              <a:rPr lang="nl-BE" dirty="0">
                <a:latin typeface="Calibri" panose="020F0502020204030204" pitchFamily="34" charset="0"/>
              </a:rPr>
              <a:t> </a:t>
            </a:r>
            <a:r>
              <a:rPr lang="nl-BE" dirty="0" err="1">
                <a:latin typeface="Calibri" panose="020F0502020204030204" pitchFamily="34" charset="0"/>
              </a:rPr>
              <a:t>pollution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resource </a:t>
            </a:r>
            <a:r>
              <a:rPr lang="nl-BE" dirty="0" err="1">
                <a:latin typeface="Calibri" panose="020F0502020204030204" pitchFamily="34" charset="0"/>
              </a:rPr>
              <a:t>depletion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acid </a:t>
            </a:r>
            <a:r>
              <a:rPr lang="nl-BE" dirty="0" err="1">
                <a:latin typeface="Calibri" panose="020F0502020204030204" pitchFamily="34" charset="0"/>
              </a:rPr>
              <a:t>rain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ozone</a:t>
            </a:r>
            <a:r>
              <a:rPr lang="nl-BE" dirty="0">
                <a:latin typeface="Calibri" panose="020F0502020204030204" pitchFamily="34" charset="0"/>
              </a:rPr>
              <a:t> </a:t>
            </a:r>
            <a:r>
              <a:rPr lang="nl-BE" dirty="0" err="1">
                <a:latin typeface="Calibri" panose="020F0502020204030204" pitchFamily="34" charset="0"/>
              </a:rPr>
              <a:t>depletion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air </a:t>
            </a:r>
            <a:r>
              <a:rPr lang="nl-BE" dirty="0" err="1">
                <a:latin typeface="Calibri" panose="020F0502020204030204" pitchFamily="34" charset="0"/>
              </a:rPr>
              <a:t>pollution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global</a:t>
            </a:r>
            <a:r>
              <a:rPr lang="nl-BE" dirty="0">
                <a:latin typeface="Calibri" panose="020F0502020204030204" pitchFamily="34" charset="0"/>
              </a:rPr>
              <a:t> warming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hazardous</a:t>
            </a:r>
            <a:r>
              <a:rPr lang="nl-BE" dirty="0">
                <a:latin typeface="Calibri" panose="020F0502020204030204" pitchFamily="34" charset="0"/>
              </a:rPr>
              <a:t>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ocean</a:t>
            </a:r>
            <a:r>
              <a:rPr lang="nl-BE" dirty="0">
                <a:latin typeface="Calibri" panose="020F0502020204030204" pitchFamily="34" charset="0"/>
              </a:rPr>
              <a:t> </a:t>
            </a:r>
            <a:r>
              <a:rPr lang="nl-BE" dirty="0" err="1">
                <a:latin typeface="Calibri" panose="020F0502020204030204" pitchFamily="34" charset="0"/>
              </a:rPr>
              <a:t>pollution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water </a:t>
            </a:r>
            <a:r>
              <a:rPr lang="nl-BE" dirty="0" err="1">
                <a:latin typeface="Calibri" panose="020F0502020204030204" pitchFamily="34" charset="0"/>
              </a:rPr>
              <a:t>pollution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latin typeface="Calibri" panose="020F0502020204030204" pitchFamily="34" charset="0"/>
              </a:rPr>
              <a:t>loss</a:t>
            </a:r>
            <a:r>
              <a:rPr lang="nl-BE" dirty="0">
                <a:latin typeface="Calibri" panose="020F0502020204030204" pitchFamily="34" charset="0"/>
              </a:rPr>
              <a:t> of </a:t>
            </a:r>
            <a:r>
              <a:rPr lang="nl-BE" dirty="0" err="1">
                <a:latin typeface="Calibri" panose="020F0502020204030204" pitchFamily="34" charset="0"/>
              </a:rPr>
              <a:t>biodiversity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</a:rPr>
              <a:t>land </a:t>
            </a:r>
            <a:r>
              <a:rPr lang="nl-BE" dirty="0" err="1">
                <a:latin typeface="Calibri" panose="020F0502020204030204" pitchFamily="34" charset="0"/>
              </a:rPr>
              <a:t>degradation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90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Unhealthy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18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Unhealthy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unhealthy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 the article online or ask your teacher the text on paper.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the questions on your assignment paper.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8611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goals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938451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yearly conferences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assess progress in dealing </a:t>
            </a:r>
            <a:r>
              <a:rPr lang="en-US" sz="2000" dirty="0">
                <a:latin typeface="Calibri" panose="020F0502020204030204" pitchFamily="34" charset="0"/>
              </a:rPr>
              <a:t>with climate change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to negotiate the Kyoto Protocol to establish legally binding obligations for developed countries to reduce their greenhouse gas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first UN Climate Change Conference was held in 1995 in Berlin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1997: Kyoto – Japan – Kyoto Protocol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2000: The Hague – Netherlands – very difficult meeting that lead to nothing new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2001: Bonn – Germany – flexible mechanisms, carbon sinks, compliance, financing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2010: Cancún – Mexico – Green Climate Fund, Climate Technology Centre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2015: Paris – France – The Paris Agreement =  climate change reduction measures from 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</a:rPr>
              <a:t>2022: Sharm El Sheikh – Egypt -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countries delivering </a:t>
            </a:r>
            <a:r>
              <a:rPr lang="en-US" sz="2000" dirty="0">
                <a:latin typeface="Calibri" panose="020F0502020204030204" pitchFamily="34" charset="0"/>
              </a:rPr>
              <a:t>a package of decisions 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that reaffirmed their commitment, </a:t>
            </a:r>
            <a:r>
              <a:rPr lang="en-US" sz="2000" dirty="0">
                <a:latin typeface="Calibri" panose="020F0502020204030204" pitchFamily="34" charset="0"/>
              </a:rPr>
              <a:t> </a:t>
            </a:r>
            <a:r>
              <a:rPr lang="en-US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specific fund for loss and damage</a:t>
            </a:r>
            <a:endParaRPr lang="en-US" sz="2000" dirty="0">
              <a:latin typeface="Calibri" panose="020F0502020204030204" pitchFamily="34" charset="0"/>
            </a:endParaRPr>
          </a:p>
          <a:p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3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The concept: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“sustainability”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word “sustainability”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some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short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sentences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post-its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put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white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board.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manual.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forget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any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particular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important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Write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them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post-its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complete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brainstorm.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Put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paper.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51174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goals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2750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conferences: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 to the following website: 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https://www.un.org/en/climatechange/paris-agreement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Give the 3 key elements of The Paris Agreement.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them on your assignment paper.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0513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goals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5122" name="Picture 2" descr="Sustainable Development Goals launch in 2016">
            <a:extLst>
              <a:ext uri="{FF2B5EF4-FFF2-40B4-BE49-F238E27FC236}">
                <a16:creationId xmlns:a16="http://schemas.microsoft.com/office/drawing/2014/main" id="{742502D0-440D-C1D4-BED9-F2603B7FBC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01"/>
          <a:stretch/>
        </p:blipFill>
        <p:spPr bwMode="auto">
          <a:xfrm>
            <a:off x="727672" y="1147483"/>
            <a:ext cx="9009530" cy="434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8829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2.3.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Climate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conferences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goals 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9390" y="2117700"/>
            <a:ext cx="9294869" cy="1886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development goals: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Watch the video on </a:t>
            </a:r>
            <a:r>
              <a:rPr lang="en-US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Youtube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https://www.youtube.com/watch?v=b6qPnu82OVU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Answer the questions on your assignment paper. </a:t>
            </a:r>
            <a:endParaRPr lang="nl-BE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0333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TEST: </a:t>
            </a:r>
            <a:r>
              <a:rPr lang="nl-BE" sz="6000" b="1" dirty="0" err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Climate</a:t>
            </a:r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change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378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l"/>
            <a:r>
              <a:rPr lang="nl-BE" sz="6000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3. Carbon footprint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5351168-A1C1-DBB4-EEA7-3D2059E79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2141" y="1792942"/>
            <a:ext cx="5369859" cy="251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277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3.1. Definition: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carbon footprint?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amount of carbon dioxide released into the air because of your own energy needs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amount of carbon (usually in 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tonnes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 being emitted by an activity or organization</a:t>
            </a:r>
            <a:endParaRPr lang="en-GB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amount of productive land area required to sequester those carbon dioxide emissions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Paris Climate Agreement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A125B6A-95F1-212B-6C98-AF52BD8E8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168" y="2859380"/>
            <a:ext cx="6231844" cy="317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866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The Consumer Footprint Calculator (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general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understand the impact of a person’s behavior on global warming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how you commute to work, what your usual diet is, how much you drive or fly, the size of your household, or what type of electricity the grid provides you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carbon footprint calculators use standard values that aren’t always right for a multiple of possible situations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calculate </a:t>
            </a:r>
            <a:r>
              <a:rPr lang="en-US" dirty="0">
                <a:latin typeface="Calibri" panose="020F0502020204030204" pitchFamily="34" charset="0"/>
              </a:rPr>
              <a:t>the environmental impacts of your consumption pattern, as well as to evaluate how c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hanges in your lifestyle may affect your personal footprint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five areas of consumption, namely food, mobility, housing, household appliances, and household goods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7054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3.2. The Consumer Footprint Calculator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0426" y="1916583"/>
            <a:ext cx="9294869" cy="3787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Consumer/Carbon Footprint Calculator: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 big is your consumer and carbon footprint  and what can you do to improve it?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Underneath there are different tests you can do on the internet.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u="sng" dirty="0">
                <a:solidFill>
                  <a:schemeClr val="accent2"/>
                </a:solidFill>
                <a:latin typeface="Calibri" panose="020F0502020204030204" pitchFamily="34" charset="0"/>
              </a:rPr>
              <a:t>https://knowsdgs.jrc.ec.europa.eu/cfc</a:t>
            </a:r>
            <a:endParaRPr lang="nl-BE" b="1" u="sng" dirty="0">
              <a:solidFill>
                <a:schemeClr val="accent2"/>
              </a:solidFill>
              <a:latin typeface="Calibri" panose="020F0502020204030204" pitchFamily="34" charset="0"/>
            </a:endParaRPr>
          </a:p>
          <a:p>
            <a:pPr lvl="0"/>
            <a:r>
              <a:rPr lang="en-US" sz="1800" b="1" u="sng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https://footprint.wwf.org.uk/#/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https://eplca.jrc.ec.europa.eu/ConsumerFootprint.html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https://www.nature.org/en-us/get-involved/how-to-help/carbon-footprint-calculator/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/>
            <a:r>
              <a:rPr lang="en-US" sz="1800" b="1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https://footprintcalculator.henkel.com/en</a:t>
            </a:r>
            <a:r>
              <a:rPr lang="en-US" sz="1800" b="1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lvl="0"/>
            <a:endParaRPr lang="en-US" b="1" dirty="0">
              <a:solidFill>
                <a:schemeClr val="accent2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your results and measures of improvement on your assignment paper.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2240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 How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carbon footprint?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transportation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water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energy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waste management</a:t>
            </a:r>
          </a:p>
        </p:txBody>
      </p:sp>
    </p:spTree>
    <p:extLst>
      <p:ext uri="{BB962C8B-B14F-4D97-AF65-F5344CB8AC3E}">
        <p14:creationId xmlns:p14="http://schemas.microsoft.com/office/powerpoint/2010/main" val="34838664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3.3. How do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carbon footprint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90426" y="1916583"/>
            <a:ext cx="9294869" cy="260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Reducing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personal carbon footprint: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 in pairs.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Start up a campaign (poster, flyer) to make hairdressers aware of the impact of their carbon footprint and how to be as sustainable as possible.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sure you tick of all the criteria given on the assignment paper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endParaRPr lang="nl-BE" sz="1800" dirty="0">
              <a:solidFill>
                <a:schemeClr val="accent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92020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135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The concept: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“sustainability”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meaning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sustainability?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After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brainstorm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reading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down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word “sustainability”.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definition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paper.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87270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1924532"/>
            <a:ext cx="9009530" cy="1646302"/>
          </a:xfrm>
        </p:spPr>
        <p:txBody>
          <a:bodyPr/>
          <a:lstStyle/>
          <a:p>
            <a:pPr algn="ctr"/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TEST</a:t>
            </a:r>
            <a:r>
              <a:rPr lang="nl-BE" sz="6000" b="1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Carbon </a:t>
            </a:r>
            <a:r>
              <a:rPr lang="nl-BE" sz="6000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footprint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4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1.1. The concept: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does “sustainability”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1382052"/>
            <a:ext cx="865094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 ability to maintain or support a process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prevent the depletion of natural or physical resources</a:t>
            </a:r>
            <a:endParaRPr lang="en-GB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conserving the natural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greater emphasis on the life support systems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meeting the needs of the present without compromising the ability of future generations to meet their own needs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commitment to zero-waste packaging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reduce overall emissions </a:t>
            </a:r>
            <a:endParaRPr lang="en-GB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continuous re-evaluation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using renewable energy or reducing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ways to reduce their impacts upon the planet and their community</a:t>
            </a:r>
            <a:endParaRPr lang="nl-BE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031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06966" y="952432"/>
            <a:ext cx="865094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lifestyle and philosophy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choices and behaviours that focus on living within our means to encourage human and environmental health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prioritize the use of renewable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greenwash products and the eco-market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traditional ecological knowledge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can be expensive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individual choices don’t make the difference, but they do make a difference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chose to buy products from your local farmer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 eat a more plant-based diet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 widespread lack of accountability among governments and top polluters</a:t>
            </a:r>
            <a:endParaRPr lang="en-GB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no zero-sum game in environmental activism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consumption is all-encompassing, we consume food, energy, water, and material things like clothing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</a:rPr>
              <a:t>reducing our waste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repurpose items before throwing them in the trash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fair trade certifications </a:t>
            </a:r>
            <a:endParaRPr lang="en-GB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650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2709037"/>
            <a:ext cx="86509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home?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list of actions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become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at home.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manual, internet sources or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ideas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actions 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assignment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paper.</a:t>
            </a: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64" y="160691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44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1.2.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819055" y="2162190"/>
            <a:ext cx="86509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a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salon?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pairs.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salon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working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sustainably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opinion.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nl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10 questions you are going to ask the hairdresser(s) in the salon. Make sure you focus on sustainability.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nl-BE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Make a physical appointment or schedule an online conversation with camera.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Note the answers you get during the interview on your assignment paper.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Ask for illustrative material to include in your presentation.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Prepare a presentation about the sustainability of the salon.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 your presentation to the class group</a:t>
            </a:r>
            <a:endParaRPr lang="nl-BE" alt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540" y="1025251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B82D3AA-D57D-7A4F-8ED2-949117D71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1006"/>
            <a:ext cx="22634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76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76275" algn="l"/>
              </a:tabLst>
            </a:pPr>
            <a:r>
              <a:rPr kumimoji="0" lang="en-US" altLang="nl-BE" sz="1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altLang="nl-B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69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336515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Scans on sustainability – </a:t>
            </a:r>
            <a:b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resume of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BE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student’s</a:t>
            </a:r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manual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969719" y="1270674"/>
            <a:ext cx="8650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latin typeface="Calibri" panose="020F0502020204030204" pitchFamily="34" charset="0"/>
                <a:hlinkClick r:id="rId4"/>
              </a:rPr>
              <a:t>https://www.sustainable-salon.info/kopie-van-output-2-sustainability-syste</a:t>
            </a:r>
            <a:endParaRPr lang="nl-BE" dirty="0"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environmental care system</a:t>
            </a:r>
            <a:r>
              <a:rPr lang="nl-BE" dirty="0">
                <a:latin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latin typeface="Calibri" panose="020F0502020204030204" pitchFamily="34" charset="0"/>
            </a:endParaRPr>
          </a:p>
        </p:txBody>
      </p:sp>
      <p:pic>
        <p:nvPicPr>
          <p:cNvPr id="4098" name="Afbeelding 1">
            <a:extLst>
              <a:ext uri="{FF2B5EF4-FFF2-40B4-BE49-F238E27FC236}">
                <a16:creationId xmlns:a16="http://schemas.microsoft.com/office/drawing/2014/main" id="{8BD59D1E-7D15-E721-0595-488E3FFAF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3" t="17177" r="28386" b="32706"/>
          <a:stretch>
            <a:fillRect/>
          </a:stretch>
        </p:blipFill>
        <p:spPr bwMode="auto">
          <a:xfrm>
            <a:off x="2677832" y="2084220"/>
            <a:ext cx="5997575" cy="394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0647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B1616-BF96-BD1F-C8FC-E9235A29E4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672" y="68837"/>
            <a:ext cx="9009530" cy="612480"/>
          </a:xfrm>
        </p:spPr>
        <p:txBody>
          <a:bodyPr/>
          <a:lstStyle/>
          <a:p>
            <a:pPr algn="ctr"/>
            <a:r>
              <a:rPr lang="nl-BE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1.3. Scans on sustainability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659A944C-43C5-FB1F-4798-E981A7D1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30010"/>
            <a:ext cx="2402541" cy="152799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74A8E4B-85CC-ED77-9CA5-9FF2F860D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2541" y="6030745"/>
            <a:ext cx="2829896" cy="82725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B4A202CA-847D-FE7F-9887-3E6B29E2B9B7}"/>
              </a:ext>
            </a:extLst>
          </p:cNvPr>
          <p:cNvSpPr txBox="1"/>
          <p:nvPr/>
        </p:nvSpPr>
        <p:spPr>
          <a:xfrm>
            <a:off x="727672" y="1301912"/>
            <a:ext cx="9294869" cy="4661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Self</a:t>
            </a:r>
            <a:r>
              <a:rPr lang="nl-BE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-assessment tools on sustainability:</a:t>
            </a:r>
          </a:p>
          <a:p>
            <a:endParaRPr lang="nl-B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ivide in 3 groups to take the scans and process the results.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group: You will take the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 scan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different teachers at 3 different hairdressing schools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You keep a good record of the results of the scans to create a clear overview in charts later.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 group: You will take the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awareness scan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 different salons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preferably across the country. You keep a good record of the results of the scans to create a clear overview in charts later.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First group + second group: You will take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extended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scan in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different salons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depending on the need and the results of the awareness scan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nl-B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Third group: You will take </a:t>
            </a:r>
            <a:r>
              <a:rPr lang="en-GB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scan on organization context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a sustainable salon from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recently opened businesses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(up to 1 year) and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salons that are already open for more than 1 year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but less than 5 years and </a:t>
            </a:r>
            <a:r>
              <a:rPr lang="en-GB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salons that are open for more than 5 years. </a:t>
            </a:r>
            <a:endParaRPr lang="nl-B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ssignment Images – Browse 85,512 Stock Photos, Vectors, and Video | Adobe  Stock">
            <a:extLst>
              <a:ext uri="{FF2B5EF4-FFF2-40B4-BE49-F238E27FC236}">
                <a16:creationId xmlns:a16="http://schemas.microsoft.com/office/drawing/2014/main" id="{41C2F18E-DC70-2270-923B-1F08F2663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69" y="631987"/>
            <a:ext cx="2011363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270220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7AB4643959F046B187FDE66D3A5503" ma:contentTypeVersion="17" ma:contentTypeDescription="Een nieuw document maken." ma:contentTypeScope="" ma:versionID="79e439022d8250601e55eb7f6fd7275e">
  <xsd:schema xmlns:xsd="http://www.w3.org/2001/XMLSchema" xmlns:xs="http://www.w3.org/2001/XMLSchema" xmlns:p="http://schemas.microsoft.com/office/2006/metadata/properties" xmlns:ns2="7361fed8-3208-422d-bd44-bd7f7a1c5909" xmlns:ns3="35091eb4-c0f2-4ddd-b3e8-132f52ac0f96" targetNamespace="http://schemas.microsoft.com/office/2006/metadata/properties" ma:root="true" ma:fieldsID="2852faa2e85fa1b7c1a071c178bd9b3a" ns2:_="" ns3:_="">
    <xsd:import namespace="7361fed8-3208-422d-bd44-bd7f7a1c5909"/>
    <xsd:import namespace="35091eb4-c0f2-4ddd-b3e8-132f52ac0f9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WiehebbenerRecht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61fed8-3208-422d-bd44-bd7f7a1c59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WiehebbenerRechten" ma:index="20" nillable="true" ma:displayName="Wie hebben er Rechten" ma:format="Dropdown" ma:internalName="WiehebbenerRechten">
      <xsd:simpleType>
        <xsd:restriction base="dms:Text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93a47304-c374-4b83-8465-55f6e3cc4d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091eb4-c0f2-4ddd-b3e8-132f52ac0f96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aac2ac2-67f3-42a4-abe1-0a1312d8d7fc}" ma:internalName="TaxCatchAll" ma:showField="CatchAllData" ma:web="35091eb4-c0f2-4ddd-b3e8-132f52ac0f9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115E4E-6479-41AD-9282-6680A24A27A2}"/>
</file>

<file path=customXml/itemProps2.xml><?xml version="1.0" encoding="utf-8"?>
<ds:datastoreItem xmlns:ds="http://schemas.openxmlformats.org/officeDocument/2006/customXml" ds:itemID="{63A9D0C7-6135-4DC1-B059-BBDD93F0A6F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1825</Words>
  <Application>Microsoft Office PowerPoint</Application>
  <PresentationFormat>Breedbeeld</PresentationFormat>
  <Paragraphs>196</Paragraphs>
  <Slides>30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Trebuchet MS</vt:lpstr>
      <vt:lpstr>Wingdings 3</vt:lpstr>
      <vt:lpstr>Facet</vt:lpstr>
      <vt:lpstr>1. Sustainability</vt:lpstr>
      <vt:lpstr>1.1. The concept: What does “sustainability” mean?</vt:lpstr>
      <vt:lpstr>1.1. The concept: What does “sustainability” mean?</vt:lpstr>
      <vt:lpstr>1.1. The concept: What does “sustainability” mean? –  resume of the text in the student’s manual</vt:lpstr>
      <vt:lpstr>1.2. When are you sustainable? –  resume of the text in the student’s manual</vt:lpstr>
      <vt:lpstr>1.2. When are you sustainable?</vt:lpstr>
      <vt:lpstr>1.2. When are you sustainable?</vt:lpstr>
      <vt:lpstr>1.3. Scans on sustainability –  resume of the text in the student’s manual</vt:lpstr>
      <vt:lpstr>1.3. Scans on sustainability</vt:lpstr>
      <vt:lpstr>1.3. Scans on sustainability –  extra information on the PDCA-circle</vt:lpstr>
      <vt:lpstr>1.3. Scans on sustainability</vt:lpstr>
      <vt:lpstr>TEST: Sustainability</vt:lpstr>
      <vt:lpstr>2. Climate change</vt:lpstr>
      <vt:lpstr>2. Climate change</vt:lpstr>
      <vt:lpstr>PowerPoint-presentatie</vt:lpstr>
      <vt:lpstr>2.1. Definition: what is climate change? How does it happen? –  resume of the text in the student’s manual</vt:lpstr>
      <vt:lpstr>2.2. Unhealthy planet –  resume of the text in the student’s manual</vt:lpstr>
      <vt:lpstr>2.2. Unhealthy planet</vt:lpstr>
      <vt:lpstr>2.3. Climate conferences and sustainable development goals –  resume of the text in the student’s manual</vt:lpstr>
      <vt:lpstr>2.3. Climate conferences and sustainable development goals </vt:lpstr>
      <vt:lpstr>2.3. Climate conferences and sustainable development goals –  resume of the text in the student’s manual</vt:lpstr>
      <vt:lpstr>2.3. Climate conferences and sustainable development goals </vt:lpstr>
      <vt:lpstr>TEST: Climate change</vt:lpstr>
      <vt:lpstr>3. Carbon footprint</vt:lpstr>
      <vt:lpstr>3.1. Definition: what is carbon footprint? –  resume of the text in the student’s manual</vt:lpstr>
      <vt:lpstr>3.2. The Consumer Footprint Calculator (general) –  resume of the text in the student’s manual</vt:lpstr>
      <vt:lpstr>3.2. The Consumer Footprint Calculator</vt:lpstr>
      <vt:lpstr>3.3. How to reduce your personal carbon footprint? –  resume of the text in the student’s manual</vt:lpstr>
      <vt:lpstr>3.3. How do you reduce your personal carbon footprint</vt:lpstr>
      <vt:lpstr>TEST: Carbon footprint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Sustainability</dc:title>
  <dc:creator>Lindsy</dc:creator>
  <cp:lastModifiedBy>Lindsy</cp:lastModifiedBy>
  <cp:revision>11</cp:revision>
  <dcterms:created xsi:type="dcterms:W3CDTF">2023-01-05T13:19:35Z</dcterms:created>
  <dcterms:modified xsi:type="dcterms:W3CDTF">2023-01-05T16:01:31Z</dcterms:modified>
</cp:coreProperties>
</file>