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13-7-2023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13-7-2023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13-7-2023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13-7-2023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13-7-2023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Klik om de modelstijlen te bewerken</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13-7-2023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Om42Lppkd9w?feature=oembed"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513DE0C6-4D84-959A-E09F-A8BAF8D451E8}"/>
              </a:ext>
            </a:extLst>
          </p:cNvPr>
          <p:cNvPicPr>
            <a:picLocks noChangeAspect="1"/>
          </p:cNvPicPr>
          <p:nvPr/>
        </p:nvPicPr>
        <p:blipFill>
          <a:blip r:embed="rId2"/>
          <a:stretch>
            <a:fillRect/>
          </a:stretch>
        </p:blipFill>
        <p:spPr>
          <a:xfrm>
            <a:off x="-242694" y="0"/>
            <a:ext cx="12417702" cy="7004482"/>
          </a:xfrm>
          <a:prstGeom prst="rect">
            <a:avLst/>
          </a:prstGeom>
        </p:spPr>
      </p:pic>
      <p:sp>
        <p:nvSpPr>
          <p:cNvPr id="2" name="Titel 1"/>
          <p:cNvSpPr>
            <a:spLocks noGrp="1"/>
          </p:cNvSpPr>
          <p:nvPr>
            <p:ph type="ctrTitle"/>
          </p:nvPr>
        </p:nvSpPr>
        <p:spPr>
          <a:xfrm>
            <a:off x="3157144" y="-1424357"/>
            <a:ext cx="8057394" cy="3209009"/>
          </a:xfrm>
        </p:spPr>
        <p:txBody>
          <a:bodyPr/>
          <a:lstStyle/>
          <a:p>
            <a:pPr fontAlgn="base"/>
            <a:r>
              <a:rPr lang="en-US" sz="4000" b="1" dirty="0">
                <a:solidFill>
                  <a:schemeClr val="tx1"/>
                </a:solidFill>
                <a:latin typeface="play"/>
              </a:rPr>
              <a:t>Module 1</a:t>
            </a:r>
            <a:br>
              <a:rPr lang="en-US" sz="4000" b="1" dirty="0">
                <a:solidFill>
                  <a:schemeClr val="tx1"/>
                </a:solidFill>
                <a:latin typeface="play"/>
              </a:rPr>
            </a:br>
            <a:r>
              <a:rPr lang="en-US" sz="4000" b="1" dirty="0">
                <a:solidFill>
                  <a:schemeClr val="tx1"/>
                </a:solidFill>
                <a:latin typeface="play"/>
              </a:rPr>
              <a:t>Les 1</a:t>
            </a:r>
            <a:endParaRPr lang="nl-NL" sz="3200" dirty="0">
              <a:solidFill>
                <a:schemeClr val="tx1"/>
              </a:solidFill>
            </a:endParaRPr>
          </a:p>
        </p:txBody>
      </p:sp>
      <p:sp>
        <p:nvSpPr>
          <p:cNvPr id="3" name="Ondertitel 2"/>
          <p:cNvSpPr>
            <a:spLocks noGrp="1"/>
          </p:cNvSpPr>
          <p:nvPr>
            <p:ph type="subTitle" idx="1"/>
          </p:nvPr>
        </p:nvSpPr>
        <p:spPr>
          <a:xfrm>
            <a:off x="4284108" y="3939902"/>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800" b="1" dirty="0">
                <a:solidFill>
                  <a:srgbClr val="000000"/>
                </a:solidFill>
                <a:effectLst/>
                <a:latin typeface="Calibri" panose="020F0502020204030204" pitchFamily="34" charset="0"/>
                <a:ea typeface="Times New Roman" panose="02020603050405020304" pitchFamily="18" charset="0"/>
              </a:rPr>
              <a:t>Water: </a:t>
            </a:r>
            <a:r>
              <a:rPr lang="en-US" sz="2800" b="1" dirty="0" err="1">
                <a:solidFill>
                  <a:srgbClr val="000000"/>
                </a:solidFill>
                <a:effectLst/>
                <a:latin typeface="Calibri" panose="020F0502020204030204" pitchFamily="34" charset="0"/>
                <a:ea typeface="Times New Roman" panose="02020603050405020304" pitchFamily="18" charset="0"/>
              </a:rPr>
              <a:t>een</a:t>
            </a:r>
            <a:r>
              <a:rPr lang="en-US" sz="2800" b="1" dirty="0">
                <a:solidFill>
                  <a:srgbClr val="000000"/>
                </a:solidFill>
                <a:effectLst/>
                <a:latin typeface="Calibri" panose="020F0502020204030204" pitchFamily="34" charset="0"/>
                <a:ea typeface="Times New Roman" panose="02020603050405020304" pitchFamily="18" charset="0"/>
              </a:rPr>
              <a:t> </a:t>
            </a:r>
            <a:r>
              <a:rPr lang="en-US" sz="2800" b="1" dirty="0" err="1">
                <a:solidFill>
                  <a:srgbClr val="000000"/>
                </a:solidFill>
                <a:latin typeface="Calibri" panose="020F0502020204030204" pitchFamily="34" charset="0"/>
                <a:ea typeface="Times New Roman" panose="02020603050405020304" pitchFamily="18" charset="0"/>
              </a:rPr>
              <a:t>grondstof</a:t>
            </a:r>
            <a:r>
              <a:rPr lang="en-US" sz="2800" b="1" dirty="0">
                <a:solidFill>
                  <a:srgbClr val="000000"/>
                </a:solidFill>
                <a:effectLst/>
                <a:latin typeface="Calibri" panose="020F0502020204030204" pitchFamily="34" charset="0"/>
                <a:ea typeface="Times New Roman" panose="02020603050405020304" pitchFamily="18" charset="0"/>
              </a:rPr>
              <a:t> die schaars dreigt te worde</a:t>
            </a:r>
            <a:r>
              <a:rPr lang="en-GB" sz="2800" b="1" dirty="0">
                <a:solidFill>
                  <a:srgbClr val="000000"/>
                </a:solidFill>
                <a:effectLst/>
                <a:latin typeface="Calibri" panose="020F0502020204030204" pitchFamily="34" charset="0"/>
                <a:ea typeface="Times New Roman" panose="02020603050405020304" pitchFamily="18" charset="0"/>
              </a:rPr>
              <a:t>n</a:t>
            </a:r>
            <a:endParaRPr lang="en-US" sz="3600" b="0" dirty="0">
              <a:solidFill>
                <a:srgbClr val="000000"/>
              </a:solidFill>
              <a:effectLst/>
              <a:latin typeface="Play"/>
            </a:endParaRPr>
          </a:p>
          <a:p>
            <a:pPr algn="l"/>
            <a:endParaRPr lang="nl-NL" dirty="0"/>
          </a:p>
        </p:txBody>
      </p:sp>
    </p:spTree>
    <p:extLst>
      <p:ext uri="{BB962C8B-B14F-4D97-AF65-F5344CB8AC3E}">
        <p14:creationId xmlns:p14="http://schemas.microsoft.com/office/powerpoint/2010/main" val="2812693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Activiteit </a:t>
            </a:r>
            <a:r>
              <a:rPr lang="nl-NL" sz="3600" dirty="0"/>
              <a:t>voor studenten</a:t>
            </a:r>
          </a:p>
        </p:txBody>
      </p:sp>
      <p:sp>
        <p:nvSpPr>
          <p:cNvPr id="3" name="Ondertitel 2"/>
          <p:cNvSpPr>
            <a:spLocks noGrp="1"/>
          </p:cNvSpPr>
          <p:nvPr>
            <p:ph type="subTitle" idx="1"/>
          </p:nvPr>
        </p:nvSpPr>
        <p:spPr>
          <a:xfrm>
            <a:off x="763480" y="1546049"/>
            <a:ext cx="9543495" cy="5096742"/>
          </a:xfrm>
        </p:spPr>
        <p:txBody>
          <a:bodyPr>
            <a:normAutofit/>
          </a:bodyPr>
          <a:lstStyle/>
          <a:p>
            <a:pPr marL="342900" lvl="0" indent="-342900" algn="l">
              <a:lnSpc>
                <a:spcPct val="107000"/>
              </a:lnSpc>
              <a:buFont typeface="+mj-lt"/>
              <a:buAutoNum type="arabicPeriod"/>
            </a:pPr>
            <a:r>
              <a:rPr lang="nl-NL" dirty="0" err="1">
                <a:effectLst/>
                <a:latin typeface="Calibri" panose="020F0502020204030204" pitchFamily="34" charset="0"/>
                <a:ea typeface="Calibri" panose="020F0502020204030204" pitchFamily="34" charset="0"/>
                <a:cs typeface="Times New Roman" panose="02020603050405020304" pitchFamily="18" charset="0"/>
              </a:rPr>
              <a:t>Beantwoord de volgende vragen en schrijf je bevindingen </a:t>
            </a:r>
            <a:r>
              <a:rPr lang="nl-NL" dirty="0">
                <a:effectLst/>
                <a:latin typeface="Calibri" panose="020F0502020204030204" pitchFamily="34" charset="0"/>
                <a:ea typeface="Calibri" panose="020F0502020204030204" pitchFamily="34" charset="0"/>
                <a:cs typeface="Times New Roman" panose="02020603050405020304" pitchFamily="18" charset="0"/>
              </a:rPr>
              <a:t>op</a:t>
            </a:r>
          </a:p>
          <a:p>
            <a:pPr marL="342900" lvl="0" indent="-342900" algn="l">
              <a:lnSpc>
                <a:spcPct val="107000"/>
              </a:lnSpc>
              <a:buFont typeface="+mj-lt"/>
              <a:buAutoNum type="arabicPeriod"/>
            </a:pPr>
            <a:r>
              <a:rPr lang="en-GB" dirty="0">
                <a:effectLst/>
                <a:latin typeface="Calibri" panose="020F0502020204030204" pitchFamily="34" charset="0"/>
                <a:ea typeface="Calibri" panose="020F0502020204030204" pitchFamily="34" charset="0"/>
              </a:rPr>
              <a:t>Wat </a:t>
            </a:r>
            <a:r>
              <a:rPr lang="en-GB" dirty="0" err="1">
                <a:effectLst/>
                <a:latin typeface="Calibri" panose="020F0502020204030204" pitchFamily="34" charset="0"/>
                <a:ea typeface="Calibri" panose="020F0502020204030204" pitchFamily="34" charset="0"/>
              </a:rPr>
              <a:t>ziet</a:t>
            </a:r>
            <a:r>
              <a:rPr lang="en-GB" dirty="0">
                <a:effectLst/>
                <a:latin typeface="Calibri" panose="020F0502020204030204" pitchFamily="34" charset="0"/>
                <a:ea typeface="Calibri" panose="020F0502020204030204" pitchFamily="34" charset="0"/>
              </a:rPr>
              <a:t> je als een van de grootste risico's voor watervervuiling in </a:t>
            </a:r>
            <a:r>
              <a:rPr lang="en-GB" dirty="0">
                <a:latin typeface="Calibri" panose="020F0502020204030204" pitchFamily="34" charset="0"/>
                <a:ea typeface="Calibri" panose="020F0502020204030204" pitchFamily="34" charset="0"/>
              </a:rPr>
              <a:t>je</a:t>
            </a:r>
            <a:r>
              <a:rPr lang="en-GB" dirty="0">
                <a:effectLst/>
                <a:latin typeface="Calibri" panose="020F0502020204030204" pitchFamily="34" charset="0"/>
                <a:ea typeface="Calibri" panose="020F0502020204030204" pitchFamily="34" charset="0"/>
              </a:rPr>
              <a:t> regio? </a:t>
            </a:r>
          </a:p>
          <a:p>
            <a:pPr marL="342900" lvl="0" indent="-342900" algn="l">
              <a:lnSpc>
                <a:spcPct val="107000"/>
              </a:lnSpc>
              <a:buFont typeface="+mj-lt"/>
              <a:buAutoNum type="arabicPeriod"/>
            </a:pPr>
            <a:r>
              <a:rPr lang="en-GB" dirty="0">
                <a:effectLst/>
                <a:latin typeface="Calibri" panose="020F0502020204030204" pitchFamily="34" charset="0"/>
                <a:ea typeface="Calibri" panose="020F0502020204030204" pitchFamily="34" charset="0"/>
              </a:rPr>
              <a:t>En in het kappersvak? </a:t>
            </a:r>
          </a:p>
          <a:p>
            <a:pPr marL="342900" lvl="0" indent="-342900" algn="l">
              <a:lnSpc>
                <a:spcPct val="107000"/>
              </a:lnSpc>
              <a:buFont typeface="+mj-lt"/>
              <a:buAutoNum type="arabicPeriod"/>
            </a:pPr>
            <a:r>
              <a:rPr lang="en-GB" dirty="0">
                <a:effectLst/>
                <a:latin typeface="Calibri" panose="020F0502020204030204" pitchFamily="34" charset="0"/>
                <a:ea typeface="Calibri" panose="020F0502020204030204" pitchFamily="34" charset="0"/>
              </a:rPr>
              <a:t>Bij welke van de 4 eerder genoemde oorzaken hoort dit risico? </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84122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Evaluatie en zelfstudie</a:t>
            </a:r>
            <a:endParaRPr lang="nl-NL" sz="3600" dirty="0"/>
          </a:p>
        </p:txBody>
      </p:sp>
      <p:sp>
        <p:nvSpPr>
          <p:cNvPr id="3" name="Ondertitel 2"/>
          <p:cNvSpPr>
            <a:spLocks noGrp="1"/>
          </p:cNvSpPr>
          <p:nvPr>
            <p:ph type="subTitle" idx="1"/>
          </p:nvPr>
        </p:nvSpPr>
        <p:spPr>
          <a:xfrm>
            <a:off x="763480" y="1546049"/>
            <a:ext cx="9543495" cy="5096742"/>
          </a:xfrm>
        </p:spPr>
        <p:txBody>
          <a:bodyPr>
            <a:normAutofit/>
          </a:bodyPr>
          <a:lstStyle/>
          <a:p>
            <a:pPr marL="342900" lvl="0" indent="-342900" algn="l">
              <a:lnSpc>
                <a:spcPct val="107000"/>
              </a:lnSpc>
              <a:buFont typeface="+mj-lt"/>
              <a:buAutoNum type="arabicPeriod"/>
            </a:pPr>
            <a:r>
              <a:rPr lang="nl-NL" dirty="0" err="1">
                <a:latin typeface="Calibri" panose="020F0502020204030204" pitchFamily="34" charset="0"/>
                <a:ea typeface="Calibri" panose="020F0502020204030204" pitchFamily="34" charset="0"/>
                <a:cs typeface="Times New Roman" panose="02020603050405020304" pitchFamily="18" charset="0"/>
              </a:rPr>
              <a:t>Nog vragen tot </a:t>
            </a:r>
            <a:r>
              <a:rPr lang="nl-NL" dirty="0">
                <a:latin typeface="Calibri" panose="020F0502020204030204" pitchFamily="34" charset="0"/>
                <a:ea typeface="Calibri" panose="020F0502020204030204" pitchFamily="34" charset="0"/>
                <a:cs typeface="Times New Roman" panose="02020603050405020304" pitchFamily="18" charset="0"/>
              </a:rPr>
              <a:t>nu toe?</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nl-NL" dirty="0" err="1">
                <a:effectLst/>
                <a:latin typeface="Calibri" panose="020F0502020204030204" pitchFamily="34" charset="0"/>
                <a:ea typeface="Calibri" panose="020F0502020204030204" pitchFamily="34" charset="0"/>
                <a:cs typeface="Times New Roman" panose="02020603050405020304" pitchFamily="18" charset="0"/>
              </a:rPr>
              <a:t>Wat gaan </a:t>
            </a:r>
            <a:r>
              <a:rPr lang="nl-NL" dirty="0">
                <a:effectLst/>
                <a:latin typeface="Calibri" panose="020F0502020204030204" pitchFamily="34" charset="0"/>
                <a:ea typeface="Calibri" panose="020F0502020204030204" pitchFamily="34" charset="0"/>
                <a:cs typeface="Times New Roman" panose="02020603050405020304" pitchFamily="18" charset="0"/>
              </a:rPr>
              <a:t>we volgende week doen?</a:t>
            </a:r>
          </a:p>
          <a:p>
            <a:pPr marL="342900" lvl="0" indent="-342900" algn="l">
              <a:lnSpc>
                <a:spcPct val="107000"/>
              </a:lnSpc>
              <a:buFont typeface="+mj-lt"/>
              <a:buAutoNum type="arabicPeriod"/>
            </a:pPr>
            <a:r>
              <a:rPr lang="nl-NL" dirty="0" err="1">
                <a:latin typeface="Calibri" panose="020F0502020204030204" pitchFamily="34" charset="0"/>
                <a:ea typeface="Calibri" panose="020F0502020204030204" pitchFamily="34" charset="0"/>
                <a:cs typeface="Times New Roman" panose="02020603050405020304" pitchFamily="18" charset="0"/>
              </a:rPr>
              <a:t>Zelfstudie</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dirty="0" err="1">
                <a:latin typeface="Calibri" panose="020F0502020204030204" pitchFamily="34" charset="0"/>
                <a:ea typeface="Calibri" panose="020F0502020204030204" pitchFamily="34" charset="0"/>
                <a:cs typeface="Times New Roman" panose="02020603050405020304" pitchFamily="18" charset="0"/>
              </a:rPr>
              <a:t>lees het </a:t>
            </a:r>
            <a:r>
              <a:rPr lang="nl-NL" dirty="0">
                <a:latin typeface="Calibri" panose="020F0502020204030204" pitchFamily="34" charset="0"/>
                <a:ea typeface="Calibri" panose="020F0502020204030204" pitchFamily="34" charset="0"/>
                <a:cs typeface="Times New Roman" panose="02020603050405020304" pitchFamily="18" charset="0"/>
              </a:rPr>
              <a:t>artikel </a:t>
            </a:r>
            <a:r>
              <a:rPr lang="nl-NL" dirty="0" err="1">
                <a:latin typeface="Calibri" panose="020F0502020204030204" pitchFamily="34" charset="0"/>
                <a:ea typeface="Calibri" panose="020F0502020204030204" pitchFamily="34" charset="0"/>
                <a:cs typeface="Times New Roman" panose="02020603050405020304" pitchFamily="18" charset="0"/>
              </a:rPr>
              <a:t>over waterzuivering </a:t>
            </a:r>
            <a:r>
              <a:rPr lang="en-GB" sz="1800" dirty="0">
                <a:effectLst/>
                <a:latin typeface="Calibri" panose="020F0502020204030204" pitchFamily="34" charset="0"/>
                <a:ea typeface="Calibri" panose="020F0502020204030204" pitchFamily="34" charset="0"/>
              </a:rPr>
              <a:t>van het bekroonde bedrijf </a:t>
            </a:r>
            <a:r>
              <a:rPr lang="en-GB" sz="1800" dirty="0" err="1">
                <a:effectLst/>
                <a:latin typeface="Calibri" panose="020F0502020204030204" pitchFamily="34" charset="0"/>
                <a:ea typeface="Calibri" panose="020F0502020204030204" pitchFamily="34" charset="0"/>
              </a:rPr>
              <a:t>Hydraloop</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2050" name="Picture 2" descr="Home | Hydraloop | NL | Grijs water recycling | Gebruik Water Twee keer">
            <a:extLst>
              <a:ext uri="{FF2B5EF4-FFF2-40B4-BE49-F238E27FC236}">
                <a16:creationId xmlns:a16="http://schemas.microsoft.com/office/drawing/2014/main" id="{C08A468B-B605-4264-B10E-3E08C701C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3795481"/>
            <a:ext cx="3695700"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81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Les 2</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800" b="1" dirty="0">
                <a:latin typeface="play"/>
              </a:rPr>
              <a:t>Watervervuiling en waterzuivering</a:t>
            </a:r>
            <a:endParaRPr lang="nl-NL" sz="2800" dirty="0"/>
          </a:p>
          <a:p>
            <a:pPr algn="l"/>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79686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Registratie van studenten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35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Doelstellingen </a:t>
            </a:r>
            <a:r>
              <a:rPr lang="nl-NL" sz="3600" dirty="0"/>
              <a:t>van </a:t>
            </a:r>
            <a:r>
              <a:rPr lang="nl-NL" sz="3600" dirty="0" err="1"/>
              <a:t>de les</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Voor leerlingen om het concept </a:t>
            </a:r>
            <a:r>
              <a:rPr lang="en-GB" sz="1800" dirty="0" err="1">
                <a:effectLst/>
                <a:latin typeface="Calibri" panose="020F0502020204030204" pitchFamily="34" charset="0"/>
                <a:ea typeface="Calibri" panose="020F0502020204030204" pitchFamily="34" charset="0"/>
                <a:cs typeface="Calibri" panose="020F0502020204030204" pitchFamily="34" charset="0"/>
              </a:rPr>
              <a:t>waterzuivering</a:t>
            </a:r>
            <a:r>
              <a:rPr lang="en-GB" sz="1800" dirty="0">
                <a:effectLst/>
                <a:latin typeface="Calibri" panose="020F0502020204030204" pitchFamily="34" charset="0"/>
                <a:ea typeface="Calibri" panose="020F0502020204030204" pitchFamily="34" charset="0"/>
                <a:cs typeface="Calibri" panose="020F0502020204030204" pitchFamily="34" charset="0"/>
              </a:rPr>
              <a:t> te begrijpen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Voor leerlingen om te experimenteren met het filteren van water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76230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Uitleg experiment</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indent="-342900" algn="l">
              <a:buAutoNum type="arabicPeriod"/>
            </a:pPr>
            <a:r>
              <a:rPr lang="nl-NL" sz="2000" dirty="0">
                <a:latin typeface="Calibri" panose="020F0502020204030204" pitchFamily="34" charset="0"/>
                <a:cs typeface="Calibri" panose="020F0502020204030204" pitchFamily="34" charset="0"/>
              </a:rPr>
              <a:t>Je krijgt </a:t>
            </a:r>
            <a:r>
              <a:rPr lang="nl-NL" sz="2000" dirty="0" err="1">
                <a:latin typeface="Calibri" panose="020F0502020204030204" pitchFamily="34" charset="0"/>
                <a:cs typeface="Calibri" panose="020F0502020204030204" pitchFamily="34" charset="0"/>
              </a:rPr>
              <a:t>van </a:t>
            </a:r>
            <a:r>
              <a:rPr lang="nl-NL" sz="2000" dirty="0">
                <a:latin typeface="Calibri" panose="020F0502020204030204" pitchFamily="34" charset="0"/>
                <a:cs typeface="Calibri" panose="020F0502020204030204" pitchFamily="34" charset="0"/>
              </a:rPr>
              <a:t>mij een filter + afvalwater</a:t>
            </a:r>
          </a:p>
          <a:p>
            <a:pPr marL="342900" indent="-342900" algn="l">
              <a:buAutoNum type="arabicPeriod"/>
            </a:pPr>
            <a:r>
              <a:rPr lang="nl-NL" sz="2000" dirty="0">
                <a:latin typeface="Calibri" panose="020F0502020204030204" pitchFamily="34" charset="0"/>
                <a:cs typeface="Calibri" panose="020F0502020204030204" pitchFamily="34" charset="0"/>
              </a:rPr>
              <a:t>Het afvalwater </a:t>
            </a:r>
            <a:r>
              <a:rPr lang="nl-NL" sz="2000" dirty="0" err="1">
                <a:latin typeface="Calibri" panose="020F0502020204030204" pitchFamily="34" charset="0"/>
                <a:cs typeface="Calibri" panose="020F0502020204030204" pitchFamily="34" charset="0"/>
              </a:rPr>
              <a:t>bevat</a:t>
            </a:r>
            <a:r>
              <a:rPr lang="nl-NL" sz="2000" dirty="0">
                <a:latin typeface="Calibri" panose="020F0502020204030204" pitchFamily="34" charset="0"/>
                <a:cs typeface="Calibri" panose="020F0502020204030204" pitchFamily="34" charset="0"/>
              </a:rPr>
              <a:t>: </a:t>
            </a:r>
            <a:r>
              <a:rPr lang="nl-NL" sz="2000" dirty="0" err="1">
                <a:latin typeface="Calibri" panose="020F0502020204030204" pitchFamily="34" charset="0"/>
                <a:cs typeface="Calibri" panose="020F0502020204030204" pitchFamily="34" charset="0"/>
              </a:rPr>
              <a:t>zand</a:t>
            </a:r>
            <a:r>
              <a:rPr lang="nl-NL" sz="2000" dirty="0">
                <a:latin typeface="Calibri" panose="020F0502020204030204" pitchFamily="34" charset="0"/>
                <a:cs typeface="Calibri" panose="020F0502020204030204" pitchFamily="34" charset="0"/>
              </a:rPr>
              <a:t>, grind of </a:t>
            </a:r>
            <a:r>
              <a:rPr lang="nl-NL" sz="2000" dirty="0" err="1">
                <a:latin typeface="Calibri" panose="020F0502020204030204" pitchFamily="34" charset="0"/>
                <a:cs typeface="Calibri" panose="020F0502020204030204" pitchFamily="34" charset="0"/>
              </a:rPr>
              <a:t>haarverf</a:t>
            </a:r>
            <a:endParaRPr lang="nl-NL" sz="2000" dirty="0">
              <a:latin typeface="Calibri" panose="020F0502020204030204" pitchFamily="34" charset="0"/>
              <a:cs typeface="Calibri" panose="020F0502020204030204" pitchFamily="34" charset="0"/>
            </a:endParaRPr>
          </a:p>
          <a:p>
            <a:pPr marL="342900" indent="-342900" algn="l">
              <a:buAutoNum type="arabicPeriod"/>
            </a:pPr>
            <a:r>
              <a:rPr lang="en-GB" sz="2000" dirty="0">
                <a:latin typeface="Calibri" panose="020F0502020204030204" pitchFamily="34" charset="0"/>
                <a:ea typeface="Times New Roman" panose="02020603050405020304" pitchFamily="18" charset="0"/>
                <a:cs typeface="Calibri" panose="020F0502020204030204" pitchFamily="34" charset="0"/>
              </a:rPr>
              <a:t>Filter het water 3 keer en bekijk de resultaten</a:t>
            </a:r>
          </a:p>
          <a:p>
            <a:pPr marL="342900" indent="-342900" algn="l">
              <a:buAutoNum type="arabicPeriod"/>
            </a:pPr>
            <a:r>
              <a:rPr lang="en-GB" sz="2000" dirty="0">
                <a:latin typeface="Calibri" panose="020F0502020204030204" pitchFamily="34" charset="0"/>
                <a:ea typeface="Times New Roman" panose="02020603050405020304" pitchFamily="18" charset="0"/>
                <a:cs typeface="Calibri" panose="020F0502020204030204" pitchFamily="34" charset="0"/>
              </a:rPr>
              <a:t>Schrijf de bevindingen van het experiment op</a:t>
            </a: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43765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a:t>Experiment </a:t>
            </a:r>
            <a:r>
              <a:rPr lang="nl-NL" dirty="0" err="1"/>
              <a:t>nagesprek</a:t>
            </a: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r>
              <a:rPr lang="nl-NL" dirty="0" err="1"/>
              <a:t>Wat </a:t>
            </a:r>
            <a:r>
              <a:rPr lang="nl-NL" dirty="0"/>
              <a:t>was </a:t>
            </a:r>
            <a:r>
              <a:rPr lang="nl-NL" dirty="0" err="1"/>
              <a:t>het belangrijkste </a:t>
            </a:r>
            <a:r>
              <a:rPr lang="nl-NL" dirty="0"/>
              <a:t>doel van </a:t>
            </a:r>
            <a:r>
              <a:rPr lang="nl-NL" dirty="0" err="1"/>
              <a:t>dit </a:t>
            </a:r>
            <a:r>
              <a:rPr lang="nl-NL" dirty="0"/>
              <a:t>experiment?</a:t>
            </a:r>
          </a:p>
          <a:p>
            <a:r>
              <a:rPr lang="nl-NL" dirty="0" err="1"/>
              <a:t>Wat hebben </a:t>
            </a:r>
            <a:r>
              <a:rPr lang="nl-NL" dirty="0"/>
              <a:t>we </a:t>
            </a:r>
            <a:r>
              <a:rPr lang="nl-NL" dirty="0" err="1"/>
              <a:t>geleerd</a:t>
            </a:r>
            <a:r>
              <a:rPr lang="nl-NL" dirty="0"/>
              <a:t>?</a:t>
            </a:r>
          </a:p>
          <a:p>
            <a:r>
              <a:rPr lang="nl-NL" dirty="0"/>
              <a:t>Denk je dat ze dit systeem ook gebruiken voor de waterzuiveringsindustrie?</a:t>
            </a:r>
          </a:p>
          <a:p>
            <a:endParaRPr lang="nl-NL" dirty="0"/>
          </a:p>
        </p:txBody>
      </p:sp>
    </p:spTree>
    <p:extLst>
      <p:ext uri="{BB962C8B-B14F-4D97-AF65-F5344CB8AC3E}">
        <p14:creationId xmlns:p14="http://schemas.microsoft.com/office/powerpoint/2010/main" val="3607034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60439" y="442451"/>
            <a:ext cx="8596668" cy="1320800"/>
          </a:xfrm>
        </p:spPr>
        <p:txBody>
          <a:bodyPr/>
          <a:lstStyle/>
          <a:p>
            <a:r>
              <a:rPr lang="nl-NL" dirty="0" err="1"/>
              <a:t>Evaluatie</a:t>
            </a: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60439" y="1229032"/>
            <a:ext cx="8713563" cy="4945626"/>
          </a:xfrm>
        </p:spPr>
        <p:txBody>
          <a:bodyPr>
            <a:normAutofit/>
          </a:bodyPr>
          <a:lstStyle/>
          <a:p>
            <a:pPr marL="0" indent="0">
              <a:buNone/>
            </a:pPr>
            <a:endParaRPr lang="nl-NL" dirty="0"/>
          </a:p>
          <a:p>
            <a:pPr marL="0" indent="0">
              <a:buNone/>
            </a:pPr>
            <a:endParaRPr lang="nl-NL" dirty="0"/>
          </a:p>
          <a:p>
            <a:r>
              <a:rPr lang="nl-NL" dirty="0" err="1"/>
              <a:t>Zijn er vragen</a:t>
            </a:r>
            <a:r>
              <a:rPr lang="nl-NL" dirty="0"/>
              <a:t>?</a:t>
            </a:r>
          </a:p>
          <a:p>
            <a:r>
              <a:rPr lang="nl-NL" dirty="0" err="1"/>
              <a:t>Wat gaan </a:t>
            </a:r>
            <a:r>
              <a:rPr lang="nl-NL" dirty="0"/>
              <a:t>we volgende week doen?</a:t>
            </a:r>
          </a:p>
          <a:p>
            <a:endParaRPr lang="nl-NL" dirty="0"/>
          </a:p>
          <a:p>
            <a:endParaRPr lang="nl-NL" dirty="0"/>
          </a:p>
        </p:txBody>
      </p:sp>
    </p:spTree>
    <p:extLst>
      <p:ext uri="{BB962C8B-B14F-4D97-AF65-F5344CB8AC3E}">
        <p14:creationId xmlns:p14="http://schemas.microsoft.com/office/powerpoint/2010/main" val="188101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Registratie van studenten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00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Doelstellingen </a:t>
            </a:r>
            <a:r>
              <a:rPr lang="nl-NL" sz="3600" dirty="0"/>
              <a:t>van </a:t>
            </a:r>
            <a:r>
              <a:rPr lang="nl-NL" sz="3600" dirty="0" err="1"/>
              <a:t>de les</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voor leerlingen om te kunnen kijken naar de bron water en vertrouwd te raken met de problemen rond de dreiging dat water schaars wordt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Voor leerlingen om feiten en cijfers te kennen over de dreiging van waterschaarste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Voor leerlingen om te leren hoe we water kunnen besparen met eenvoudige stappen, watervervuiling (Ocean clean-up project) en zuivering</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AutoNum type="arabicPeriod"/>
            </a:pPr>
            <a:endParaRPr lang="nl-NL" sz="2800" dirty="0"/>
          </a:p>
          <a:p>
            <a:pPr algn="l"/>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90551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Thema inleiding</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indent="-342900" algn="l">
              <a:buFont typeface="Arial" panose="020B0604020202020204" pitchFamily="34" charset="0"/>
              <a:buChar char="•"/>
            </a:pPr>
            <a:r>
              <a:rPr lang="nl-NL" sz="2000" dirty="0">
                <a:effectLst/>
                <a:latin typeface="Calibri" panose="020F0502020204030204" pitchFamily="34" charset="0"/>
                <a:ea typeface="Calibri" panose="020F0502020204030204" pitchFamily="34" charset="0"/>
              </a:rPr>
              <a:t>Water: een </a:t>
            </a:r>
            <a:r>
              <a:rPr lang="nl-NL" sz="2000" dirty="0">
                <a:latin typeface="Calibri" panose="020F0502020204030204" pitchFamily="34" charset="0"/>
                <a:ea typeface="Calibri" panose="020F0502020204030204" pitchFamily="34" charset="0"/>
              </a:rPr>
              <a:t>grondstof</a:t>
            </a:r>
            <a:r>
              <a:rPr lang="nl-NL" sz="2000" dirty="0">
                <a:effectLst/>
                <a:latin typeface="Calibri" panose="020F0502020204030204" pitchFamily="34" charset="0"/>
                <a:ea typeface="Calibri" panose="020F0502020204030204" pitchFamily="34" charset="0"/>
              </a:rPr>
              <a:t> die schaars dreigt te worden. </a:t>
            </a:r>
          </a:p>
          <a:p>
            <a:pPr marL="800100" lvl="1" indent="-342900" algn="l">
              <a:buFont typeface="Arial" panose="020B0604020202020204" pitchFamily="34" charset="0"/>
              <a:buChar char="•"/>
            </a:pPr>
            <a:r>
              <a:rPr lang="nl-NL" sz="1800" dirty="0" err="1">
                <a:effectLst/>
                <a:latin typeface="Calibri" panose="020F0502020204030204" pitchFamily="34" charset="0"/>
                <a:ea typeface="Calibri" panose="020F0502020204030204" pitchFamily="34" charset="0"/>
              </a:rPr>
              <a:t>Feit</a:t>
            </a:r>
            <a:r>
              <a:rPr lang="nl-NL" sz="1800"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Kun je je voorstellen dat een huishouden ongeveer 130 liter perfect schoon drinkwater gebruikt om de afwas te doen, een wasmachine te bedienen of het toilet door te spoelen? </a:t>
            </a:r>
            <a:endParaRPr lang="nl-NL" sz="1800" dirty="0">
              <a:effectLst/>
              <a:latin typeface="Calibri" panose="020F0502020204030204" pitchFamily="34" charset="0"/>
              <a:ea typeface="Calibri" panose="020F0502020204030204" pitchFamily="34" charset="0"/>
            </a:endParaRPr>
          </a:p>
          <a:p>
            <a:pPr marL="342900" indent="-342900" algn="l">
              <a:buFont typeface="Arial" panose="020B0604020202020204" pitchFamily="34" charset="0"/>
              <a:buChar char="•"/>
            </a:pPr>
            <a:r>
              <a:rPr lang="nl-NL" sz="2000" dirty="0">
                <a:latin typeface="Calibri" panose="020F0502020204030204" pitchFamily="34" charset="0"/>
              </a:rPr>
              <a:t>Hoofdvraag: </a:t>
            </a:r>
            <a:r>
              <a:rPr lang="en-GB" sz="2000" dirty="0">
                <a:effectLst/>
                <a:latin typeface="Calibri" panose="020F0502020204030204" pitchFamily="34" charset="0"/>
                <a:ea typeface="Calibri" panose="020F0502020204030204" pitchFamily="34" charset="0"/>
              </a:rPr>
              <a:t>wat is volgens jou de oorzaak van de dreiging?</a:t>
            </a:r>
          </a:p>
          <a:p>
            <a:pPr marL="342900" indent="-342900" algn="l">
              <a:buFont typeface="Arial" panose="020B0604020202020204" pitchFamily="34" charset="0"/>
              <a:buChar char="•"/>
            </a:pPr>
            <a:r>
              <a:rPr lang="en-GB" sz="2000" dirty="0">
                <a:latin typeface="Calibri" panose="020F0502020204030204" pitchFamily="34" charset="0"/>
              </a:rPr>
              <a:t>Deel je gedachten met de groep</a:t>
            </a:r>
            <a:endParaRPr lang="nl-NL" sz="2000" dirty="0"/>
          </a:p>
          <a:p>
            <a:pPr algn="l"/>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6008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Feiten en cijfers</a:t>
            </a:r>
            <a:endParaRPr lang="nl-NL" sz="3600" dirty="0"/>
          </a:p>
        </p:txBody>
      </p:sp>
      <p:sp>
        <p:nvSpPr>
          <p:cNvPr id="3" name="Ondertitel 2"/>
          <p:cNvSpPr>
            <a:spLocks noGrp="1"/>
          </p:cNvSpPr>
          <p:nvPr>
            <p:ph type="subTitle" idx="1"/>
          </p:nvPr>
        </p:nvSpPr>
        <p:spPr>
          <a:xfrm>
            <a:off x="882472" y="1364583"/>
            <a:ext cx="9063242" cy="5096742"/>
          </a:xfrm>
        </p:spPr>
        <p:txBody>
          <a:bodyPr>
            <a:normAutofit/>
          </a:bodyPr>
          <a:lstStyle/>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In de afgelopen 40 jaar is de wereldbevolking verdubbeld en het waterverbruik verviervoudigd.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Vandaag de dag hebben ongeveer 4 miljard mensen, oftewel bijna tweederde van de wereldbevolking, gedurende ten minste één maand per jaar te maken met ernstige waterschaarste.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Tegen 2035 zal tot 40% van de wereldbevolking in gebieden leven met ernstige watertekorten.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Als we doorgaan met wat we nu doen, zal er in 2040 niet genoeg water zijn om de dorst van de wereldbevolking te lessen en de </a:t>
            </a:r>
            <a:r>
              <a:rPr lang="en-GB" sz="1800" dirty="0" err="1">
                <a:effectLst/>
                <a:latin typeface="Calibri" panose="020F0502020204030204" pitchFamily="34" charset="0"/>
                <a:ea typeface="Calibri" panose="020F0502020204030204" pitchFamily="34" charset="0"/>
                <a:cs typeface="Calibri" panose="020F0502020204030204" pitchFamily="34" charset="0"/>
              </a:rPr>
              <a:t>huidige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energieoplossingen</a:t>
            </a:r>
            <a:r>
              <a:rPr lang="en-GB" sz="1800" dirty="0">
                <a:effectLst/>
                <a:latin typeface="Calibri" panose="020F0502020204030204" pitchFamily="34" charset="0"/>
                <a:ea typeface="Calibri" panose="020F0502020204030204" pitchFamily="34" charset="0"/>
                <a:cs typeface="Calibri" panose="020F0502020204030204" pitchFamily="34" charset="0"/>
              </a:rPr>
              <a:t> in stand te houden.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In 2050 zal de wereldbevolking zijn gegroeid tot 9,7 miljard mensen. De vraag naar water zal naar verwachting met 55 procent toenemen, inclusief een stijging van 400 procent in de vraag naar water voor de industrie.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10109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a:t>Water </a:t>
            </a:r>
            <a:r>
              <a:rPr lang="nl-NL" sz="3600" dirty="0" err="1"/>
              <a:t>besparen en waarom</a:t>
            </a:r>
            <a:r>
              <a:rPr lang="nl-NL" sz="3600" dirty="0"/>
              <a:t>?</a:t>
            </a:r>
          </a:p>
        </p:txBody>
      </p:sp>
      <p:sp>
        <p:nvSpPr>
          <p:cNvPr id="3" name="Ondertitel 2"/>
          <p:cNvSpPr>
            <a:spLocks noGrp="1"/>
          </p:cNvSpPr>
          <p:nvPr>
            <p:ph type="subTitle" idx="1"/>
          </p:nvPr>
        </p:nvSpPr>
        <p:spPr>
          <a:xfrm>
            <a:off x="986281" y="1546049"/>
            <a:ext cx="9063242" cy="5096742"/>
          </a:xfrm>
        </p:spPr>
        <p:txBody>
          <a:bodyPr>
            <a:normAutofit/>
          </a:bodyPr>
          <a:lstStyle/>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De belangrijkste redenen voor de toename van waterschaarste op de planeet: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de groeiende vraag naar water als gevolg van de bevolkingsgroei,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hogere levensstandaarden met een stijgende vraag naar water,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de consumptie van meer dierlijke producten,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uitbreiding van irrigatie in de landbouw. </a:t>
            </a: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Bovendien kunnen ontbossing, de klimaatverandering (combinatie van overstromingen en droogtes), watervervuiling en verspilling van water (zoals het doorspoelen van het toilet of het gebruik van een wasmachine met </a:t>
            </a:r>
            <a:r>
              <a:rPr lang="en-GB" sz="1800" dirty="0" err="1">
                <a:effectLst/>
                <a:latin typeface="Calibri" panose="020F0502020204030204" pitchFamily="34" charset="0"/>
                <a:ea typeface="Calibri" panose="020F0502020204030204" pitchFamily="34" charset="0"/>
                <a:cs typeface="Calibri" panose="020F0502020204030204" pitchFamily="34" charset="0"/>
              </a:rPr>
              <a:t>schoon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dirty="0" err="1">
                <a:latin typeface="Calibri" panose="020F0502020204030204" pitchFamily="34" charset="0"/>
                <a:ea typeface="Calibri" panose="020F0502020204030204" pitchFamily="34" charset="0"/>
                <a:cs typeface="Calibri" panose="020F0502020204030204" pitchFamily="34" charset="0"/>
              </a:rPr>
              <a:t>drink</a:t>
            </a:r>
            <a:r>
              <a:rPr lang="en-GB" sz="1800" dirty="0" err="1">
                <a:effectLst/>
                <a:latin typeface="Calibri" panose="020F0502020204030204" pitchFamily="34" charset="0"/>
                <a:ea typeface="Calibri" panose="020F0502020204030204" pitchFamily="34" charset="0"/>
                <a:cs typeface="Calibri" panose="020F0502020204030204" pitchFamily="34" charset="0"/>
              </a:rPr>
              <a:t>water</a:t>
            </a:r>
            <a:r>
              <a:rPr lang="en-GB" sz="1800" dirty="0">
                <a:effectLst/>
                <a:latin typeface="Calibri" panose="020F0502020204030204" pitchFamily="34" charset="0"/>
                <a:ea typeface="Calibri" panose="020F0502020204030204" pitchFamily="34" charset="0"/>
                <a:cs typeface="Calibri" panose="020F0502020204030204" pitchFamily="34" charset="0"/>
              </a:rPr>
              <a:t>) leiden tot een tekort aan water.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Bijvoorbeeld in Nederland, het beroemde 'waterland', is er de laatste jaren een dreigend watertekort, vooral door de hete zomers.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lnSpc>
                <a:spcPct val="107000"/>
              </a:lnSpc>
              <a:spcAft>
                <a:spcPts val="800"/>
              </a:spcAft>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457200" indent="-457200" algn="l">
              <a:buFont typeface="Arial" panose="020B0604020202020204" pitchFamily="34" charset="0"/>
              <a:buChar char="•"/>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spcBef>
                <a:spcPts val="0"/>
              </a:spcBef>
              <a:spcAft>
                <a:spcPts val="600"/>
              </a:spcAft>
              <a:buFont typeface="Arial" panose="020B0604020202020204" pitchFamily="34" charset="0"/>
              <a:buChar char="•"/>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35534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91349" y="258562"/>
            <a:ext cx="7935972" cy="540327"/>
          </a:xfrm>
        </p:spPr>
        <p:txBody>
          <a:bodyPr/>
          <a:lstStyle/>
          <a:p>
            <a:r>
              <a:rPr lang="nl-NL" sz="3600" dirty="0"/>
              <a:t>Tips </a:t>
            </a:r>
            <a:r>
              <a:rPr lang="nl-NL" sz="3600" dirty="0" err="1"/>
              <a:t>om </a:t>
            </a:r>
            <a:r>
              <a:rPr lang="nl-NL" sz="3600" dirty="0"/>
              <a:t>water te besparen</a:t>
            </a:r>
          </a:p>
        </p:txBody>
      </p:sp>
      <p:sp>
        <p:nvSpPr>
          <p:cNvPr id="3" name="Ondertitel 2"/>
          <p:cNvSpPr>
            <a:spLocks noGrp="1"/>
          </p:cNvSpPr>
          <p:nvPr>
            <p:ph type="subTitle" idx="1"/>
          </p:nvPr>
        </p:nvSpPr>
        <p:spPr>
          <a:xfrm>
            <a:off x="639193" y="703504"/>
            <a:ext cx="9543495" cy="5450991"/>
          </a:xfrm>
        </p:spPr>
        <p:txBody>
          <a:bodyPr>
            <a:noAutofit/>
          </a:bodyPr>
          <a:lstStyle/>
          <a:p>
            <a:pPr marL="342900" lvl="0" indent="-342900" algn="l">
              <a:lnSpc>
                <a:spcPct val="107000"/>
              </a:lnSpc>
              <a:buFont typeface="+mj-lt"/>
              <a:buAutoNum type="arabicPeriod"/>
            </a:pPr>
            <a:r>
              <a:rPr lang="en-GB" sz="1300" dirty="0">
                <a:effectLst/>
                <a:latin typeface="Calibri" panose="020F0502020204030204" pitchFamily="34" charset="0"/>
                <a:ea typeface="Calibri" panose="020F0502020204030204" pitchFamily="34" charset="0"/>
                <a:cs typeface="Calibri" panose="020F0502020204030204" pitchFamily="34" charset="0"/>
              </a:rPr>
              <a:t>Gebruik een kom in de gootsteen als je fruit, groenten of de afwas doet. Je kunt het afvalwater dan gebruiken om je </a:t>
            </a:r>
            <a:r>
              <a:rPr lang="en-GB" sz="1300" dirty="0" err="1">
                <a:effectLst/>
                <a:latin typeface="Calibri" panose="020F0502020204030204" pitchFamily="34" charset="0"/>
                <a:ea typeface="Calibri" panose="020F0502020204030204" pitchFamily="34" charset="0"/>
                <a:cs typeface="Calibri" panose="020F0502020204030204" pitchFamily="34" charset="0"/>
              </a:rPr>
              <a:t>planten</a:t>
            </a:r>
            <a:r>
              <a:rPr lang="en-GB" sz="1300" dirty="0">
                <a:effectLst/>
                <a:latin typeface="Calibri" panose="020F0502020204030204" pitchFamily="34" charset="0"/>
                <a:ea typeface="Calibri" panose="020F0502020204030204" pitchFamily="34" charset="0"/>
                <a:cs typeface="Calibri" panose="020F0502020204030204" pitchFamily="34" charset="0"/>
              </a:rPr>
              <a:t> </a:t>
            </a:r>
            <a:br>
              <a:rPr lang="en-GB" sz="1300" dirty="0">
                <a:latin typeface="Calibri" panose="020F0502020204030204" pitchFamily="34" charset="0"/>
                <a:ea typeface="Calibri" panose="020F0502020204030204" pitchFamily="34" charset="0"/>
                <a:cs typeface="Calibri" panose="020F0502020204030204" pitchFamily="34" charset="0"/>
              </a:rPr>
            </a:br>
            <a:r>
              <a:rPr lang="en-GB" sz="1300" dirty="0">
                <a:effectLst/>
                <a:latin typeface="Calibri" panose="020F0502020204030204" pitchFamily="34" charset="0"/>
                <a:ea typeface="Calibri" panose="020F0502020204030204" pitchFamily="34" charset="0"/>
                <a:cs typeface="Calibri" panose="020F0502020204030204" pitchFamily="34" charset="0"/>
              </a:rPr>
              <a:t>water te geven.</a:t>
            </a:r>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300" dirty="0">
                <a:effectLst/>
                <a:latin typeface="Calibri" panose="020F0502020204030204" pitchFamily="34" charset="0"/>
                <a:ea typeface="Calibri" panose="020F0502020204030204" pitchFamily="34" charset="0"/>
                <a:cs typeface="Calibri" panose="020F0502020204030204" pitchFamily="34" charset="0"/>
              </a:rPr>
              <a:t>Vul een kan met water en zet hem in de koelkast voor als je een koel drankje wilt.</a:t>
            </a:r>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300" dirty="0">
                <a:effectLst/>
                <a:latin typeface="Calibri" panose="020F0502020204030204" pitchFamily="34" charset="0"/>
                <a:ea typeface="Calibri" panose="020F0502020204030204" pitchFamily="34" charset="0"/>
                <a:cs typeface="Calibri" panose="020F0502020204030204" pitchFamily="34" charset="0"/>
              </a:rPr>
              <a:t>Draai de kraan dicht als je je tanden poetst. Een lopende kraan verbruikt tot negen liter water per minuut.</a:t>
            </a:r>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300" dirty="0">
                <a:effectLst/>
                <a:latin typeface="Calibri" panose="020F0502020204030204" pitchFamily="34" charset="0"/>
                <a:ea typeface="Calibri" panose="020F0502020204030204" pitchFamily="34" charset="0"/>
                <a:cs typeface="Calibri" panose="020F0502020204030204" pitchFamily="34" charset="0"/>
              </a:rPr>
              <a:t>Wacht met het gebruik van je wasmachine of vaatwasser tot je een volle lading hebt. Sommige nieuwe wasmachines gebruiken minder dan zeven liter water per kilo kleding, terwijl moderne vaatwassers slechts 10 tot 15 liter water per cyclus kunnen gebruiken.</a:t>
            </a:r>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300" dirty="0">
                <a:effectLst/>
                <a:latin typeface="Calibri" panose="020F0502020204030204" pitchFamily="34" charset="0"/>
                <a:ea typeface="Calibri" panose="020F0502020204030204" pitchFamily="34" charset="0"/>
                <a:cs typeface="Calibri" panose="020F0502020204030204" pitchFamily="34" charset="0"/>
              </a:rPr>
              <a:t>Neem indien mogelijk een douche in plaats van een bad. Een douche van vijf minuten verbruikt ongeveer 40 liter water. Dit is ongeveer de helft van een standaard bad.</a:t>
            </a:r>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300" dirty="0">
                <a:effectLst/>
                <a:latin typeface="Calibri" panose="020F0502020204030204" pitchFamily="34" charset="0"/>
                <a:ea typeface="Calibri" panose="020F0502020204030204" pitchFamily="34" charset="0"/>
                <a:cs typeface="Calibri" panose="020F0502020204030204" pitchFamily="34" charset="0"/>
              </a:rPr>
              <a:t>Gebruik een waterbesparend apparaat in de stortbak van je toilet. Afhankelijk van de grootte van je stortbak kun je tussen de één en drie liter besparen elke keer dat je het toilet doorspoelt.</a:t>
            </a:r>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300" dirty="0">
                <a:effectLst/>
                <a:latin typeface="Calibri" panose="020F0502020204030204" pitchFamily="34" charset="0"/>
                <a:ea typeface="Calibri" panose="020F0502020204030204" pitchFamily="34" charset="0"/>
                <a:cs typeface="Calibri" panose="020F0502020204030204" pitchFamily="34" charset="0"/>
              </a:rPr>
              <a:t>Een gieter in de tuin gebruiken in plaats van een sproeier of een slang. Tuinsproeiers en slangen die blijven lopen, kunnen 500 tot 1000 liter water per uur verbruiken.</a:t>
            </a:r>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300" dirty="0">
                <a:effectLst/>
                <a:latin typeface="Calibri" panose="020F0502020204030204" pitchFamily="34" charset="0"/>
                <a:ea typeface="Calibri" panose="020F0502020204030204" pitchFamily="34" charset="0"/>
                <a:cs typeface="Calibri" panose="020F0502020204030204" pitchFamily="34" charset="0"/>
              </a:rPr>
              <a:t>Denk erover om een waterton te plaatsen om regenwater van je dak op te vangen. In waterputten kan meestal ongeveer 200 liter water worden opgeslagen. Regenwater gebruiken in de tuin is niet alleen beter voor het besproeien van je planten, maar vermindert ook de hoeveelheid gezuiverd water die je gebruikt.</a:t>
            </a:r>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300" dirty="0">
                <a:effectLst/>
                <a:latin typeface="Calibri" panose="020F0502020204030204" pitchFamily="34" charset="0"/>
                <a:ea typeface="Calibri" panose="020F0502020204030204" pitchFamily="34" charset="0"/>
                <a:cs typeface="Calibri" panose="020F0502020204030204" pitchFamily="34" charset="0"/>
              </a:rPr>
              <a:t>Controleer je woning regelmatig op </a:t>
            </a:r>
            <a:r>
              <a:rPr lang="en-GB" sz="1300" dirty="0" err="1">
                <a:effectLst/>
                <a:latin typeface="Calibri" panose="020F0502020204030204" pitchFamily="34" charset="0"/>
                <a:ea typeface="Calibri" panose="020F0502020204030204" pitchFamily="34" charset="0"/>
                <a:cs typeface="Calibri" panose="020F0502020204030204" pitchFamily="34" charset="0"/>
              </a:rPr>
              <a:t>lekkages</a:t>
            </a:r>
            <a:r>
              <a:rPr lang="en-GB" sz="1300" dirty="0">
                <a:effectLst/>
                <a:latin typeface="Calibri" panose="020F0502020204030204" pitchFamily="34" charset="0"/>
                <a:ea typeface="Calibri" panose="020F0502020204030204" pitchFamily="34" charset="0"/>
                <a:cs typeface="Calibri" panose="020F0502020204030204" pitchFamily="34" charset="0"/>
              </a:rPr>
              <a:t> in de interne leidingen.</a:t>
            </a:r>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sz="1300" dirty="0">
                <a:effectLst/>
                <a:latin typeface="Calibri" panose="020F0502020204030204" pitchFamily="34" charset="0"/>
                <a:ea typeface="Calibri" panose="020F0502020204030204" pitchFamily="34" charset="0"/>
                <a:cs typeface="Calibri" panose="020F0502020204030204" pitchFamily="34" charset="0"/>
              </a:rPr>
              <a:t>Probeer je normale doucheroutine met 2 minuten in te korten (maak er bijvoorbeeld 5 in plaats van 7 minuten van). Als je de temperatuur van je water 1-2 graden lager zet, bespaar je energie en dat is goed voor je gezondheid (als je hebt gehoord van de ijsman Wim Hof, dan weet je dat. Zoek anders de Wim Hof methode online op!)</a:t>
            </a:r>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84320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Watervervuiling</a:t>
            </a:r>
            <a:endParaRPr lang="nl-NL" sz="36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8" name="Onlinemedia 7" title="Water pollution | Water Contamination | Video for kids">
            <a:hlinkClick r:id="" action="ppaction://media"/>
            <a:extLst>
              <a:ext uri="{FF2B5EF4-FFF2-40B4-BE49-F238E27FC236}">
                <a16:creationId xmlns:a16="http://schemas.microsoft.com/office/drawing/2014/main" id="{5CCDC027-C01B-454D-A9BC-D5850D2DC39B}"/>
              </a:ext>
            </a:extLst>
          </p:cNvPr>
          <p:cNvPicPr>
            <a:picLocks noRot="1" noChangeAspect="1"/>
          </p:cNvPicPr>
          <p:nvPr>
            <a:videoFile r:link="rId1"/>
          </p:nvPr>
        </p:nvPicPr>
        <p:blipFill>
          <a:blip r:embed="rId5"/>
          <a:stretch>
            <a:fillRect/>
          </a:stretch>
        </p:blipFill>
        <p:spPr>
          <a:xfrm>
            <a:off x="1565925" y="1516132"/>
            <a:ext cx="7575658" cy="4280246"/>
          </a:xfrm>
          <a:prstGeom prst="rect">
            <a:avLst/>
          </a:prstGeom>
        </p:spPr>
      </p:pic>
    </p:spTree>
    <p:extLst>
      <p:ext uri="{BB962C8B-B14F-4D97-AF65-F5344CB8AC3E}">
        <p14:creationId xmlns:p14="http://schemas.microsoft.com/office/powerpoint/2010/main" val="20265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Oorzaken </a:t>
            </a:r>
            <a:r>
              <a:rPr lang="nl-NL" sz="3600" dirty="0"/>
              <a:t>van </a:t>
            </a:r>
            <a:r>
              <a:rPr lang="nl-NL" sz="3600" dirty="0" err="1"/>
              <a:t>waterverontreiniging</a:t>
            </a:r>
            <a:endParaRPr lang="nl-NL" sz="3600" dirty="0"/>
          </a:p>
        </p:txBody>
      </p:sp>
      <p:sp>
        <p:nvSpPr>
          <p:cNvPr id="3" name="Ondertitel 2"/>
          <p:cNvSpPr>
            <a:spLocks noGrp="1"/>
          </p:cNvSpPr>
          <p:nvPr>
            <p:ph type="subTitle" idx="1"/>
          </p:nvPr>
        </p:nvSpPr>
        <p:spPr>
          <a:xfrm>
            <a:off x="763480" y="1546049"/>
            <a:ext cx="9543495" cy="5096742"/>
          </a:xfrm>
        </p:spPr>
        <p:txBody>
          <a:bodyPr>
            <a:normAutofit/>
          </a:bodyPr>
          <a:lstStyle/>
          <a:p>
            <a:pPr marL="342900" lvl="0" indent="-342900" algn="l">
              <a:lnSpc>
                <a:spcPct val="107000"/>
              </a:lnSpc>
              <a:buFont typeface="+mj-lt"/>
              <a:buAutoNum type="arabicPeriod"/>
            </a:pPr>
            <a:r>
              <a:rPr lang="nl-NL" sz="2000" dirty="0" err="1">
                <a:effectLst/>
                <a:latin typeface="Calibri" panose="020F0502020204030204" pitchFamily="34" charset="0"/>
                <a:ea typeface="Calibri" panose="020F0502020204030204" pitchFamily="34" charset="0"/>
                <a:cs typeface="Times New Roman" panose="02020603050405020304" pitchFamily="18" charset="0"/>
              </a:rPr>
              <a:t>Landbouw</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07000"/>
              </a:lnSpc>
              <a:buFont typeface="+mj-lt"/>
              <a:buAutoNum type="arabicPeriod"/>
            </a:pPr>
            <a:r>
              <a:rPr lang="en-GB" sz="2000" dirty="0" err="1">
                <a:effectLst/>
                <a:latin typeface="Calibri" panose="020F0502020204030204" pitchFamily="34" charset="0"/>
                <a:ea typeface="Times New Roman" panose="02020603050405020304" pitchFamily="18" charset="0"/>
                <a:cs typeface="Calibri" panose="020F0502020204030204" pitchFamily="34" charset="0"/>
              </a:rPr>
              <a:t>Afvalwater</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lnSpc>
                <a:spcPct val="107000"/>
              </a:lnSpc>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Olievervuiling</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2000" dirty="0" err="1">
                <a:latin typeface="Calibri" panose="020F0502020204030204" pitchFamily="34" charset="0"/>
                <a:ea typeface="Calibri" panose="020F0502020204030204" pitchFamily="34" charset="0"/>
              </a:rPr>
              <a:t>Vervuling</a:t>
            </a:r>
            <a:r>
              <a:rPr lang="en-GB" sz="2000" dirty="0">
                <a:latin typeface="Calibri" panose="020F0502020204030204" pitchFamily="34" charset="0"/>
                <a:ea typeface="Calibri" panose="020F0502020204030204" pitchFamily="34" charset="0"/>
              </a:rPr>
              <a:t> met </a:t>
            </a:r>
            <a:r>
              <a:rPr lang="en-GB" sz="2000" dirty="0" err="1">
                <a:latin typeface="Calibri" panose="020F0502020204030204" pitchFamily="34" charset="0"/>
                <a:ea typeface="Calibri" panose="020F0502020204030204" pitchFamily="34" charset="0"/>
              </a:rPr>
              <a:t>r</a:t>
            </a:r>
            <a:r>
              <a:rPr lang="en-GB" sz="2000" dirty="0" err="1">
                <a:effectLst/>
                <a:latin typeface="Calibri" panose="020F0502020204030204" pitchFamily="34" charset="0"/>
                <a:ea typeface="Calibri" panose="020F0502020204030204" pitchFamily="34" charset="0"/>
              </a:rPr>
              <a:t>adioactieve</a:t>
            </a:r>
            <a:r>
              <a:rPr lang="en-GB" sz="2000" dirty="0">
                <a:effectLst/>
                <a:latin typeface="Calibri" panose="020F0502020204030204" pitchFamily="34" charset="0"/>
                <a:ea typeface="Calibri" panose="020F0502020204030204" pitchFamily="34" charset="0"/>
              </a:rPr>
              <a:t> </a:t>
            </a:r>
            <a:br>
              <a:rPr lang="en-GB" sz="2000" dirty="0">
                <a:effectLst/>
                <a:latin typeface="Calibri" panose="020F0502020204030204" pitchFamily="34" charset="0"/>
                <a:ea typeface="Calibri" panose="020F0502020204030204" pitchFamily="34" charset="0"/>
              </a:rPr>
            </a:br>
            <a:r>
              <a:rPr lang="en-GB" sz="2000" dirty="0" err="1">
                <a:effectLst/>
                <a:latin typeface="Calibri" panose="020F0502020204030204" pitchFamily="34" charset="0"/>
                <a:ea typeface="Calibri" panose="020F0502020204030204" pitchFamily="34" charset="0"/>
              </a:rPr>
              <a:t>stoffen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7" name="Afbeelding 6" descr="Afbeelding met berg, natuur, rif, oceaanbodem&#10;&#10;Automatisch gegenereerde beschrijving">
            <a:extLst>
              <a:ext uri="{FF2B5EF4-FFF2-40B4-BE49-F238E27FC236}">
                <a16:creationId xmlns:a16="http://schemas.microsoft.com/office/drawing/2014/main" id="{CDF6F7C9-B169-4679-AE16-F61F1D6C6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627" y="1882733"/>
            <a:ext cx="4777839" cy="3092534"/>
          </a:xfrm>
          <a:prstGeom prst="rect">
            <a:avLst/>
          </a:prstGeom>
        </p:spPr>
      </p:pic>
    </p:spTree>
    <p:extLst>
      <p:ext uri="{BB962C8B-B14F-4D97-AF65-F5344CB8AC3E}">
        <p14:creationId xmlns:p14="http://schemas.microsoft.com/office/powerpoint/2010/main" val="37230235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7" ma:contentTypeDescription="Een nieuw document maken." ma:contentTypeScope="" ma:versionID="79e439022d8250601e55eb7f6fd7275e">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2852faa2e85fa1b7c1a071c178bd9b3a"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Props1.xml><?xml version="1.0" encoding="utf-8"?>
<ds:datastoreItem xmlns:ds="http://schemas.openxmlformats.org/officeDocument/2006/customXml" ds:itemID="{1BF13F95-A30D-4B7A-B2E1-10024087454E}"/>
</file>

<file path=customXml/itemProps2.xml><?xml version="1.0" encoding="utf-8"?>
<ds:datastoreItem xmlns:ds="http://schemas.openxmlformats.org/officeDocument/2006/customXml" ds:itemID="{4E29153E-E645-4520-A8DB-CBEB3B35B49C}">
  <ds:schemaRefs>
    <ds:schemaRef ds:uri="http://schemas.microsoft.com/sharepoint/v3/contenttype/forms"/>
  </ds:schemaRefs>
</ds:datastoreItem>
</file>

<file path=customXml/itemProps3.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docProps/app.xml><?xml version="1.0" encoding="utf-8"?>
<Properties xmlns="http://schemas.openxmlformats.org/officeDocument/2006/extended-properties" xmlns:vt="http://schemas.openxmlformats.org/officeDocument/2006/docPropsVTypes">
  <Template>Facet</Template>
  <TotalTime>701</TotalTime>
  <Words>935</Words>
  <Application>Microsoft Office PowerPoint</Application>
  <PresentationFormat>Breedbeeld</PresentationFormat>
  <Paragraphs>87</Paragraphs>
  <Slides>17</Slides>
  <Notes>0</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Calibri</vt:lpstr>
      <vt:lpstr>play</vt:lpstr>
      <vt:lpstr>play</vt:lpstr>
      <vt:lpstr>Symbol</vt:lpstr>
      <vt:lpstr>Trebuchet MS</vt:lpstr>
      <vt:lpstr>Wingdings 3</vt:lpstr>
      <vt:lpstr>Facet</vt:lpstr>
      <vt:lpstr>Module 1 Les 1</vt:lpstr>
      <vt:lpstr>Registratie van studenten</vt:lpstr>
      <vt:lpstr>Doelstellingen van de les</vt:lpstr>
      <vt:lpstr>Thema inleiding</vt:lpstr>
      <vt:lpstr>Feiten en cijfers</vt:lpstr>
      <vt:lpstr>Water besparen en waarom?</vt:lpstr>
      <vt:lpstr>Tips om water te besparen</vt:lpstr>
      <vt:lpstr>Watervervuiling</vt:lpstr>
      <vt:lpstr>Oorzaken van waterverontreiniging</vt:lpstr>
      <vt:lpstr>Activiteit voor studenten</vt:lpstr>
      <vt:lpstr>Evaluatie en zelfstudie</vt:lpstr>
      <vt:lpstr>Les 2</vt:lpstr>
      <vt:lpstr>Registratie van studenten</vt:lpstr>
      <vt:lpstr>Doelstellingen van de les</vt:lpstr>
      <vt:lpstr>Uitleg experiment</vt:lpstr>
      <vt:lpstr>Experiment nagesprek</vt:lpstr>
      <vt:lpstr>Evaluatie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keywords>, docId:B69FA6A61588CE888ED8F09AE0EB65B8</cp:keywords>
  <cp:lastModifiedBy>Ganna Chalapko</cp:lastModifiedBy>
  <cp:revision>247</cp:revision>
  <dcterms:created xsi:type="dcterms:W3CDTF">2020-10-08T12:13:34Z</dcterms:created>
  <dcterms:modified xsi:type="dcterms:W3CDTF">2023-07-13T09:27:35Z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