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5" r:id="rId2"/>
    <p:sldId id="293" r:id="rId3"/>
    <p:sldId id="298" r:id="rId4"/>
    <p:sldId id="314" r:id="rId5"/>
    <p:sldId id="315" r:id="rId6"/>
    <p:sldId id="316" r:id="rId7"/>
    <p:sldId id="317" r:id="rId8"/>
    <p:sldId id="318" r:id="rId9"/>
    <p:sldId id="319" r:id="rId10"/>
    <p:sldId id="320" r:id="rId11"/>
    <p:sldId id="29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C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74"/>
  </p:normalViewPr>
  <p:slideViewPr>
    <p:cSldViewPr snapToGrid="0" snapToObjects="1">
      <p:cViewPr varScale="1">
        <p:scale>
          <a:sx n="86" d="100"/>
          <a:sy n="86" d="100"/>
        </p:scale>
        <p:origin x="53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Klik om de titelstijl van het merk te wijzigen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Klik om de tekststijl van het logo aan te passen</a:t>
            </a:r>
          </a:p>
          <a:p>
            <a:pPr lvl="1"/>
            <a:r>
              <a:rPr lang="es-ES"/>
              <a:t>Segundo niveau</a:t>
            </a:r>
          </a:p>
          <a:p>
            <a:pPr lvl="2"/>
            <a:r>
              <a:rPr lang="es-ES"/>
              <a:t>Tercer nivel</a:t>
            </a:r>
          </a:p>
          <a:p>
            <a:pPr lvl="3"/>
            <a:r>
              <a:rPr lang="es-ES"/>
              <a:t>Cuarto niveau</a:t>
            </a:r>
          </a:p>
          <a:p>
            <a:pPr lvl="4"/>
            <a:r>
              <a:rPr lang="es-ES"/>
              <a:t>Quinto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t>7/13/2023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Afbeelding 6">
            <a:extLst>
              <a:ext uri="{FF2B5EF4-FFF2-40B4-BE49-F238E27FC236}">
                <a16:creationId xmlns:a16="http://schemas.microsoft.com/office/drawing/2014/main" id="{9E51300D-385F-C446-A7FE-64A723D14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265" y="5729288"/>
            <a:ext cx="545623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A1617198-0D04-1643-97D7-A5E31B7D7CC4}"/>
              </a:ext>
            </a:extLst>
          </p:cNvPr>
          <p:cNvPicPr>
            <a:picLocks noChangeAspect="1"/>
          </p:cNvPicPr>
          <p:nvPr/>
        </p:nvPicPr>
        <p:blipFill>
          <a:blip r:embed="rId3"/>
          <a:stretch>
            <a:fillRect/>
          </a:stretch>
        </p:blipFill>
        <p:spPr>
          <a:xfrm>
            <a:off x="16992" y="0"/>
            <a:ext cx="12158015" cy="6858000"/>
          </a:xfrm>
          <a:prstGeom prst="rect">
            <a:avLst/>
          </a:prstGeom>
        </p:spPr>
      </p:pic>
    </p:spTree>
    <p:extLst>
      <p:ext uri="{BB962C8B-B14F-4D97-AF65-F5344CB8AC3E}">
        <p14:creationId xmlns:p14="http://schemas.microsoft.com/office/powerpoint/2010/main" val="4231437617"/>
      </p:ext>
    </p:extLst>
  </p:cSld>
  <p:clrMapOvr>
    <a:masterClrMapping/>
  </p:clrMapOvr>
  <mc:AlternateContent xmlns:mc="http://schemas.openxmlformats.org/markup-compatibility/2006" xmlns:p14="http://schemas.microsoft.com/office/powerpoint/2010/main">
    <mc:Choice Requires="p14">
      <p:transition spd="slow" p14:dur="1500">
        <p14:flash/>
      </p:transition>
    </mc:Choice>
    <mc:Fallback xmlns:a14="http://schemas.microsoft.com/office/drawing/2010/main" xmlns:a16="http://schemas.microsoft.com/office/drawing/2014/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717C051-7C33-DC4E-9090-79446F7910EA}"/>
              </a:ext>
            </a:extLst>
          </p:cNvPr>
          <p:cNvSpPr>
            <a:spLocks noGrp="1"/>
          </p:cNvSpPr>
          <p:nvPr>
            <p:ph type="ctrTitle"/>
          </p:nvPr>
        </p:nvSpPr>
        <p:spPr>
          <a:xfrm>
            <a:off x="562992" y="365125"/>
            <a:ext cx="10515600" cy="944563"/>
          </a:xfrm>
        </p:spPr>
        <p:txBody>
          <a:bodyPr/>
          <a:lstStyle/>
          <a:p>
            <a:pPr algn="ctr" eaLnBrk="1" hangingPunct="1"/>
            <a:r>
              <a:rPr lang="es-ES" altLang="es-ES" sz="5400" b="1" dirty="0">
                <a:solidFill>
                  <a:schemeClr val="accent1">
                    <a:lumMod val="50000"/>
                  </a:schemeClr>
                </a:solidFill>
              </a:rPr>
              <a:t>Kosten </a:t>
            </a:r>
            <a:r>
              <a:rPr lang="es-ES" altLang="es-ES" b="1" dirty="0">
                <a:solidFill>
                  <a:schemeClr val="accent1">
                    <a:lumMod val="50000"/>
                  </a:schemeClr>
                </a:solidFill>
              </a:rPr>
              <a:t>e</a:t>
            </a:r>
            <a:r>
              <a:rPr lang="es-ES" altLang="es-ES" sz="5400" b="1" dirty="0">
                <a:solidFill>
                  <a:schemeClr val="accent1">
                    <a:lumMod val="50000"/>
                  </a:schemeClr>
                </a:solidFill>
              </a:rPr>
              <a:t>n </a:t>
            </a:r>
            <a:r>
              <a:rPr lang="es-ES" altLang="es-ES" b="1" dirty="0">
                <a:solidFill>
                  <a:schemeClr val="accent1">
                    <a:lumMod val="50000"/>
                  </a:schemeClr>
                </a:solidFill>
              </a:rPr>
              <a:t>investeringen</a:t>
            </a:r>
            <a:endParaRPr lang="es-ES" altLang="es-ES" sz="5400" b="1" dirty="0">
              <a:solidFill>
                <a:schemeClr val="accent1">
                  <a:lumMod val="50000"/>
                </a:schemeClr>
              </a:solidFill>
            </a:endParaRPr>
          </a:p>
        </p:txBody>
      </p:sp>
      <p:pic>
        <p:nvPicPr>
          <p:cNvPr id="39940" name="Afbeelding 6">
            <a:extLst>
              <a:ext uri="{FF2B5EF4-FFF2-40B4-BE49-F238E27FC236}">
                <a16:creationId xmlns:a16="http://schemas.microsoft.com/office/drawing/2014/main" id="{FEEBBFCD-6702-3B47-A38A-C200406DB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6587"/>
            <a:ext cx="55181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1493FE61-0D14-B341-87CE-205FC5C0005D}"/>
              </a:ext>
            </a:extLst>
          </p:cNvPr>
          <p:cNvPicPr>
            <a:picLocks noChangeAspect="1"/>
          </p:cNvPicPr>
          <p:nvPr/>
        </p:nvPicPr>
        <p:blipFill>
          <a:blip r:embed="rId3"/>
          <a:stretch>
            <a:fillRect/>
          </a:stretch>
        </p:blipFill>
        <p:spPr>
          <a:xfrm>
            <a:off x="2637118" y="1465729"/>
            <a:ext cx="6554196" cy="4424082"/>
          </a:xfrm>
          <a:prstGeom prst="rect">
            <a:avLst/>
          </a:prstGeom>
        </p:spPr>
      </p:pic>
    </p:spTree>
    <p:extLst>
      <p:ext uri="{BB962C8B-B14F-4D97-AF65-F5344CB8AC3E}">
        <p14:creationId xmlns:p14="http://schemas.microsoft.com/office/powerpoint/2010/main" val="263029501"/>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6">
            <a:extLst>
              <a:ext uri="{FF2B5EF4-FFF2-40B4-BE49-F238E27FC236}">
                <a16:creationId xmlns:a16="http://schemas.microsoft.com/office/drawing/2014/main" id="{9E51300D-385F-C446-A7FE-64A723D14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265" y="5729288"/>
            <a:ext cx="545623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A1617198-0D04-1643-97D7-A5E31B7D7CC4}"/>
              </a:ext>
            </a:extLst>
          </p:cNvPr>
          <p:cNvPicPr>
            <a:picLocks noChangeAspect="1"/>
          </p:cNvPicPr>
          <p:nvPr/>
        </p:nvPicPr>
        <p:blipFill>
          <a:blip r:embed="rId3"/>
          <a:stretch>
            <a:fillRect/>
          </a:stretch>
        </p:blipFill>
        <p:spPr>
          <a:xfrm>
            <a:off x="16992" y="0"/>
            <a:ext cx="12158015" cy="6858000"/>
          </a:xfrm>
          <a:prstGeom prst="rect">
            <a:avLst/>
          </a:prstGeom>
        </p:spPr>
      </p:pic>
    </p:spTree>
    <p:extLst>
      <p:ext uri="{BB962C8B-B14F-4D97-AF65-F5344CB8AC3E}">
        <p14:creationId xmlns:p14="http://schemas.microsoft.com/office/powerpoint/2010/main" val="4202465967"/>
      </p:ext>
    </p:extLst>
  </p:cSld>
  <p:clrMapOvr>
    <a:masterClrMapping/>
  </p:clrMapOvr>
  <mc:AlternateContent xmlns:mc="http://schemas.openxmlformats.org/markup-compatibility/2006" xmlns:p14="http://schemas.microsoft.com/office/powerpoint/2010/main">
    <mc:Choice Requires="p14">
      <p:transition spd="slow" p14:dur="1500">
        <p14:flash/>
      </p:transition>
    </mc:Choice>
    <mc:Fallback xmlns:a14="http://schemas.microsoft.com/office/drawing/2010/main" xmlns:a16="http://schemas.microsoft.com/office/drawing/2014/main"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7BC23FC-5B22-7345-8A7F-40EE6B43758A}"/>
              </a:ext>
            </a:extLst>
          </p:cNvPr>
          <p:cNvPicPr>
            <a:picLocks noChangeAspect="1"/>
          </p:cNvPicPr>
          <p:nvPr/>
        </p:nvPicPr>
        <p:blipFill>
          <a:blip r:embed="rId2">
            <a:alphaModFix amt="41000"/>
          </a:blip>
          <a:stretch>
            <a:fillRect/>
          </a:stretch>
        </p:blipFill>
        <p:spPr>
          <a:xfrm>
            <a:off x="19050" y="-303707"/>
            <a:ext cx="12191999" cy="7200899"/>
          </a:xfrm>
          <a:prstGeom prst="rect">
            <a:avLst/>
          </a:prstGeom>
        </p:spPr>
      </p:pic>
      <p:pic>
        <p:nvPicPr>
          <p:cNvPr id="39940" name="Afbeelding 6">
            <a:extLst>
              <a:ext uri="{FF2B5EF4-FFF2-40B4-BE49-F238E27FC236}">
                <a16:creationId xmlns:a16="http://schemas.microsoft.com/office/drawing/2014/main" id="{FEEBBFCD-6702-3B47-A38A-C200406DB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6587"/>
            <a:ext cx="55181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a:extLst>
              <a:ext uri="{FF2B5EF4-FFF2-40B4-BE49-F238E27FC236}">
                <a16:creationId xmlns:a16="http://schemas.microsoft.com/office/drawing/2014/main" id="{B6F86D1F-71BA-5D46-AF8A-5AA7C226F195}"/>
              </a:ext>
            </a:extLst>
          </p:cNvPr>
          <p:cNvSpPr txBox="1">
            <a:spLocks/>
          </p:cNvSpPr>
          <p:nvPr/>
        </p:nvSpPr>
        <p:spPr>
          <a:xfrm>
            <a:off x="19050" y="1687316"/>
            <a:ext cx="9014511" cy="321885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dirty="0">
                <a:solidFill>
                  <a:schemeClr val="accent1">
                    <a:lumMod val="75000"/>
                  </a:schemeClr>
                </a:solidFill>
                <a:latin typeface="Trebuchet MS" panose="020B0603020202020204" pitchFamily="34" charset="0"/>
              </a:rPr>
              <a:t>ENERGIE IN DE KAPSALON II</a:t>
            </a:r>
            <a:br>
              <a:rPr lang="en-US" sz="6600" dirty="0">
                <a:solidFill>
                  <a:schemeClr val="accent1">
                    <a:lumMod val="75000"/>
                  </a:schemeClr>
                </a:solidFill>
                <a:latin typeface="Trebuchet MS" panose="020B0603020202020204" pitchFamily="34" charset="0"/>
              </a:rPr>
            </a:br>
            <a:r>
              <a:rPr lang="en-US" sz="6600" dirty="0">
                <a:solidFill>
                  <a:schemeClr val="tx1"/>
                </a:solidFill>
                <a:latin typeface="Trebuchet MS" panose="020B0603020202020204" pitchFamily="34" charset="0"/>
              </a:rPr>
              <a:t>Module 3</a:t>
            </a:r>
            <a:endParaRPr lang="es-ES" sz="6600" dirty="0">
              <a:solidFill>
                <a:schemeClr val="tx1"/>
              </a:solidFill>
            </a:endParaRPr>
          </a:p>
        </p:txBody>
      </p:sp>
    </p:spTree>
    <p:extLst>
      <p:ext uri="{BB962C8B-B14F-4D97-AF65-F5344CB8AC3E}">
        <p14:creationId xmlns:p14="http://schemas.microsoft.com/office/powerpoint/2010/main" val="2462932908"/>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717C051-7C33-DC4E-9090-79446F7910EA}"/>
              </a:ext>
            </a:extLst>
          </p:cNvPr>
          <p:cNvSpPr>
            <a:spLocks noGrp="1"/>
          </p:cNvSpPr>
          <p:nvPr>
            <p:ph type="ctrTitle"/>
          </p:nvPr>
        </p:nvSpPr>
        <p:spPr>
          <a:xfrm>
            <a:off x="838200" y="365125"/>
            <a:ext cx="10515600" cy="944563"/>
          </a:xfrm>
        </p:spPr>
        <p:txBody>
          <a:bodyPr/>
          <a:lstStyle/>
          <a:p>
            <a:pPr algn="ctr" eaLnBrk="1" hangingPunct="1"/>
            <a:r>
              <a:rPr lang="es-ES" altLang="es-ES" sz="5400" b="1" dirty="0" err="1">
                <a:solidFill>
                  <a:schemeClr val="accent1">
                    <a:lumMod val="50000"/>
                  </a:schemeClr>
                </a:solidFill>
              </a:rPr>
              <a:t>Wetgeving</a:t>
            </a:r>
            <a:r>
              <a:rPr lang="es-ES" altLang="es-ES" sz="5400" b="1" dirty="0">
                <a:solidFill>
                  <a:schemeClr val="accent1">
                    <a:lumMod val="50000"/>
                  </a:schemeClr>
                </a:solidFill>
              </a:rPr>
              <a:t>.</a:t>
            </a:r>
          </a:p>
        </p:txBody>
      </p:sp>
      <p:pic>
        <p:nvPicPr>
          <p:cNvPr id="39940" name="Afbeelding 6">
            <a:extLst>
              <a:ext uri="{FF2B5EF4-FFF2-40B4-BE49-F238E27FC236}">
                <a16:creationId xmlns:a16="http://schemas.microsoft.com/office/drawing/2014/main" id="{FEEBBFCD-6702-3B47-A38A-C200406DB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6587"/>
            <a:ext cx="55181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o 17">
            <a:extLst>
              <a:ext uri="{FF2B5EF4-FFF2-40B4-BE49-F238E27FC236}">
                <a16:creationId xmlns:a16="http://schemas.microsoft.com/office/drawing/2014/main" id="{99203D3A-5509-C24D-A313-F353AAD4C6E6}"/>
              </a:ext>
            </a:extLst>
          </p:cNvPr>
          <p:cNvGrpSpPr/>
          <p:nvPr/>
        </p:nvGrpSpPr>
        <p:grpSpPr>
          <a:xfrm>
            <a:off x="3352800" y="1280160"/>
            <a:ext cx="5486400" cy="4297680"/>
            <a:chOff x="0" y="0"/>
            <a:chExt cx="5486400" cy="3709359"/>
          </a:xfrm>
        </p:grpSpPr>
        <p:grpSp>
          <p:nvGrpSpPr>
            <p:cNvPr id="19" name="Grupo 18">
              <a:extLst>
                <a:ext uri="{FF2B5EF4-FFF2-40B4-BE49-F238E27FC236}">
                  <a16:creationId xmlns:a16="http://schemas.microsoft.com/office/drawing/2014/main" id="{DCE45BF9-CE0D-A940-B336-9B3D891863E4}"/>
                </a:ext>
              </a:extLst>
            </p:cNvPr>
            <p:cNvGrpSpPr/>
            <p:nvPr/>
          </p:nvGrpSpPr>
          <p:grpSpPr>
            <a:xfrm>
              <a:off x="0" y="0"/>
              <a:ext cx="5486400" cy="3709359"/>
              <a:chOff x="0" y="0"/>
              <a:chExt cx="5486400" cy="3709359"/>
            </a:xfrm>
          </p:grpSpPr>
          <p:sp>
            <p:nvSpPr>
              <p:cNvPr id="20" name="Rectángulo 19">
                <a:extLst>
                  <a:ext uri="{FF2B5EF4-FFF2-40B4-BE49-F238E27FC236}">
                    <a16:creationId xmlns:a16="http://schemas.microsoft.com/office/drawing/2014/main" id="{40847840-B7E9-DB4E-8D51-73B58F5ACD79}"/>
                  </a:ext>
                </a:extLst>
              </p:cNvPr>
              <p:cNvSpPr/>
              <p:nvPr/>
            </p:nvSpPr>
            <p:spPr>
              <a:xfrm>
                <a:off x="0" y="0"/>
                <a:ext cx="5486400" cy="3709350"/>
              </a:xfrm>
              <a:prstGeom prst="rect">
                <a:avLst/>
              </a:prstGeom>
              <a:noFill/>
              <a:ln>
                <a:noFill/>
              </a:ln>
            </p:spPr>
            <p:txBody>
              <a:bodyPr spcFirstLastPara="1" wrap="square" lIns="91425" tIns="91425" rIns="91425" bIns="91425" anchor="ctr" anchorCtr="0">
                <a:noAutofit/>
              </a:bodyPr>
              <a:lstStyle/>
              <a:p>
                <a:pPr>
                  <a:spcAft>
                    <a:spcPts val="0"/>
                  </a:spcAft>
                </a:pPr>
                <a:r>
                  <a:rPr lang="es-ES" sz="1200">
                    <a:effectLst/>
                    <a:latin typeface="Calibri" panose="020F0502020204030204" pitchFamily="34" charset="0"/>
                    <a:ea typeface="Calibri" panose="020F0502020204030204" pitchFamily="34" charset="0"/>
                    <a:cs typeface="Calibri" panose="020F0502020204030204" pitchFamily="34" charset="0"/>
                  </a:rPr>
                  <a:t> </a:t>
                </a:r>
              </a:p>
            </p:txBody>
          </p:sp>
          <p:sp>
            <p:nvSpPr>
              <p:cNvPr id="21" name="Rectángulo redondeado 20">
                <a:extLst>
                  <a:ext uri="{FF2B5EF4-FFF2-40B4-BE49-F238E27FC236}">
                    <a16:creationId xmlns:a16="http://schemas.microsoft.com/office/drawing/2014/main" id="{20098367-0BA2-5544-8F4B-3AC35DC46499}"/>
                  </a:ext>
                </a:extLst>
              </p:cNvPr>
              <p:cNvSpPr/>
              <p:nvPr/>
            </p:nvSpPr>
            <p:spPr>
              <a:xfrm>
                <a:off x="1151" y="0"/>
                <a:ext cx="1792188" cy="3709359"/>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Aft>
                    <a:spcPts val="0"/>
                  </a:spcAft>
                </a:pPr>
                <a:r>
                  <a:rPr lang="es-ES" sz="1200">
                    <a:effectLst/>
                    <a:latin typeface="Calibri" panose="020F0502020204030204" pitchFamily="34" charset="0"/>
                    <a:ea typeface="Calibri" panose="020F0502020204030204" pitchFamily="34" charset="0"/>
                    <a:cs typeface="Calibri" panose="020F0502020204030204" pitchFamily="34" charset="0"/>
                  </a:rPr>
                  <a:t> </a:t>
                </a:r>
              </a:p>
            </p:txBody>
          </p:sp>
          <p:sp>
            <p:nvSpPr>
              <p:cNvPr id="22" name="Cuadro de texto 4">
                <a:extLst>
                  <a:ext uri="{FF2B5EF4-FFF2-40B4-BE49-F238E27FC236}">
                    <a16:creationId xmlns:a16="http://schemas.microsoft.com/office/drawing/2014/main" id="{7FB8AAB3-FF11-AB48-9C74-B04CBE4F1313}"/>
                  </a:ext>
                </a:extLst>
              </p:cNvPr>
              <p:cNvSpPr txBox="1"/>
              <p:nvPr/>
            </p:nvSpPr>
            <p:spPr>
              <a:xfrm>
                <a:off x="1151" y="1483743"/>
                <a:ext cx="1792188" cy="1483743"/>
              </a:xfrm>
              <a:prstGeom prst="rect">
                <a:avLst/>
              </a:prstGeom>
              <a:noFill/>
              <a:ln>
                <a:noFill/>
              </a:ln>
            </p:spPr>
            <p:txBody>
              <a:bodyPr spcFirstLastPara="1" wrap="square" lIns="78225" tIns="78225" rIns="78225" bIns="78225" anchor="ctr" anchorCtr="0">
                <a:noAutofit/>
              </a:bodyPr>
              <a:lstStyle/>
              <a:p>
                <a:pPr algn="ctr">
                  <a:lnSpc>
                    <a:spcPct val="89000"/>
                  </a:lnSpc>
                  <a:spcAft>
                    <a:spcPts val="0"/>
                  </a:spcAft>
                </a:pPr>
                <a:r>
                  <a:rPr lang="es-E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 Overeenkomst van Parijs van 2015, </a:t>
                </a:r>
                <a:endParaRPr lang="es-ES" sz="1200">
                  <a:effectLst/>
                  <a:latin typeface="Calibri" panose="020F0502020204030204" pitchFamily="34" charset="0"/>
                  <a:ea typeface="Calibri" panose="020F0502020204030204" pitchFamily="34" charset="0"/>
                  <a:cs typeface="Calibri" panose="020F0502020204030204" pitchFamily="34" charset="0"/>
                </a:endParaRPr>
              </a:p>
              <a:p>
                <a:pPr>
                  <a:lnSpc>
                    <a:spcPct val="89000"/>
                  </a:lnSpc>
                  <a:spcBef>
                    <a:spcPts val="380"/>
                  </a:spcBef>
                  <a:spcAft>
                    <a:spcPts val="0"/>
                  </a:spcAft>
                </a:pPr>
                <a:r>
                  <a:rPr lang="es-E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Raamverdrag van de Verenigde Naties inzake klimaatverandering 2018 en</a:t>
                </a:r>
                <a:endParaRPr lang="es-ES" sz="1200">
                  <a:effectLst/>
                  <a:latin typeface="Calibri" panose="020F0502020204030204" pitchFamily="34" charset="0"/>
                  <a:ea typeface="Calibri" panose="020F0502020204030204" pitchFamily="34" charset="0"/>
                  <a:cs typeface="Calibri" panose="020F0502020204030204" pitchFamily="34" charset="0"/>
                </a:endParaRPr>
              </a:p>
              <a:p>
                <a:pPr>
                  <a:lnSpc>
                    <a:spcPct val="89000"/>
                  </a:lnSpc>
                  <a:spcBef>
                    <a:spcPts val="380"/>
                  </a:spcBef>
                  <a:spcAft>
                    <a:spcPts val="0"/>
                  </a:spcAft>
                </a:pPr>
                <a:r>
                  <a:rPr lang="es-E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 2030-agenda voor duurzame ontwikkeling</a:t>
                </a:r>
                <a:endParaRPr lang="es-E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Elipse 22">
                <a:extLst>
                  <a:ext uri="{FF2B5EF4-FFF2-40B4-BE49-F238E27FC236}">
                    <a16:creationId xmlns:a16="http://schemas.microsoft.com/office/drawing/2014/main" id="{848BAC19-21C8-434B-99D3-24886BEC1B2C}"/>
                  </a:ext>
                </a:extLst>
              </p:cNvPr>
              <p:cNvSpPr/>
              <p:nvPr/>
            </p:nvSpPr>
            <p:spPr>
              <a:xfrm>
                <a:off x="179298" y="58660"/>
                <a:ext cx="1383584" cy="989145"/>
              </a:xfrm>
              <a:prstGeom prst="ellipse">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Aft>
                    <a:spcPts val="0"/>
                  </a:spcAft>
                </a:pPr>
                <a:r>
                  <a:rPr lang="es-ES" sz="1200">
                    <a:effectLst/>
                    <a:latin typeface="Calibri" panose="020F0502020204030204" pitchFamily="34" charset="0"/>
                    <a:ea typeface="Calibri" panose="020F0502020204030204" pitchFamily="34" charset="0"/>
                    <a:cs typeface="Calibri" panose="020F0502020204030204" pitchFamily="34" charset="0"/>
                  </a:rPr>
                  <a:t> </a:t>
                </a:r>
              </a:p>
            </p:txBody>
          </p:sp>
          <p:sp>
            <p:nvSpPr>
              <p:cNvPr id="24" name="Rectángulo redondeado 23">
                <a:extLst>
                  <a:ext uri="{FF2B5EF4-FFF2-40B4-BE49-F238E27FC236}">
                    <a16:creationId xmlns:a16="http://schemas.microsoft.com/office/drawing/2014/main" id="{BC4197D1-72FD-1340-BA65-257FBEA35B0E}"/>
                  </a:ext>
                </a:extLst>
              </p:cNvPr>
              <p:cNvSpPr/>
              <p:nvPr/>
            </p:nvSpPr>
            <p:spPr>
              <a:xfrm>
                <a:off x="1898864" y="0"/>
                <a:ext cx="1792188" cy="3709359"/>
              </a:xfrm>
              <a:prstGeom prst="roundRect">
                <a:avLst>
                  <a:gd name="adj" fmla="val 10000"/>
                </a:avLst>
              </a:prstGeom>
              <a:solidFill>
                <a:srgbClr val="2EE8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Aft>
                    <a:spcPts val="0"/>
                  </a:spcAft>
                </a:pPr>
                <a:r>
                  <a:rPr lang="es-ES" sz="1200">
                    <a:effectLst/>
                    <a:latin typeface="Calibri" panose="020F0502020204030204" pitchFamily="34" charset="0"/>
                    <a:ea typeface="Calibri" panose="020F0502020204030204" pitchFamily="34" charset="0"/>
                    <a:cs typeface="Calibri" panose="020F0502020204030204" pitchFamily="34" charset="0"/>
                  </a:rPr>
                  <a:t> </a:t>
                </a:r>
              </a:p>
            </p:txBody>
          </p:sp>
          <p:sp>
            <p:nvSpPr>
              <p:cNvPr id="25" name="Cuadro de texto 7">
                <a:extLst>
                  <a:ext uri="{FF2B5EF4-FFF2-40B4-BE49-F238E27FC236}">
                    <a16:creationId xmlns:a16="http://schemas.microsoft.com/office/drawing/2014/main" id="{C470DF70-6C19-C047-A343-D2CA2EFA7C22}"/>
                  </a:ext>
                </a:extLst>
              </p:cNvPr>
              <p:cNvSpPr txBox="1"/>
              <p:nvPr/>
            </p:nvSpPr>
            <p:spPr>
              <a:xfrm>
                <a:off x="1898864" y="1483613"/>
                <a:ext cx="1792188" cy="1716787"/>
              </a:xfrm>
              <a:prstGeom prst="rect">
                <a:avLst/>
              </a:prstGeom>
              <a:noFill/>
              <a:ln>
                <a:noFill/>
              </a:ln>
            </p:spPr>
            <p:txBody>
              <a:bodyPr spcFirstLastPara="1" wrap="square" lIns="64000" tIns="64000" rIns="64000" bIns="64000" anchor="ctr" anchorCtr="0">
                <a:noAutofit/>
              </a:bodyPr>
              <a:lstStyle/>
              <a:p>
                <a:pPr>
                  <a:lnSpc>
                    <a:spcPct val="89000"/>
                  </a:lnSpc>
                  <a:spcAft>
                    <a:spcPts val="0"/>
                  </a:spcAft>
                </a:pPr>
                <a:r>
                  <a:rPr lang="es-E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-De Europese Green Deal van 2019</a:t>
                </a:r>
                <a:r>
                  <a:rPr lang="es-E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200">
                  <a:effectLst/>
                  <a:latin typeface="Calibri" panose="020F0502020204030204" pitchFamily="34" charset="0"/>
                  <a:ea typeface="Calibri" panose="020F0502020204030204" pitchFamily="34" charset="0"/>
                  <a:cs typeface="Calibri" panose="020F0502020204030204" pitchFamily="34" charset="0"/>
                </a:endParaRPr>
              </a:p>
              <a:p>
                <a:pPr>
                  <a:lnSpc>
                    <a:spcPct val="89000"/>
                  </a:lnSpc>
                  <a:spcBef>
                    <a:spcPts val="365"/>
                  </a:spcBef>
                  <a:spcAft>
                    <a:spcPts val="0"/>
                  </a:spcAft>
                </a:pPr>
                <a:r>
                  <a:rPr lang="es-E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-Verordening (EU) 2019/943 en .</a:t>
                </a:r>
                <a:endParaRPr lang="es-ES" sz="1200">
                  <a:effectLst/>
                  <a:latin typeface="Calibri" panose="020F0502020204030204" pitchFamily="34" charset="0"/>
                  <a:ea typeface="Calibri" panose="020F0502020204030204" pitchFamily="34" charset="0"/>
                  <a:cs typeface="Calibri" panose="020F0502020204030204" pitchFamily="34" charset="0"/>
                </a:endParaRPr>
              </a:p>
              <a:p>
                <a:pPr>
                  <a:lnSpc>
                    <a:spcPct val="89000"/>
                  </a:lnSpc>
                  <a:spcBef>
                    <a:spcPts val="365"/>
                  </a:spcBef>
                  <a:spcAft>
                    <a:spcPts val="0"/>
                  </a:spcAft>
                </a:pPr>
                <a:r>
                  <a:rPr lang="es-E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 Richtlijn (EU) 2019/944 van het Europees Parlement en de Raad van 5 juni 2019 betreffende gemeenschappelijke regels voor de interne markt voor elektriciteit</a:t>
                </a:r>
                <a:endParaRPr lang="es-E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6" name="Elipse 25">
                <a:extLst>
                  <a:ext uri="{FF2B5EF4-FFF2-40B4-BE49-F238E27FC236}">
                    <a16:creationId xmlns:a16="http://schemas.microsoft.com/office/drawing/2014/main" id="{1E77B605-2C70-F749-8BF1-F9D7C5FFEF9D}"/>
                  </a:ext>
                </a:extLst>
              </p:cNvPr>
              <p:cNvSpPr/>
              <p:nvPr/>
            </p:nvSpPr>
            <p:spPr>
              <a:xfrm>
                <a:off x="2182485" y="93079"/>
                <a:ext cx="1086916" cy="963268"/>
              </a:xfrm>
              <a:prstGeom prst="ellipse">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Aft>
                    <a:spcPts val="0"/>
                  </a:spcAft>
                </a:pPr>
                <a:r>
                  <a:rPr lang="es-ES" sz="1200">
                    <a:effectLst/>
                    <a:latin typeface="Calibri" panose="020F0502020204030204" pitchFamily="34" charset="0"/>
                    <a:ea typeface="Calibri" panose="020F0502020204030204" pitchFamily="34" charset="0"/>
                    <a:cs typeface="Calibri" panose="020F0502020204030204" pitchFamily="34" charset="0"/>
                  </a:rPr>
                  <a:t> </a:t>
                </a:r>
              </a:p>
            </p:txBody>
          </p:sp>
          <p:sp>
            <p:nvSpPr>
              <p:cNvPr id="27" name="Rectángulo redondeado 26">
                <a:extLst>
                  <a:ext uri="{FF2B5EF4-FFF2-40B4-BE49-F238E27FC236}">
                    <a16:creationId xmlns:a16="http://schemas.microsoft.com/office/drawing/2014/main" id="{5009EAF5-1374-F147-B0F6-BFC3BBD2B51A}"/>
                  </a:ext>
                </a:extLst>
              </p:cNvPr>
              <p:cNvSpPr/>
              <p:nvPr/>
            </p:nvSpPr>
            <p:spPr>
              <a:xfrm>
                <a:off x="3693059" y="0"/>
                <a:ext cx="1792188" cy="3709359"/>
              </a:xfrm>
              <a:prstGeom prst="roundRect">
                <a:avLst>
                  <a:gd name="adj" fmla="val 10000"/>
                </a:avLst>
              </a:pr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Aft>
                    <a:spcPts val="0"/>
                  </a:spcAft>
                </a:pPr>
                <a:r>
                  <a:rPr lang="es-ES" sz="1200">
                    <a:effectLst/>
                    <a:latin typeface="Calibri" panose="020F0502020204030204" pitchFamily="34" charset="0"/>
                    <a:ea typeface="Calibri" panose="020F0502020204030204" pitchFamily="34" charset="0"/>
                    <a:cs typeface="Calibri" panose="020F0502020204030204" pitchFamily="34" charset="0"/>
                  </a:rPr>
                  <a:t> </a:t>
                </a:r>
              </a:p>
            </p:txBody>
          </p:sp>
          <p:sp>
            <p:nvSpPr>
              <p:cNvPr id="28" name="Cuadro de texto 10">
                <a:extLst>
                  <a:ext uri="{FF2B5EF4-FFF2-40B4-BE49-F238E27FC236}">
                    <a16:creationId xmlns:a16="http://schemas.microsoft.com/office/drawing/2014/main" id="{DCAF4548-0DAB-684B-9D91-349B60853D3F}"/>
                  </a:ext>
                </a:extLst>
              </p:cNvPr>
              <p:cNvSpPr txBox="1"/>
              <p:nvPr/>
            </p:nvSpPr>
            <p:spPr>
              <a:xfrm>
                <a:off x="3693059" y="1483743"/>
                <a:ext cx="1792188" cy="1483743"/>
              </a:xfrm>
              <a:prstGeom prst="rect">
                <a:avLst/>
              </a:prstGeom>
              <a:noFill/>
              <a:ln>
                <a:noFill/>
              </a:ln>
            </p:spPr>
            <p:txBody>
              <a:bodyPr spcFirstLastPara="1" wrap="square" lIns="71100" tIns="71100" rIns="71100" bIns="71100" anchor="ctr" anchorCtr="0">
                <a:noAutofit/>
              </a:bodyPr>
              <a:lstStyle/>
              <a:p>
                <a:pPr>
                  <a:lnSpc>
                    <a:spcPct val="89000"/>
                  </a:lnSpc>
                  <a:spcAft>
                    <a:spcPts val="0"/>
                  </a:spcAft>
                </a:pPr>
                <a:r>
                  <a:rPr lang="es-E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-Regeling </a:t>
                </a:r>
                <a:r>
                  <a:rPr lang="es-E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Thermische Installaties in Gebouwen (RITE)</a:t>
                </a:r>
                <a:endParaRPr lang="es-ES" sz="1200">
                  <a:effectLst/>
                  <a:latin typeface="Calibri" panose="020F0502020204030204" pitchFamily="34" charset="0"/>
                  <a:ea typeface="Calibri" panose="020F0502020204030204" pitchFamily="34" charset="0"/>
                  <a:cs typeface="Calibri" panose="020F0502020204030204" pitchFamily="34" charset="0"/>
                </a:endParaRPr>
              </a:p>
              <a:p>
                <a:pPr>
                  <a:lnSpc>
                    <a:spcPct val="89000"/>
                  </a:lnSpc>
                  <a:spcBef>
                    <a:spcPts val="350"/>
                  </a:spcBef>
                  <a:spcAft>
                    <a:spcPts val="0"/>
                  </a:spcAft>
                </a:pPr>
                <a:r>
                  <a:rPr lang="es-E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-Wet 7/2021 van 20 mei over klimaatverandering en energietransitie.</a:t>
                </a:r>
                <a:endParaRPr lang="es-ES" sz="1200">
                  <a:effectLst/>
                  <a:latin typeface="Calibri" panose="020F0502020204030204" pitchFamily="34" charset="0"/>
                  <a:ea typeface="Calibri" panose="020F0502020204030204" pitchFamily="34" charset="0"/>
                  <a:cs typeface="Calibri" panose="020F0502020204030204" pitchFamily="34" charset="0"/>
                </a:endParaRPr>
              </a:p>
              <a:p>
                <a:pPr>
                  <a:lnSpc>
                    <a:spcPct val="89000"/>
                  </a:lnSpc>
                  <a:spcBef>
                    <a:spcPts val="350"/>
                  </a:spcBef>
                  <a:spcAft>
                    <a:spcPts val="0"/>
                  </a:spcAft>
                </a:pPr>
                <a:r>
                  <a:rPr lang="es-E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 Koninklijk Besluit 14/2022, van 1 augustus, betreffende energiebesparende en -efficiëntiemaatregelen en de vermindering van de energieafhankelijkheid van aardgas.</a:t>
                </a:r>
                <a:endParaRPr lang="es-E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Elipse 28">
                <a:extLst>
                  <a:ext uri="{FF2B5EF4-FFF2-40B4-BE49-F238E27FC236}">
                    <a16:creationId xmlns:a16="http://schemas.microsoft.com/office/drawing/2014/main" id="{E951E502-D5CF-464B-8E09-5613310A9FF7}"/>
                  </a:ext>
                </a:extLst>
              </p:cNvPr>
              <p:cNvSpPr/>
              <p:nvPr/>
            </p:nvSpPr>
            <p:spPr>
              <a:xfrm>
                <a:off x="3945667" y="58661"/>
                <a:ext cx="1176341" cy="1034113"/>
              </a:xfrm>
              <a:prstGeom prst="ellipse">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Aft>
                    <a:spcPts val="0"/>
                  </a:spcAft>
                </a:pPr>
                <a:r>
                  <a:rPr lang="es-ES" sz="1200">
                    <a:effectLst/>
                    <a:latin typeface="Calibri" panose="020F0502020204030204" pitchFamily="34" charset="0"/>
                    <a:ea typeface="Calibri" panose="020F0502020204030204" pitchFamily="34" charset="0"/>
                    <a:cs typeface="Calibri" panose="020F0502020204030204" pitchFamily="34" charset="0"/>
                  </a:rPr>
                  <a:t> </a:t>
                </a:r>
              </a:p>
            </p:txBody>
          </p:sp>
          <p:sp>
            <p:nvSpPr>
              <p:cNvPr id="30" name="Flecha izquierda y derecha 29">
                <a:extLst>
                  <a:ext uri="{FF2B5EF4-FFF2-40B4-BE49-F238E27FC236}">
                    <a16:creationId xmlns:a16="http://schemas.microsoft.com/office/drawing/2014/main" id="{94944F0C-FEBE-034E-9155-8CB0B708571B}"/>
                  </a:ext>
                </a:extLst>
              </p:cNvPr>
              <p:cNvSpPr/>
              <p:nvPr/>
            </p:nvSpPr>
            <p:spPr>
              <a:xfrm>
                <a:off x="0" y="3152955"/>
                <a:ext cx="5382944" cy="556403"/>
              </a:xfrm>
              <a:prstGeom prst="leftRightArrow">
                <a:avLst>
                  <a:gd name="adj1" fmla="val 50000"/>
                  <a:gd name="adj2" fmla="val 50000"/>
                </a:avLst>
              </a:prstGeom>
              <a:solidFill>
                <a:srgbClr val="FFE8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Aft>
                    <a:spcPts val="0"/>
                  </a:spcAft>
                </a:pPr>
                <a:r>
                  <a:rPr lang="es-ES" sz="1200">
                    <a:effectLst/>
                    <a:latin typeface="Calibri" panose="020F0502020204030204" pitchFamily="34" charset="0"/>
                    <a:ea typeface="Calibri" panose="020F0502020204030204" pitchFamily="34" charset="0"/>
                    <a:cs typeface="Calibri" panose="020F0502020204030204" pitchFamily="34" charset="0"/>
                  </a:rPr>
                  <a:t> </a:t>
                </a:r>
              </a:p>
            </p:txBody>
          </p:sp>
        </p:grpSp>
      </p:grpSp>
    </p:spTree>
    <p:extLst>
      <p:ext uri="{BB962C8B-B14F-4D97-AF65-F5344CB8AC3E}">
        <p14:creationId xmlns:p14="http://schemas.microsoft.com/office/powerpoint/2010/main" val="1323538851"/>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717C051-7C33-DC4E-9090-79446F7910EA}"/>
              </a:ext>
            </a:extLst>
          </p:cNvPr>
          <p:cNvSpPr>
            <a:spLocks noGrp="1"/>
          </p:cNvSpPr>
          <p:nvPr>
            <p:ph type="ctrTitle"/>
          </p:nvPr>
        </p:nvSpPr>
        <p:spPr>
          <a:xfrm>
            <a:off x="527481" y="365125"/>
            <a:ext cx="10515600" cy="944563"/>
          </a:xfrm>
        </p:spPr>
        <p:txBody>
          <a:bodyPr/>
          <a:lstStyle/>
          <a:p>
            <a:pPr algn="ctr" eaLnBrk="1" hangingPunct="1"/>
            <a:r>
              <a:rPr lang="es-ES" altLang="es-ES" sz="5400" b="1" dirty="0">
                <a:solidFill>
                  <a:schemeClr val="accent1">
                    <a:lumMod val="50000"/>
                  </a:schemeClr>
                </a:solidFill>
              </a:rPr>
              <a:t>Bereken het energieverbruik</a:t>
            </a:r>
          </a:p>
        </p:txBody>
      </p:sp>
      <p:pic>
        <p:nvPicPr>
          <p:cNvPr id="39940" name="Afbeelding 6">
            <a:extLst>
              <a:ext uri="{FF2B5EF4-FFF2-40B4-BE49-F238E27FC236}">
                <a16:creationId xmlns:a16="http://schemas.microsoft.com/office/drawing/2014/main" id="{FEEBBFCD-6702-3B47-A38A-C200406DB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6587"/>
            <a:ext cx="55181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17">
            <a:extLst>
              <a:ext uri="{FF2B5EF4-FFF2-40B4-BE49-F238E27FC236}">
                <a16:creationId xmlns:a16="http://schemas.microsoft.com/office/drawing/2014/main" id="{1E769354-DCC0-AE4B-A34A-8813E352741E}"/>
              </a:ext>
            </a:extLst>
          </p:cNvPr>
          <p:cNvPicPr/>
          <p:nvPr/>
        </p:nvPicPr>
        <p:blipFill>
          <a:blip r:embed="rId3">
            <a:extLst>
              <a:ext uri="{28A0092B-C50C-407E-A947-70E740481C1C}">
                <a14:useLocalDpi xmlns:a14="http://schemas.microsoft.com/office/drawing/2010/main" val="0"/>
              </a:ext>
            </a:extLst>
          </a:blip>
          <a:stretch>
            <a:fillRect/>
          </a:stretch>
        </p:blipFill>
        <p:spPr>
          <a:xfrm>
            <a:off x="3293838" y="1411761"/>
            <a:ext cx="5604323" cy="4202753"/>
          </a:xfrm>
          <a:prstGeom prst="rect">
            <a:avLst/>
          </a:prstGeom>
        </p:spPr>
      </p:pic>
    </p:spTree>
    <p:extLst>
      <p:ext uri="{BB962C8B-B14F-4D97-AF65-F5344CB8AC3E}">
        <p14:creationId xmlns:p14="http://schemas.microsoft.com/office/powerpoint/2010/main" val="1025776937"/>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20A3B-B383-6F4E-AC26-30D33965FF5F}"/>
              </a:ext>
            </a:extLst>
          </p:cNvPr>
          <p:cNvSpPr>
            <a:spLocks noGrp="1"/>
          </p:cNvSpPr>
          <p:nvPr>
            <p:ph type="title"/>
          </p:nvPr>
        </p:nvSpPr>
        <p:spPr/>
        <p:txBody>
          <a:bodyPr/>
          <a:lstStyle/>
          <a:p>
            <a:r>
              <a:rPr lang="es-ES" dirty="0" err="1"/>
              <a:t>Voorbeeld </a:t>
            </a:r>
            <a:r>
              <a:rPr lang="es-ES" dirty="0"/>
              <a:t>1:</a:t>
            </a:r>
          </a:p>
        </p:txBody>
      </p:sp>
      <p:pic>
        <p:nvPicPr>
          <p:cNvPr id="5" name="Afbeelding 6">
            <a:extLst>
              <a:ext uri="{FF2B5EF4-FFF2-40B4-BE49-F238E27FC236}">
                <a16:creationId xmlns:a16="http://schemas.microsoft.com/office/drawing/2014/main" id="{B3761D1C-573B-3743-A6C6-E752AA311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6587"/>
            <a:ext cx="55181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Marcador de contenido 7">
            <a:extLst>
              <a:ext uri="{FF2B5EF4-FFF2-40B4-BE49-F238E27FC236}">
                <a16:creationId xmlns:a16="http://schemas.microsoft.com/office/drawing/2014/main" id="{F2C7F6D5-A963-1048-9F2B-8F3BC65149A0}"/>
              </a:ext>
            </a:extLst>
          </p:cNvPr>
          <p:cNvGraphicFramePr>
            <a:graphicFrameLocks noGrp="1"/>
          </p:cNvGraphicFramePr>
          <p:nvPr>
            <p:ph idx="1"/>
            <p:extLst>
              <p:ext uri="{D42A27DB-BD31-4B8C-83A1-F6EECF244321}">
                <p14:modId xmlns:p14="http://schemas.microsoft.com/office/powerpoint/2010/main" val="2423600845"/>
              </p:ext>
            </p:extLst>
          </p:nvPr>
        </p:nvGraphicFramePr>
        <p:xfrm>
          <a:off x="2145790" y="1344706"/>
          <a:ext cx="7342424" cy="4632960"/>
        </p:xfrm>
        <a:graphic>
          <a:graphicData uri="http://schemas.openxmlformats.org/drawingml/2006/table">
            <a:tbl>
              <a:tblPr firstRow="1" firstCol="1" bandRow="1">
                <a:tableStyleId>{5C22544A-7EE6-4342-B048-85BDC9FD1C3A}</a:tableStyleId>
              </a:tblPr>
              <a:tblGrid>
                <a:gridCol w="1047035">
                  <a:extLst>
                    <a:ext uri="{9D8B030D-6E8A-4147-A177-3AD203B41FA5}">
                      <a16:colId xmlns:a16="http://schemas.microsoft.com/office/drawing/2014/main" val="1813921304"/>
                    </a:ext>
                  </a:extLst>
                </a:gridCol>
                <a:gridCol w="6295389">
                  <a:extLst>
                    <a:ext uri="{9D8B030D-6E8A-4147-A177-3AD203B41FA5}">
                      <a16:colId xmlns:a16="http://schemas.microsoft.com/office/drawing/2014/main" val="4130445812"/>
                    </a:ext>
                  </a:extLst>
                </a:gridCol>
              </a:tblGrid>
              <a:tr h="1423506">
                <a:tc>
                  <a:txBody>
                    <a:bodyPr/>
                    <a:lstStyle/>
                    <a:p>
                      <a:pPr>
                        <a:spcAft>
                          <a:spcPts val="0"/>
                        </a:spcAft>
                      </a:pPr>
                      <a:r>
                        <a:rPr lang="es-ES" sz="1600">
                          <a:effectLst/>
                        </a:rPr>
                        <a:t>Stap 1</a:t>
                      </a:r>
                      <a:endParaRPr lang="es-ES" sz="1600">
                        <a:effectLst/>
                        <a:latin typeface="Calibri" panose="020F0502020204030204" pitchFamily="34" charset="0"/>
                        <a:ea typeface="Calibri" panose="020F0502020204030204" pitchFamily="34" charset="0"/>
                        <a:cs typeface="Calibri" panose="020F0502020204030204" pitchFamily="34" charset="0"/>
                      </a:endParaRPr>
                    </a:p>
                  </a:txBody>
                  <a:tcPr marL="88969" marR="88969" marT="0" marB="0"/>
                </a:tc>
                <a:tc>
                  <a:txBody>
                    <a:bodyPr/>
                    <a:lstStyle/>
                    <a:p>
                      <a:pPr>
                        <a:spcAft>
                          <a:spcPts val="0"/>
                        </a:spcAft>
                      </a:pPr>
                      <a:r>
                        <a:rPr lang="es-ES" sz="1600">
                          <a:effectLst/>
                        </a:rPr>
                        <a:t>Als er negen lampen in een kamer zijn en elke lamp is 100W, dan kan het totale wattageverbruik van de lampen worden gevonden door het aantal lampen te vermenigvuldigen met het watt dat ze verbruiken.</a:t>
                      </a:r>
                    </a:p>
                    <a:p>
                      <a:pPr>
                        <a:spcAft>
                          <a:spcPts val="0"/>
                        </a:spcAft>
                      </a:pPr>
                      <a:r>
                        <a:rPr lang="es-ES" sz="1600">
                          <a:effectLst/>
                        </a:rPr>
                        <a:t> </a:t>
                      </a:r>
                    </a:p>
                    <a:p>
                      <a:pPr>
                        <a:spcAft>
                          <a:spcPts val="0"/>
                        </a:spcAft>
                      </a:pPr>
                      <a:r>
                        <a:rPr lang="es-ES" sz="1600">
                          <a:effectLst/>
                        </a:rPr>
                        <a:t>Verbruik in W (9 lampen) = 9 x 100W = 900W</a:t>
                      </a:r>
                    </a:p>
                    <a:p>
                      <a:pPr>
                        <a:spcAft>
                          <a:spcPts val="0"/>
                        </a:spcAft>
                      </a:pPr>
                      <a:r>
                        <a:rPr lang="es-ES" sz="1600">
                          <a:effectLst/>
                        </a:rPr>
                        <a:t> </a:t>
                      </a:r>
                      <a:endParaRPr lang="es-ES" sz="1600">
                        <a:effectLst/>
                        <a:latin typeface="Calibri" panose="020F0502020204030204" pitchFamily="34" charset="0"/>
                        <a:ea typeface="Calibri" panose="020F0502020204030204" pitchFamily="34" charset="0"/>
                        <a:cs typeface="Calibri" panose="020F0502020204030204" pitchFamily="34" charset="0"/>
                      </a:endParaRPr>
                    </a:p>
                  </a:txBody>
                  <a:tcPr marL="88969" marR="88969" marT="0" marB="0"/>
                </a:tc>
                <a:extLst>
                  <a:ext uri="{0D108BD9-81ED-4DB2-BD59-A6C34878D82A}">
                    <a16:rowId xmlns:a16="http://schemas.microsoft.com/office/drawing/2014/main" val="336069794"/>
                  </a:ext>
                </a:extLst>
              </a:tr>
              <a:tr h="1186255">
                <a:tc>
                  <a:txBody>
                    <a:bodyPr/>
                    <a:lstStyle/>
                    <a:p>
                      <a:pPr>
                        <a:spcAft>
                          <a:spcPts val="0"/>
                        </a:spcAft>
                      </a:pPr>
                      <a:r>
                        <a:rPr lang="es-ES" sz="1600">
                          <a:effectLst/>
                        </a:rPr>
                        <a:t>Stap 2</a:t>
                      </a:r>
                      <a:endParaRPr lang="es-ES" sz="1600">
                        <a:effectLst/>
                        <a:latin typeface="Calibri" panose="020F0502020204030204" pitchFamily="34" charset="0"/>
                        <a:ea typeface="Calibri" panose="020F0502020204030204" pitchFamily="34" charset="0"/>
                        <a:cs typeface="Calibri" panose="020F0502020204030204" pitchFamily="34" charset="0"/>
                      </a:endParaRPr>
                    </a:p>
                  </a:txBody>
                  <a:tcPr marL="88969" marR="88969" marT="0" marB="0"/>
                </a:tc>
                <a:tc>
                  <a:txBody>
                    <a:bodyPr/>
                    <a:lstStyle/>
                    <a:p>
                      <a:pPr>
                        <a:spcAft>
                          <a:spcPts val="0"/>
                        </a:spcAft>
                      </a:pPr>
                      <a:r>
                        <a:rPr lang="es-ES" sz="1600">
                          <a:effectLst/>
                        </a:rPr>
                        <a:t>Om het aantal watt per uur te weten te komen, moeten we weten hoe lang ze aan staan. Laten we aannemen dat ze 9 uur aan staan.</a:t>
                      </a:r>
                    </a:p>
                    <a:p>
                      <a:pPr>
                        <a:spcAft>
                          <a:spcPts val="0"/>
                        </a:spcAft>
                      </a:pPr>
                      <a:r>
                        <a:rPr lang="es-ES" sz="1600">
                          <a:effectLst/>
                        </a:rPr>
                        <a:t> </a:t>
                      </a:r>
                    </a:p>
                    <a:p>
                      <a:pPr>
                        <a:spcAft>
                          <a:spcPts val="0"/>
                        </a:spcAft>
                      </a:pPr>
                      <a:r>
                        <a:rPr lang="es-ES" sz="1600">
                          <a:effectLst/>
                        </a:rPr>
                        <a:t>900W x 8u = 7.200 Wh</a:t>
                      </a:r>
                    </a:p>
                    <a:p>
                      <a:pPr>
                        <a:spcAft>
                          <a:spcPts val="0"/>
                        </a:spcAft>
                      </a:pPr>
                      <a:r>
                        <a:rPr lang="es-ES" sz="1600">
                          <a:effectLst/>
                        </a:rPr>
                        <a:t> </a:t>
                      </a:r>
                      <a:endParaRPr lang="es-ES" sz="1600">
                        <a:effectLst/>
                        <a:latin typeface="Calibri" panose="020F0502020204030204" pitchFamily="34" charset="0"/>
                        <a:ea typeface="Calibri" panose="020F0502020204030204" pitchFamily="34" charset="0"/>
                        <a:cs typeface="Calibri" panose="020F0502020204030204" pitchFamily="34" charset="0"/>
                      </a:endParaRPr>
                    </a:p>
                  </a:txBody>
                  <a:tcPr marL="88969" marR="88969" marT="0" marB="0"/>
                </a:tc>
                <a:extLst>
                  <a:ext uri="{0D108BD9-81ED-4DB2-BD59-A6C34878D82A}">
                    <a16:rowId xmlns:a16="http://schemas.microsoft.com/office/drawing/2014/main" val="2054917508"/>
                  </a:ext>
                </a:extLst>
              </a:tr>
              <a:tr h="1423506">
                <a:tc>
                  <a:txBody>
                    <a:bodyPr/>
                    <a:lstStyle/>
                    <a:p>
                      <a:pPr>
                        <a:spcAft>
                          <a:spcPts val="0"/>
                        </a:spcAft>
                      </a:pPr>
                      <a:r>
                        <a:rPr lang="es-ES" sz="1600">
                          <a:effectLst/>
                        </a:rPr>
                        <a:t>Stap 3</a:t>
                      </a:r>
                      <a:endParaRPr lang="es-ES" sz="1600">
                        <a:effectLst/>
                        <a:latin typeface="Calibri" panose="020F0502020204030204" pitchFamily="34" charset="0"/>
                        <a:ea typeface="Calibri" panose="020F0502020204030204" pitchFamily="34" charset="0"/>
                        <a:cs typeface="Calibri" panose="020F0502020204030204" pitchFamily="34" charset="0"/>
                      </a:endParaRPr>
                    </a:p>
                  </a:txBody>
                  <a:tcPr marL="88969" marR="88969" marT="0" marB="0"/>
                </a:tc>
                <a:tc>
                  <a:txBody>
                    <a:bodyPr/>
                    <a:lstStyle/>
                    <a:p>
                      <a:pPr>
                        <a:spcAft>
                          <a:spcPts val="0"/>
                        </a:spcAft>
                      </a:pPr>
                      <a:r>
                        <a:rPr lang="es-ES" sz="1600" dirty="0">
                          <a:effectLst/>
                        </a:rPr>
                        <a:t>Om </a:t>
                      </a:r>
                      <a:r>
                        <a:rPr lang="es-ES" sz="1600" dirty="0" err="1">
                          <a:effectLst/>
                        </a:rPr>
                        <a:t>nu </a:t>
                      </a:r>
                      <a:r>
                        <a:rPr lang="es-ES" sz="1600" dirty="0">
                          <a:effectLst/>
                        </a:rPr>
                        <a:t>te bepalen </a:t>
                      </a:r>
                      <a:r>
                        <a:rPr lang="es-ES" sz="1600" dirty="0" err="1">
                          <a:effectLst/>
                        </a:rPr>
                        <a:t>hoeveel megawattuur dit is</a:t>
                      </a:r>
                      <a:r>
                        <a:rPr lang="es-ES" sz="1600" dirty="0">
                          <a:effectLst/>
                        </a:rPr>
                        <a:t>, want </a:t>
                      </a:r>
                      <a:r>
                        <a:rPr lang="es-ES" sz="1600" dirty="0" err="1">
                          <a:effectLst/>
                        </a:rPr>
                        <a:t>dit is de </a:t>
                      </a:r>
                      <a:r>
                        <a:rPr lang="es-ES" sz="1600" dirty="0">
                          <a:effectLst/>
                        </a:rPr>
                        <a:t>variabele </a:t>
                      </a:r>
                      <a:r>
                        <a:rPr lang="es-ES" sz="1600" dirty="0" err="1">
                          <a:effectLst/>
                        </a:rPr>
                        <a:t>die op elektriciteitsrekeningen staat</a:t>
                      </a:r>
                      <a:r>
                        <a:rPr lang="es-ES" sz="1600" dirty="0">
                          <a:effectLst/>
                        </a:rPr>
                        <a:t>, delen </a:t>
                      </a:r>
                      <a:r>
                        <a:rPr lang="es-ES" sz="1600" dirty="0" err="1">
                          <a:effectLst/>
                        </a:rPr>
                        <a:t>we het aantal watturen door </a:t>
                      </a:r>
                      <a:r>
                        <a:rPr lang="es-ES" sz="1600" dirty="0">
                          <a:effectLst/>
                        </a:rPr>
                        <a:t>1.000.000.</a:t>
                      </a:r>
                    </a:p>
                    <a:p>
                      <a:pPr>
                        <a:spcAft>
                          <a:spcPts val="0"/>
                        </a:spcAft>
                      </a:pPr>
                      <a:r>
                        <a:rPr lang="es-ES" sz="1600" dirty="0">
                          <a:effectLst/>
                        </a:rPr>
                        <a:t> </a:t>
                      </a:r>
                    </a:p>
                    <a:p>
                      <a:pPr>
                        <a:spcAft>
                          <a:spcPts val="0"/>
                        </a:spcAft>
                      </a:pPr>
                      <a:r>
                        <a:rPr lang="es-ES" sz="1600" dirty="0">
                          <a:effectLst/>
                        </a:rPr>
                        <a:t>7</a:t>
                      </a:r>
                      <a:r>
                        <a:rPr lang="es-ES" sz="1600" dirty="0">
                          <a:effectLst/>
                          <a:sym typeface="Symbol" pitchFamily="2" charset="2"/>
                        </a:rPr>
                        <a:t>,200Wh </a:t>
                      </a:r>
                      <a:r>
                        <a:rPr lang="es-ES" sz="1600" dirty="0">
                          <a:effectLst/>
                        </a:rPr>
                        <a:t>1.000.000 = 0,0072MWh</a:t>
                      </a:r>
                    </a:p>
                    <a:p>
                      <a:pPr>
                        <a:spcAft>
                          <a:spcPts val="0"/>
                        </a:spcAft>
                      </a:pPr>
                      <a:r>
                        <a:rPr lang="es-ES" sz="1600" dirty="0">
                          <a:effectLst/>
                        </a:rPr>
                        <a:t> </a:t>
                      </a:r>
                      <a:endParaRPr lang="es-ES" sz="1600" dirty="0">
                        <a:effectLst/>
                        <a:latin typeface="Calibri" panose="020F0502020204030204" pitchFamily="34" charset="0"/>
                        <a:ea typeface="Calibri" panose="020F0502020204030204" pitchFamily="34" charset="0"/>
                        <a:cs typeface="Calibri" panose="020F0502020204030204" pitchFamily="34" charset="0"/>
                      </a:endParaRPr>
                    </a:p>
                  </a:txBody>
                  <a:tcPr marL="88969" marR="88969" marT="0" marB="0"/>
                </a:tc>
                <a:extLst>
                  <a:ext uri="{0D108BD9-81ED-4DB2-BD59-A6C34878D82A}">
                    <a16:rowId xmlns:a16="http://schemas.microsoft.com/office/drawing/2014/main" val="1681950432"/>
                  </a:ext>
                </a:extLst>
              </a:tr>
            </a:tbl>
          </a:graphicData>
        </a:graphic>
      </p:graphicFrame>
    </p:spTree>
    <p:extLst>
      <p:ext uri="{BB962C8B-B14F-4D97-AF65-F5344CB8AC3E}">
        <p14:creationId xmlns:p14="http://schemas.microsoft.com/office/powerpoint/2010/main" val="167949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6">
            <a:extLst>
              <a:ext uri="{FF2B5EF4-FFF2-40B4-BE49-F238E27FC236}">
                <a16:creationId xmlns:a16="http://schemas.microsoft.com/office/drawing/2014/main" id="{AB74344F-FF3E-F64A-AAF7-D58FF3813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6587"/>
            <a:ext cx="55181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id="{94DE3D1E-A36B-8D42-9DA5-5530CAD26F45}"/>
              </a:ext>
            </a:extLst>
          </p:cNvPr>
          <p:cNvSpPr>
            <a:spLocks noGrp="1"/>
          </p:cNvSpPr>
          <p:nvPr>
            <p:ph type="title"/>
          </p:nvPr>
        </p:nvSpPr>
        <p:spPr/>
        <p:txBody>
          <a:bodyPr/>
          <a:lstStyle/>
          <a:p>
            <a:r>
              <a:rPr lang="es-ES" dirty="0" err="1"/>
              <a:t>Voorbeeld </a:t>
            </a:r>
            <a:r>
              <a:rPr lang="es-ES" dirty="0"/>
              <a:t>1:</a:t>
            </a:r>
          </a:p>
        </p:txBody>
      </p:sp>
      <p:graphicFrame>
        <p:nvGraphicFramePr>
          <p:cNvPr id="9" name="Marcador de contenido 8">
            <a:extLst>
              <a:ext uri="{FF2B5EF4-FFF2-40B4-BE49-F238E27FC236}">
                <a16:creationId xmlns:a16="http://schemas.microsoft.com/office/drawing/2014/main" id="{A47F26DF-42E4-F64A-900E-6E087930504B}"/>
              </a:ext>
            </a:extLst>
          </p:cNvPr>
          <p:cNvGraphicFramePr>
            <a:graphicFrameLocks noGrp="1"/>
          </p:cNvGraphicFramePr>
          <p:nvPr>
            <p:ph idx="1"/>
            <p:extLst>
              <p:ext uri="{D42A27DB-BD31-4B8C-83A1-F6EECF244321}">
                <p14:modId xmlns:p14="http://schemas.microsoft.com/office/powerpoint/2010/main" val="4002352590"/>
              </p:ext>
            </p:extLst>
          </p:nvPr>
        </p:nvGraphicFramePr>
        <p:xfrm>
          <a:off x="2145790" y="1554433"/>
          <a:ext cx="7151635" cy="3441431"/>
        </p:xfrm>
        <a:graphic>
          <a:graphicData uri="http://schemas.openxmlformats.org/drawingml/2006/table">
            <a:tbl>
              <a:tblPr firstRow="1" firstCol="1" bandRow="1">
                <a:tableStyleId>{5C22544A-7EE6-4342-B048-85BDC9FD1C3A}</a:tableStyleId>
              </a:tblPr>
              <a:tblGrid>
                <a:gridCol w="1019828">
                  <a:extLst>
                    <a:ext uri="{9D8B030D-6E8A-4147-A177-3AD203B41FA5}">
                      <a16:colId xmlns:a16="http://schemas.microsoft.com/office/drawing/2014/main" val="3517991833"/>
                    </a:ext>
                  </a:extLst>
                </a:gridCol>
                <a:gridCol w="6131807">
                  <a:extLst>
                    <a:ext uri="{9D8B030D-6E8A-4147-A177-3AD203B41FA5}">
                      <a16:colId xmlns:a16="http://schemas.microsoft.com/office/drawing/2014/main" val="3669467275"/>
                    </a:ext>
                  </a:extLst>
                </a:gridCol>
              </a:tblGrid>
              <a:tr h="1155431">
                <a:tc>
                  <a:txBody>
                    <a:bodyPr/>
                    <a:lstStyle/>
                    <a:p>
                      <a:pPr>
                        <a:spcAft>
                          <a:spcPts val="0"/>
                        </a:spcAft>
                      </a:pPr>
                      <a:r>
                        <a:rPr lang="es-ES" sz="1500">
                          <a:effectLst/>
                        </a:rPr>
                        <a:t>Stap 1</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86657" marR="86657" marT="0" marB="0"/>
                </a:tc>
                <a:tc>
                  <a:txBody>
                    <a:bodyPr/>
                    <a:lstStyle/>
                    <a:p>
                      <a:pPr>
                        <a:spcAft>
                          <a:spcPts val="0"/>
                        </a:spcAft>
                      </a:pPr>
                      <a:r>
                        <a:rPr lang="es-ES" sz="1500">
                          <a:effectLst/>
                        </a:rPr>
                        <a:t>We rekenen uit: de lichten branden over het algemeen vijf dagen per week acht uur per dag en op zaterdag slechts vier uur:</a:t>
                      </a:r>
                    </a:p>
                    <a:p>
                      <a:pPr>
                        <a:spcAft>
                          <a:spcPts val="0"/>
                        </a:spcAft>
                      </a:pPr>
                      <a:r>
                        <a:rPr lang="es-ES" sz="1500">
                          <a:effectLst/>
                        </a:rPr>
                        <a:t> </a:t>
                      </a:r>
                    </a:p>
                    <a:p>
                      <a:pPr>
                        <a:spcAft>
                          <a:spcPts val="0"/>
                        </a:spcAft>
                      </a:pPr>
                      <a:r>
                        <a:rPr lang="es-ES" sz="1500">
                          <a:effectLst/>
                        </a:rPr>
                        <a:t>(8u/dag x 5) + 4u = 44 uur/week</a:t>
                      </a:r>
                    </a:p>
                    <a:p>
                      <a:pPr>
                        <a:spcAft>
                          <a:spcPts val="0"/>
                        </a:spcAft>
                      </a:pPr>
                      <a:r>
                        <a:rPr lang="es-ES" sz="1500">
                          <a:effectLst/>
                        </a:rPr>
                        <a:t> </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86657" marR="86657" marT="0" marB="0"/>
                </a:tc>
                <a:extLst>
                  <a:ext uri="{0D108BD9-81ED-4DB2-BD59-A6C34878D82A}">
                    <a16:rowId xmlns:a16="http://schemas.microsoft.com/office/drawing/2014/main" val="3231204917"/>
                  </a:ext>
                </a:extLst>
              </a:tr>
              <a:tr h="693258">
                <a:tc>
                  <a:txBody>
                    <a:bodyPr/>
                    <a:lstStyle/>
                    <a:p>
                      <a:pPr>
                        <a:spcAft>
                          <a:spcPts val="0"/>
                        </a:spcAft>
                      </a:pPr>
                      <a:r>
                        <a:rPr lang="es-ES" sz="1500">
                          <a:effectLst/>
                        </a:rPr>
                        <a:t>Stap 2</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86657" marR="86657" marT="0" marB="0"/>
                </a:tc>
                <a:tc>
                  <a:txBody>
                    <a:bodyPr/>
                    <a:lstStyle/>
                    <a:p>
                      <a:pPr>
                        <a:spcAft>
                          <a:spcPts val="0"/>
                        </a:spcAft>
                      </a:pPr>
                      <a:r>
                        <a:rPr lang="es-ES" sz="1500">
                          <a:effectLst/>
                        </a:rPr>
                        <a:t>Als we ervan uitgaan dat er ongeveer 40 weken per jaar wordt gewerkt, hebben we:</a:t>
                      </a:r>
                    </a:p>
                    <a:p>
                      <a:pPr>
                        <a:spcAft>
                          <a:spcPts val="0"/>
                        </a:spcAft>
                      </a:pPr>
                      <a:r>
                        <a:rPr lang="es-ES" sz="1500">
                          <a:effectLst/>
                        </a:rPr>
                        <a:t> </a:t>
                      </a:r>
                    </a:p>
                    <a:p>
                      <a:pPr>
                        <a:spcAft>
                          <a:spcPts val="0"/>
                        </a:spcAft>
                      </a:pPr>
                      <a:r>
                        <a:rPr lang="es-ES" sz="1500">
                          <a:effectLst/>
                        </a:rPr>
                        <a:t>44h/s x 40 = 1.760 h/jaar</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86657" marR="86657" marT="0" marB="0"/>
                </a:tc>
                <a:extLst>
                  <a:ext uri="{0D108BD9-81ED-4DB2-BD59-A6C34878D82A}">
                    <a16:rowId xmlns:a16="http://schemas.microsoft.com/office/drawing/2014/main" val="3697582436"/>
                  </a:ext>
                </a:extLst>
              </a:tr>
              <a:tr h="1155431">
                <a:tc>
                  <a:txBody>
                    <a:bodyPr/>
                    <a:lstStyle/>
                    <a:p>
                      <a:pPr>
                        <a:spcAft>
                          <a:spcPts val="0"/>
                        </a:spcAft>
                      </a:pPr>
                      <a:r>
                        <a:rPr lang="es-ES" sz="1500">
                          <a:effectLst/>
                        </a:rPr>
                        <a:t>Stap 3</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86657" marR="86657" marT="0" marB="0"/>
                </a:tc>
                <a:tc>
                  <a:txBody>
                    <a:bodyPr/>
                    <a:lstStyle/>
                    <a:p>
                      <a:pPr>
                        <a:spcAft>
                          <a:spcPts val="0"/>
                        </a:spcAft>
                      </a:pPr>
                      <a:r>
                        <a:rPr lang="es-ES" sz="1500" dirty="0">
                          <a:effectLst/>
                        </a:rPr>
                        <a:t>Om </a:t>
                      </a:r>
                      <a:r>
                        <a:rPr lang="es-ES" sz="1500" dirty="0" err="1">
                          <a:effectLst/>
                        </a:rPr>
                        <a:t>ten slotte te weten hoeveel energie er </a:t>
                      </a:r>
                      <a:r>
                        <a:rPr lang="es-ES" sz="1500" dirty="0">
                          <a:effectLst/>
                        </a:rPr>
                        <a:t>in een </a:t>
                      </a:r>
                      <a:r>
                        <a:rPr lang="es-ES" sz="1500" dirty="0" err="1">
                          <a:effectLst/>
                        </a:rPr>
                        <a:t>jaar wordt verbruikt</a:t>
                      </a:r>
                      <a:r>
                        <a:rPr lang="es-ES" sz="1500" dirty="0">
                          <a:effectLst/>
                        </a:rPr>
                        <a:t>, </a:t>
                      </a:r>
                      <a:r>
                        <a:rPr lang="es-ES" sz="1500" dirty="0" err="1">
                          <a:effectLst/>
                        </a:rPr>
                        <a:t>moeten we het vermogen vermenigvuldigen </a:t>
                      </a:r>
                      <a:r>
                        <a:rPr lang="es-ES" sz="1500" dirty="0">
                          <a:effectLst/>
                        </a:rPr>
                        <a:t>met het </a:t>
                      </a:r>
                      <a:r>
                        <a:rPr lang="es-ES" sz="1500" dirty="0" err="1">
                          <a:effectLst/>
                        </a:rPr>
                        <a:t>aantal uren </a:t>
                      </a:r>
                      <a:r>
                        <a:rPr lang="es-ES" sz="1500" dirty="0">
                          <a:effectLst/>
                        </a:rPr>
                        <a:t>per </a:t>
                      </a:r>
                      <a:r>
                        <a:rPr lang="es-ES" sz="1500" dirty="0" err="1">
                          <a:effectLst/>
                        </a:rPr>
                        <a:t>jaar</a:t>
                      </a:r>
                      <a:r>
                        <a:rPr lang="es-ES" sz="1500" dirty="0">
                          <a:effectLst/>
                        </a:rPr>
                        <a:t>:</a:t>
                      </a:r>
                    </a:p>
                    <a:p>
                      <a:pPr>
                        <a:spcAft>
                          <a:spcPts val="0"/>
                        </a:spcAft>
                      </a:pPr>
                      <a:r>
                        <a:rPr lang="es-ES" sz="1500" dirty="0">
                          <a:effectLst/>
                        </a:rPr>
                        <a:t> </a:t>
                      </a:r>
                    </a:p>
                    <a:p>
                      <a:pPr>
                        <a:spcAft>
                          <a:spcPts val="0"/>
                        </a:spcAft>
                      </a:pPr>
                      <a:r>
                        <a:rPr lang="es-ES" sz="1500" dirty="0">
                          <a:effectLst/>
                        </a:rPr>
                        <a:t>0,0072 </a:t>
                      </a:r>
                      <a:r>
                        <a:rPr lang="es-ES" sz="1500" dirty="0" err="1">
                          <a:effectLst/>
                        </a:rPr>
                        <a:t>MWh </a:t>
                      </a:r>
                      <a:r>
                        <a:rPr lang="es-ES" sz="1500" dirty="0">
                          <a:effectLst/>
                        </a:rPr>
                        <a:t>x 1.760 </a:t>
                      </a:r>
                      <a:r>
                        <a:rPr lang="es-ES" sz="1500" dirty="0" err="1">
                          <a:effectLst/>
                        </a:rPr>
                        <a:t>h/jaar </a:t>
                      </a:r>
                      <a:r>
                        <a:rPr lang="es-ES" sz="1500" dirty="0">
                          <a:effectLst/>
                        </a:rPr>
                        <a:t>= 12,672 </a:t>
                      </a:r>
                      <a:r>
                        <a:rPr lang="es-ES" sz="1500" dirty="0" err="1">
                          <a:effectLst/>
                        </a:rPr>
                        <a:t>MWh/jaar</a:t>
                      </a:r>
                      <a:endParaRPr lang="es-ES" sz="1500" dirty="0">
                        <a:effectLst/>
                      </a:endParaRPr>
                    </a:p>
                    <a:p>
                      <a:pPr>
                        <a:spcAft>
                          <a:spcPts val="0"/>
                        </a:spcAft>
                      </a:pPr>
                      <a:r>
                        <a:rPr lang="es-ES" sz="1500" dirty="0">
                          <a:effectLst/>
                        </a:rPr>
                        <a:t> </a:t>
                      </a:r>
                      <a:endParaRPr lang="es-ES" sz="1500" dirty="0">
                        <a:effectLst/>
                        <a:latin typeface="Calibri" panose="020F0502020204030204" pitchFamily="34" charset="0"/>
                        <a:ea typeface="Calibri" panose="020F0502020204030204" pitchFamily="34" charset="0"/>
                        <a:cs typeface="Calibri" panose="020F0502020204030204" pitchFamily="34" charset="0"/>
                      </a:endParaRPr>
                    </a:p>
                  </a:txBody>
                  <a:tcPr marL="86657" marR="86657" marT="0" marB="0"/>
                </a:tc>
                <a:extLst>
                  <a:ext uri="{0D108BD9-81ED-4DB2-BD59-A6C34878D82A}">
                    <a16:rowId xmlns:a16="http://schemas.microsoft.com/office/drawing/2014/main" val="1148952167"/>
                  </a:ext>
                </a:extLst>
              </a:tr>
            </a:tbl>
          </a:graphicData>
        </a:graphic>
      </p:graphicFrame>
      <p:graphicFrame>
        <p:nvGraphicFramePr>
          <p:cNvPr id="10" name="Tabla 9">
            <a:extLst>
              <a:ext uri="{FF2B5EF4-FFF2-40B4-BE49-F238E27FC236}">
                <a16:creationId xmlns:a16="http://schemas.microsoft.com/office/drawing/2014/main" id="{B390593C-4EFE-454F-A988-0D9B1CA9107C}"/>
              </a:ext>
            </a:extLst>
          </p:cNvPr>
          <p:cNvGraphicFramePr>
            <a:graphicFrameLocks noGrp="1"/>
          </p:cNvGraphicFramePr>
          <p:nvPr>
            <p:extLst>
              <p:ext uri="{D42A27DB-BD31-4B8C-83A1-F6EECF244321}">
                <p14:modId xmlns:p14="http://schemas.microsoft.com/office/powerpoint/2010/main" val="1578479976"/>
              </p:ext>
            </p:extLst>
          </p:nvPr>
        </p:nvGraphicFramePr>
        <p:xfrm>
          <a:off x="2145790" y="4863249"/>
          <a:ext cx="7128212" cy="853337"/>
        </p:xfrm>
        <a:graphic>
          <a:graphicData uri="http://schemas.openxmlformats.org/drawingml/2006/table">
            <a:tbl>
              <a:tblPr firstRow="1" firstCol="1" bandRow="1">
                <a:tableStyleId>{5C22544A-7EE6-4342-B048-85BDC9FD1C3A}</a:tableStyleId>
              </a:tblPr>
              <a:tblGrid>
                <a:gridCol w="1016488">
                  <a:extLst>
                    <a:ext uri="{9D8B030D-6E8A-4147-A177-3AD203B41FA5}">
                      <a16:colId xmlns:a16="http://schemas.microsoft.com/office/drawing/2014/main" val="1466935279"/>
                    </a:ext>
                  </a:extLst>
                </a:gridCol>
                <a:gridCol w="6111724">
                  <a:extLst>
                    <a:ext uri="{9D8B030D-6E8A-4147-A177-3AD203B41FA5}">
                      <a16:colId xmlns:a16="http://schemas.microsoft.com/office/drawing/2014/main" val="3110054803"/>
                    </a:ext>
                  </a:extLst>
                </a:gridCol>
              </a:tblGrid>
              <a:tr h="853337">
                <a:tc>
                  <a:txBody>
                    <a:bodyPr/>
                    <a:lstStyle/>
                    <a:p>
                      <a:pPr>
                        <a:spcAft>
                          <a:spcPts val="0"/>
                        </a:spcAft>
                      </a:pPr>
                      <a:r>
                        <a:rPr lang="es-ES" sz="1200">
                          <a:effectLst/>
                        </a:rPr>
                        <a:t>Stap 1</a:t>
                      </a:r>
                      <a:endParaRPr lang="es-E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s-ES" sz="1200" dirty="0">
                          <a:effectLst/>
                        </a:rPr>
                        <a:t>12,672 </a:t>
                      </a:r>
                      <a:r>
                        <a:rPr lang="es-ES" sz="1200" dirty="0" err="1">
                          <a:effectLst/>
                        </a:rPr>
                        <a:t>MWh/jaar </a:t>
                      </a:r>
                      <a:r>
                        <a:rPr lang="es-ES" sz="1200" dirty="0">
                          <a:effectLst/>
                        </a:rPr>
                        <a:t>x €85,80 = €1.087,3 </a:t>
                      </a:r>
                      <a:r>
                        <a:rPr lang="es-ES" sz="1200" dirty="0" err="1">
                          <a:effectLst/>
                        </a:rPr>
                        <a:t>jaarlijkse uitgaven voor de kapperslampen alleen</a:t>
                      </a:r>
                      <a:r>
                        <a:rPr lang="es-ES" sz="1200" dirty="0">
                          <a:effectLst/>
                        </a:rPr>
                        <a:t>.</a:t>
                      </a:r>
                    </a:p>
                    <a:p>
                      <a:pPr>
                        <a:spcAft>
                          <a:spcPts val="0"/>
                        </a:spcAft>
                      </a:pPr>
                      <a:r>
                        <a:rPr lang="es-ES" sz="1200" dirty="0">
                          <a:effectLst/>
                        </a:rPr>
                        <a:t> </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42226165"/>
                  </a:ext>
                </a:extLst>
              </a:tr>
            </a:tbl>
          </a:graphicData>
        </a:graphic>
      </p:graphicFrame>
    </p:spTree>
    <p:extLst>
      <p:ext uri="{BB962C8B-B14F-4D97-AF65-F5344CB8AC3E}">
        <p14:creationId xmlns:p14="http://schemas.microsoft.com/office/powerpoint/2010/main" val="169906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36E1E-8600-004F-AEEF-F574CC421173}"/>
              </a:ext>
            </a:extLst>
          </p:cNvPr>
          <p:cNvSpPr>
            <a:spLocks noGrp="1"/>
          </p:cNvSpPr>
          <p:nvPr>
            <p:ph type="title"/>
          </p:nvPr>
        </p:nvSpPr>
        <p:spPr/>
        <p:txBody>
          <a:bodyPr/>
          <a:lstStyle/>
          <a:p>
            <a:r>
              <a:rPr lang="es-ES" dirty="0" err="1"/>
              <a:t>Verbruik calculator</a:t>
            </a:r>
            <a:endParaRPr lang="es-ES" dirty="0"/>
          </a:p>
        </p:txBody>
      </p:sp>
      <p:pic>
        <p:nvPicPr>
          <p:cNvPr id="8" name="Afbeelding 6">
            <a:extLst>
              <a:ext uri="{FF2B5EF4-FFF2-40B4-BE49-F238E27FC236}">
                <a16:creationId xmlns:a16="http://schemas.microsoft.com/office/drawing/2014/main" id="{6371A418-9468-6C47-9CF1-11096BFEB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6587"/>
            <a:ext cx="55181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rcador de contenido 6">
            <a:extLst>
              <a:ext uri="{FF2B5EF4-FFF2-40B4-BE49-F238E27FC236}">
                <a16:creationId xmlns:a16="http://schemas.microsoft.com/office/drawing/2014/main" id="{0F7BBD7E-3486-1E47-8EBC-97E73310E663}"/>
              </a:ext>
            </a:extLst>
          </p:cNvPr>
          <p:cNvPicPr>
            <a:picLocks noGrp="1" noChangeAspect="1"/>
          </p:cNvPicPr>
          <p:nvPr>
            <p:ph idx="1"/>
          </p:nvPr>
        </p:nvPicPr>
        <p:blipFill>
          <a:blip r:embed="rId3"/>
          <a:stretch>
            <a:fillRect/>
          </a:stretch>
        </p:blipFill>
        <p:spPr>
          <a:xfrm>
            <a:off x="2344577" y="1271417"/>
            <a:ext cx="6812870" cy="4757161"/>
          </a:xfrm>
          <a:prstGeom prst="rect">
            <a:avLst/>
          </a:prstGeom>
        </p:spPr>
      </p:pic>
    </p:spTree>
    <p:extLst>
      <p:ext uri="{BB962C8B-B14F-4D97-AF65-F5344CB8AC3E}">
        <p14:creationId xmlns:p14="http://schemas.microsoft.com/office/powerpoint/2010/main" val="412572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717C051-7C33-DC4E-9090-79446F7910EA}"/>
              </a:ext>
            </a:extLst>
          </p:cNvPr>
          <p:cNvSpPr>
            <a:spLocks noGrp="1"/>
          </p:cNvSpPr>
          <p:nvPr>
            <p:ph type="ctrTitle"/>
          </p:nvPr>
        </p:nvSpPr>
        <p:spPr>
          <a:xfrm>
            <a:off x="634014" y="365125"/>
            <a:ext cx="10515600" cy="944563"/>
          </a:xfrm>
        </p:spPr>
        <p:txBody>
          <a:bodyPr/>
          <a:lstStyle/>
          <a:p>
            <a:pPr algn="ctr" eaLnBrk="1" hangingPunct="1"/>
            <a:r>
              <a:rPr lang="es-ES" altLang="es-ES" sz="5400" b="1" dirty="0">
                <a:solidFill>
                  <a:schemeClr val="accent1">
                    <a:lumMod val="50000"/>
                  </a:schemeClr>
                </a:solidFill>
              </a:rPr>
              <a:t>Digitalisering voor besparingen</a:t>
            </a:r>
          </a:p>
        </p:txBody>
      </p:sp>
      <p:pic>
        <p:nvPicPr>
          <p:cNvPr id="39940" name="Afbeelding 6">
            <a:extLst>
              <a:ext uri="{FF2B5EF4-FFF2-40B4-BE49-F238E27FC236}">
                <a16:creationId xmlns:a16="http://schemas.microsoft.com/office/drawing/2014/main" id="{FEEBBFCD-6702-3B47-A38A-C200406DB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6587"/>
            <a:ext cx="55181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2FC612E9-0D8F-E546-9F61-71DDCC76101D}"/>
              </a:ext>
            </a:extLst>
          </p:cNvPr>
          <p:cNvPicPr/>
          <p:nvPr/>
        </p:nvPicPr>
        <p:blipFill>
          <a:blip r:embed="rId3">
            <a:extLst>
              <a:ext uri="{28A0092B-C50C-407E-A947-70E740481C1C}">
                <a14:useLocalDpi xmlns:a14="http://schemas.microsoft.com/office/drawing/2010/main" val="0"/>
              </a:ext>
            </a:extLst>
          </a:blip>
          <a:stretch>
            <a:fillRect/>
          </a:stretch>
        </p:blipFill>
        <p:spPr>
          <a:xfrm>
            <a:off x="2667550" y="1412688"/>
            <a:ext cx="6856899" cy="4574947"/>
          </a:xfrm>
          <a:prstGeom prst="rect">
            <a:avLst/>
          </a:prstGeom>
        </p:spPr>
      </p:pic>
    </p:spTree>
    <p:extLst>
      <p:ext uri="{BB962C8B-B14F-4D97-AF65-F5344CB8AC3E}">
        <p14:creationId xmlns:p14="http://schemas.microsoft.com/office/powerpoint/2010/main" val="2685754366"/>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717C051-7C33-DC4E-9090-79446F7910EA}"/>
              </a:ext>
            </a:extLst>
          </p:cNvPr>
          <p:cNvSpPr>
            <a:spLocks noGrp="1"/>
          </p:cNvSpPr>
          <p:nvPr>
            <p:ph type="ctrTitle"/>
          </p:nvPr>
        </p:nvSpPr>
        <p:spPr>
          <a:xfrm>
            <a:off x="438444" y="956796"/>
            <a:ext cx="10515600" cy="944563"/>
          </a:xfrm>
        </p:spPr>
        <p:txBody>
          <a:bodyPr/>
          <a:lstStyle/>
          <a:p>
            <a:pPr algn="ctr" eaLnBrk="1" hangingPunct="1"/>
            <a:r>
              <a:rPr lang="es-ES" altLang="es-ES" sz="5400" b="1" dirty="0">
                <a:solidFill>
                  <a:schemeClr val="accent1">
                    <a:lumMod val="50000"/>
                  </a:schemeClr>
                </a:solidFill>
              </a:rPr>
              <a:t>Innovatie en efficiëntie om verbruik te verminderen</a:t>
            </a:r>
          </a:p>
        </p:txBody>
      </p:sp>
      <p:pic>
        <p:nvPicPr>
          <p:cNvPr id="39940" name="Afbeelding 6">
            <a:extLst>
              <a:ext uri="{FF2B5EF4-FFF2-40B4-BE49-F238E27FC236}">
                <a16:creationId xmlns:a16="http://schemas.microsoft.com/office/drawing/2014/main" id="{FEEBBFCD-6702-3B47-A38A-C200406DB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6587"/>
            <a:ext cx="55181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a:extLst>
              <a:ext uri="{FF2B5EF4-FFF2-40B4-BE49-F238E27FC236}">
                <a16:creationId xmlns:a16="http://schemas.microsoft.com/office/drawing/2014/main" id="{C029BBD1-1B08-E142-B453-F8FBBF5F1931}"/>
              </a:ext>
            </a:extLst>
          </p:cNvPr>
          <p:cNvSpPr txBox="1">
            <a:spLocks/>
          </p:cNvSpPr>
          <p:nvPr/>
        </p:nvSpPr>
        <p:spPr>
          <a:xfrm>
            <a:off x="1290918" y="2160589"/>
            <a:ext cx="7983084" cy="388077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buFont typeface="Wingdings" pitchFamily="2" charset="2"/>
              <a:buChar char="Ø"/>
            </a:pPr>
            <a:r>
              <a:rPr lang="es-ES" dirty="0">
                <a:solidFill>
                  <a:schemeClr val="tx1">
                    <a:lumMod val="85000"/>
                    <a:lumOff val="15000"/>
                  </a:schemeClr>
                </a:solidFill>
              </a:rPr>
              <a:t>Anti-hitte of anti-koude raamfolies</a:t>
            </a:r>
          </a:p>
          <a:p>
            <a:pPr marL="285750" indent="-285750" algn="l">
              <a:buFont typeface="Wingdings" pitchFamily="2" charset="2"/>
              <a:buChar char="Ø"/>
            </a:pPr>
            <a:r>
              <a:rPr lang="es-ES" dirty="0">
                <a:solidFill>
                  <a:schemeClr val="tx1">
                    <a:lumMod val="85000"/>
                    <a:lumOff val="15000"/>
                  </a:schemeClr>
                </a:solidFill>
              </a:rPr>
              <a:t>Thermisch isolerende ramen</a:t>
            </a:r>
          </a:p>
          <a:p>
            <a:pPr marL="285750" indent="-285750" algn="l">
              <a:buFont typeface="Wingdings" pitchFamily="2" charset="2"/>
              <a:buChar char="Ø"/>
            </a:pPr>
            <a:r>
              <a:rPr lang="es-ES" dirty="0">
                <a:solidFill>
                  <a:schemeClr val="tx1">
                    <a:lumMod val="85000"/>
                    <a:lumOff val="15000"/>
                  </a:schemeClr>
                </a:solidFill>
              </a:rPr>
              <a:t>IT-apparatuur met Energy Star-label</a:t>
            </a:r>
          </a:p>
          <a:p>
            <a:pPr marL="285750" indent="-285750" algn="l">
              <a:buFont typeface="Wingdings" pitchFamily="2" charset="2"/>
              <a:buChar char="Ø"/>
            </a:pPr>
            <a:r>
              <a:rPr lang="es-ES" dirty="0">
                <a:solidFill>
                  <a:schemeClr val="tx1">
                    <a:lumMod val="85000"/>
                    <a:lumOff val="15000"/>
                  </a:schemeClr>
                </a:solidFill>
              </a:rPr>
              <a:t>Waterverbruik verminderen</a:t>
            </a:r>
          </a:p>
          <a:p>
            <a:pPr marL="285750" indent="-285750" algn="l">
              <a:buFont typeface="Wingdings" pitchFamily="2" charset="2"/>
              <a:buChar char="Ø"/>
            </a:pPr>
            <a:r>
              <a:rPr lang="es-ES" dirty="0">
                <a:solidFill>
                  <a:schemeClr val="tx1">
                    <a:lumMod val="85000"/>
                    <a:lumOff val="15000"/>
                  </a:schemeClr>
                </a:solidFill>
              </a:rPr>
              <a:t>Huur een bedrijf in dat gespecialiseerd is in energieconsultancy</a:t>
            </a:r>
          </a:p>
          <a:p>
            <a:pPr marL="285750" indent="-285750" algn="l">
              <a:buFont typeface="Wingdings" pitchFamily="2" charset="2"/>
              <a:buChar char="Ø"/>
            </a:pPr>
            <a:r>
              <a:rPr lang="es-ES" dirty="0">
                <a:solidFill>
                  <a:schemeClr val="tx1">
                    <a:lumMod val="85000"/>
                    <a:lumOff val="15000"/>
                  </a:schemeClr>
                </a:solidFill>
              </a:rPr>
              <a:t>Thermische en/of fotovoltaïsche zonnepanelen</a:t>
            </a:r>
          </a:p>
          <a:p>
            <a:pPr marL="285750" indent="-285750" algn="l">
              <a:buFont typeface="Wingdings" pitchFamily="2" charset="2"/>
              <a:buChar char="Ø"/>
            </a:pPr>
            <a:r>
              <a:rPr lang="es-ES" dirty="0">
                <a:solidFill>
                  <a:schemeClr val="tx1">
                    <a:lumMod val="85000"/>
                    <a:lumOff val="15000"/>
                  </a:schemeClr>
                </a:solidFill>
              </a:rPr>
              <a:t>Efficiënte wáterverwarming</a:t>
            </a:r>
          </a:p>
          <a:p>
            <a:pPr marL="285750" indent="-285750" algn="l">
              <a:buFont typeface="Wingdings" pitchFamily="2" charset="2"/>
              <a:buChar char="Ø"/>
            </a:pPr>
            <a:r>
              <a:rPr lang="es-ES" dirty="0">
                <a:solidFill>
                  <a:schemeClr val="tx1">
                    <a:lumMod val="85000"/>
                    <a:lumOff val="15000"/>
                  </a:schemeClr>
                </a:solidFill>
              </a:rPr>
              <a:t>Windgeneratoren</a:t>
            </a:r>
          </a:p>
          <a:p>
            <a:pPr marL="285750" indent="-285750" algn="l">
              <a:buFont typeface="Wingdings" pitchFamily="2" charset="2"/>
              <a:buChar char="Ø"/>
            </a:pPr>
            <a:r>
              <a:rPr lang="es-ES" dirty="0">
                <a:solidFill>
                  <a:schemeClr val="tx1">
                    <a:lumMod val="85000"/>
                    <a:lumOff val="15000"/>
                  </a:schemeClr>
                </a:solidFill>
              </a:rPr>
              <a:t>Verander van pand (als nodig is)!</a:t>
            </a:r>
          </a:p>
        </p:txBody>
      </p:sp>
    </p:spTree>
    <p:extLst>
      <p:ext uri="{BB962C8B-B14F-4D97-AF65-F5344CB8AC3E}">
        <p14:creationId xmlns:p14="http://schemas.microsoft.com/office/powerpoint/2010/main" val="837527548"/>
      </p:ext>
    </p:extLst>
  </p:cSld>
  <p:clrMapOvr>
    <a:masterClrMapping/>
  </p:clrMapOvr>
  <p:transition spd="slow">
    <p:split orient="vert"/>
  </p:transition>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F21E37-F0F0-492A-BF93-CAEFD0B5E402}"/>
</file>

<file path=customXml/itemProps2.xml><?xml version="1.0" encoding="utf-8"?>
<ds:datastoreItem xmlns:ds="http://schemas.openxmlformats.org/officeDocument/2006/customXml" ds:itemID="{4FBFE7CE-D174-46B2-ADBB-E81EE0083C17}"/>
</file>

<file path=docProps/app.xml><?xml version="1.0" encoding="utf-8"?>
<Properties xmlns="http://schemas.openxmlformats.org/officeDocument/2006/extended-properties" xmlns:vt="http://schemas.openxmlformats.org/officeDocument/2006/docPropsVTypes">
  <Template>Faceta</Template>
  <TotalTime>1717</TotalTime>
  <Words>455</Words>
  <Application>Microsoft Office PowerPoint</Application>
  <PresentationFormat>Breedbeeld</PresentationFormat>
  <Paragraphs>67</Paragraphs>
  <Slides>11</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Calibri</vt:lpstr>
      <vt:lpstr>Symbol</vt:lpstr>
      <vt:lpstr>Trebuchet MS</vt:lpstr>
      <vt:lpstr>Wingdings</vt:lpstr>
      <vt:lpstr>Wingdings 3</vt:lpstr>
      <vt:lpstr>Faceta</vt:lpstr>
      <vt:lpstr>PowerPoint-presentatie</vt:lpstr>
      <vt:lpstr>PowerPoint-presentatie</vt:lpstr>
      <vt:lpstr>Wetgeving.</vt:lpstr>
      <vt:lpstr>Bereken het energieverbruik</vt:lpstr>
      <vt:lpstr>Voorbeeld 1:</vt:lpstr>
      <vt:lpstr>Voorbeeld 1:</vt:lpstr>
      <vt:lpstr>Verbruik calculator</vt:lpstr>
      <vt:lpstr>Digitalisering voor besparingen</vt:lpstr>
      <vt:lpstr>Innovatie en efficiëntie om verbruik te verminderen</vt:lpstr>
      <vt:lpstr>Kosten en investeringen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and Future of Sustinable Salons</dc:title>
  <dc:creator>Microsoft Office User</dc:creator>
  <cp:keywords>, docId:35C48179D2596448D21F3D402ACC5F77</cp:keywords>
  <cp:lastModifiedBy>Ganna Chalapko</cp:lastModifiedBy>
  <cp:revision>59</cp:revision>
  <dcterms:created xsi:type="dcterms:W3CDTF">2022-05-07T10:04:49Z</dcterms:created>
  <dcterms:modified xsi:type="dcterms:W3CDTF">2023-07-13T08:59:04Z</dcterms:modified>
</cp:coreProperties>
</file>