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5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95853-DF1F-4C77-BCAE-C80F73FA2ED3}" v="2" dt="2021-10-05T09:31:55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5947928"/>
            <a:ext cx="2185987" cy="910072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756" y="6140850"/>
            <a:ext cx="2245519" cy="6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4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272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95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1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63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7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450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17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280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42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00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5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59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57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350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56812-6144-4089-9DFA-F88D53C7EF61}" type="datetimeFigureOut">
              <a:rPr lang="nl-NL" smtClean="0"/>
              <a:t>05-10-21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160865-8EB9-490A-9063-A4243A624869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86719"/>
            <a:ext cx="1852612" cy="77128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32" y="6141913"/>
            <a:ext cx="2257064" cy="64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5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sustainable-salon.inf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694F3FA-1142-4150-8C16-EFC4E3FCF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79" y="1280777"/>
            <a:ext cx="5650358" cy="43763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CD09CA-324E-4AF1-9D1F-F627AC24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40806"/>
            <a:ext cx="7766936" cy="1646302"/>
          </a:xfrm>
        </p:spPr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importance</a:t>
            </a:r>
            <a:r>
              <a:rPr lang="nl-NL" dirty="0"/>
              <a:t> of IMPACT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2637CF-2FD5-4363-BA1C-7D58B68B8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Milano/</a:t>
            </a:r>
            <a:r>
              <a:rPr lang="nl-NL" dirty="0" err="1"/>
              <a:t>Pavia</a:t>
            </a:r>
            <a:r>
              <a:rPr lang="nl-NL" dirty="0"/>
              <a:t> </a:t>
            </a:r>
            <a:r>
              <a:rPr lang="nl-NL" dirty="0" err="1"/>
              <a:t>October</a:t>
            </a:r>
            <a:r>
              <a:rPr lang="nl-NL" dirty="0"/>
              <a:t> 6</a:t>
            </a:r>
          </a:p>
          <a:p>
            <a:r>
              <a:rPr lang="nl-NL" dirty="0"/>
              <a:t>Frank den Hartog</a:t>
            </a:r>
          </a:p>
        </p:txBody>
      </p:sp>
    </p:spTree>
    <p:extLst>
      <p:ext uri="{BB962C8B-B14F-4D97-AF65-F5344CB8AC3E}">
        <p14:creationId xmlns:p14="http://schemas.microsoft.com/office/powerpoint/2010/main" val="134617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4C6BA-422E-46DB-9113-5D7E2D05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5400" dirty="0"/>
              <a:t>Questions to </a:t>
            </a:r>
            <a:r>
              <a:rPr lang="nl-NL" sz="5400" dirty="0" err="1"/>
              <a:t>be</a:t>
            </a:r>
            <a:r>
              <a:rPr lang="nl-NL" sz="5400" dirty="0"/>
              <a:t> </a:t>
            </a:r>
            <a:r>
              <a:rPr lang="nl-NL" sz="5400" dirty="0" err="1"/>
              <a:t>answered</a:t>
            </a:r>
            <a:endParaRPr lang="nl-NL" sz="54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9BB62-48A8-465F-89EE-26C084EA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642" y="2160589"/>
            <a:ext cx="7991359" cy="3880773"/>
          </a:xfrm>
        </p:spPr>
        <p:txBody>
          <a:bodyPr/>
          <a:lstStyle/>
          <a:p>
            <a:pPr>
              <a:buAutoNum type="arabicPeriod"/>
            </a:pPr>
            <a:r>
              <a:rPr lang="nl-NL" sz="2400" dirty="0">
                <a:solidFill>
                  <a:schemeClr val="accent1"/>
                </a:solidFill>
              </a:rPr>
              <a:t>Impact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Who exactly are the beneficiaries or is the target group of your project?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Which other stakeholders are involved, how do they see the target group?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What broader change will the use of the project's results lead to? </a:t>
            </a: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>
              <a:buAutoNum type="arabicPeriod" startAt="2"/>
            </a:pPr>
            <a:r>
              <a:rPr lang="nl-NL" sz="2400" dirty="0" err="1">
                <a:solidFill>
                  <a:schemeClr val="accent1"/>
                </a:solidFill>
              </a:rPr>
              <a:t>Outcome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 rtl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What change/effect at your target group, within your organization or at other organizations do you need to achieve to contribute to this impact? </a:t>
            </a:r>
          </a:p>
          <a:p>
            <a:pPr marL="0" indent="0" rtl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When will your project be a success? </a:t>
            </a:r>
          </a:p>
          <a:p>
            <a:pPr>
              <a:buAutoNum type="arabicPeriod" startAt="2"/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31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9BB62-48A8-465F-89EE-26C084EAE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1703"/>
            <a:ext cx="8596668" cy="5809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accent1"/>
                </a:solidFill>
              </a:rPr>
              <a:t>3. </a:t>
            </a:r>
            <a:r>
              <a:rPr lang="nl-NL" sz="2400" dirty="0" err="1">
                <a:solidFill>
                  <a:schemeClr val="accent1"/>
                </a:solidFill>
              </a:rPr>
              <a:t>Outcomes</a:t>
            </a:r>
            <a:endParaRPr lang="nl-NL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How do you know the target audience will use these results?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What will you do to distribute these outputs so that they are available to multiple organizations?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Roboto" panose="02000000000000000000" pitchFamily="2" charset="0"/>
              </a:rPr>
              <a:t>4. </a:t>
            </a:r>
            <a:r>
              <a:rPr lang="en-US" sz="2400" dirty="0" err="1">
                <a:solidFill>
                  <a:schemeClr val="accent1"/>
                </a:solidFill>
                <a:latin typeface="Roboto" panose="02000000000000000000" pitchFamily="2" charset="0"/>
              </a:rPr>
              <a:t>Activiteiten</a:t>
            </a:r>
            <a:endParaRPr lang="en-US" sz="2400" dirty="0">
              <a:solidFill>
                <a:schemeClr val="accent1"/>
              </a:solidFill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Does your organization have the deployable capacity at the right time in the project and the right skills and expertise to successfully execute these activities?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>
              <a:buAutoNum type="arabicPeriod" startAt="5"/>
            </a:pPr>
            <a:r>
              <a:rPr lang="en-US" sz="2400" dirty="0">
                <a:solidFill>
                  <a:schemeClr val="accent1"/>
                </a:solidFill>
              </a:rPr>
              <a:t>Input</a:t>
            </a:r>
          </a:p>
          <a:p>
            <a:pPr marL="0" indent="0" rtl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Do you have a good overview of all the activities needed to generate output? </a:t>
            </a:r>
          </a:p>
          <a:p>
            <a:pPr marL="0" indent="0" rtl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What resources do you deploy to carry out your activities and thus be able to realize output? </a:t>
            </a:r>
          </a:p>
          <a:p>
            <a:pPr marL="0" indent="0" rtl="0">
              <a:buNone/>
            </a:pPr>
            <a:r>
              <a:rPr lang="en-US" dirty="0">
                <a:solidFill>
                  <a:srgbClr val="000000"/>
                </a:solidFill>
                <a:effectLst/>
              </a:rPr>
              <a:t>Are resources used sustainably (both environmental effects and sustainable support)?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756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9CA-324E-4AF1-9D1F-F627AC24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027" y="827451"/>
            <a:ext cx="7766936" cy="882817"/>
          </a:xfrm>
        </p:spPr>
        <p:txBody>
          <a:bodyPr/>
          <a:lstStyle/>
          <a:p>
            <a:r>
              <a:rPr lang="nl-NL" dirty="0" err="1"/>
              <a:t>Creating</a:t>
            </a:r>
            <a:r>
              <a:rPr lang="nl-NL" dirty="0"/>
              <a:t> Impact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2637CF-2FD5-4363-BA1C-7D58B68B8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027" y="2082556"/>
            <a:ext cx="7766936" cy="1096899"/>
          </a:xfrm>
        </p:spPr>
        <p:txBody>
          <a:bodyPr>
            <a:normAutofit/>
          </a:bodyPr>
          <a:lstStyle/>
          <a:p>
            <a:r>
              <a:rPr lang="nl-NL" sz="3200" dirty="0"/>
              <a:t>Is </a:t>
            </a:r>
            <a:r>
              <a:rPr lang="nl-NL" sz="3200" dirty="0" err="1"/>
              <a:t>creating</a:t>
            </a:r>
            <a:r>
              <a:rPr lang="nl-NL" sz="3200" dirty="0"/>
              <a:t> change.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C90EB5-1C6B-4470-B472-598BDE71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4" y="3179455"/>
            <a:ext cx="11902611" cy="251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9CA-324E-4AF1-9D1F-F627AC24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831398" cy="661395"/>
          </a:xfrm>
        </p:spPr>
        <p:txBody>
          <a:bodyPr/>
          <a:lstStyle/>
          <a:p>
            <a:r>
              <a:rPr lang="nl-NL" b="0" i="0" dirty="0">
                <a:effectLst/>
                <a:latin typeface="robotoregular"/>
              </a:rPr>
              <a:t>! IMPACT </a:t>
            </a:r>
            <a:br>
              <a:rPr lang="nl-NL" b="0" i="0" dirty="0">
                <a:effectLst/>
                <a:latin typeface="robotoregular"/>
              </a:rPr>
            </a:br>
            <a:r>
              <a:rPr lang="nl-NL" b="0" i="0" dirty="0">
                <a:effectLst/>
                <a:latin typeface="robotoregular"/>
              </a:rPr>
              <a:t>(</a:t>
            </a:r>
            <a:r>
              <a:rPr lang="nl-NL" b="0" i="0" dirty="0" err="1">
                <a:effectLst/>
                <a:latin typeface="robotoregular"/>
              </a:rPr>
              <a:t>Desired</a:t>
            </a:r>
            <a:r>
              <a:rPr lang="nl-NL" b="0" i="0" dirty="0">
                <a:effectLst/>
                <a:latin typeface="robotoregular"/>
              </a:rPr>
              <a:t> impact)</a:t>
            </a:r>
            <a:br>
              <a:rPr lang="nl-NL" b="0" i="0" dirty="0">
                <a:effectLst/>
                <a:latin typeface="robotoregular"/>
              </a:rPr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2637CF-2FD5-4363-BA1C-7D58B68B8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834225"/>
            <a:ext cx="7766936" cy="2313507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i="0" dirty="0">
                <a:solidFill>
                  <a:srgbClr val="000000"/>
                </a:solidFill>
                <a:effectLst/>
              </a:rPr>
              <a:t>The larger and broader (social) changes that also take place through other actors and factors.</a:t>
            </a:r>
          </a:p>
          <a:p>
            <a:endParaRPr lang="en-US" sz="2400" b="1" dirty="0">
              <a:solidFill>
                <a:srgbClr val="000000"/>
              </a:solidFill>
            </a:endParaRP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You have analyzed this change and designed the project so that it will contribute to this change.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You cannot measure this. The project has only a minor impact on this. 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4783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9CA-324E-4AF1-9D1F-F627AC24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657258"/>
          </a:xfrm>
        </p:spPr>
        <p:txBody>
          <a:bodyPr/>
          <a:lstStyle/>
          <a:p>
            <a:r>
              <a:rPr lang="nl-NL" b="0" i="0" dirty="0">
                <a:effectLst/>
                <a:latin typeface="robotoregular"/>
              </a:rPr>
              <a:t>+ OUTCOME </a:t>
            </a:r>
            <a:br>
              <a:rPr lang="nl-NL" b="0" i="0" dirty="0">
                <a:effectLst/>
                <a:latin typeface="robotoregular"/>
              </a:rPr>
            </a:br>
            <a:r>
              <a:rPr lang="nl-NL" b="0" i="0" dirty="0">
                <a:effectLst/>
                <a:latin typeface="robotoregular"/>
              </a:rPr>
              <a:t>(</a:t>
            </a:r>
            <a:r>
              <a:rPr lang="nl-NL" b="0" i="0" dirty="0" err="1">
                <a:effectLst/>
                <a:latin typeface="robotoregular"/>
              </a:rPr>
              <a:t>Expected</a:t>
            </a:r>
            <a:r>
              <a:rPr lang="nl-NL" b="0" i="0" dirty="0">
                <a:effectLst/>
                <a:latin typeface="robotoregular"/>
              </a:rPr>
              <a:t> impact)</a:t>
            </a:r>
            <a:br>
              <a:rPr lang="nl-NL" b="0" i="0" dirty="0">
                <a:solidFill>
                  <a:srgbClr val="E5702A"/>
                </a:solidFill>
                <a:effectLst/>
                <a:latin typeface="robotoregular"/>
              </a:rPr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2637CF-2FD5-4363-BA1C-7D58B68B8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449434"/>
            <a:ext cx="7766936" cy="3525198"/>
          </a:xfrm>
        </p:spPr>
        <p:txBody>
          <a:bodyPr>
            <a:normAutofit lnSpcReduction="10000"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(smaller) changes you want to achieve when you have performed the activities. </a:t>
            </a:r>
          </a:p>
          <a:p>
            <a:endParaRPr lang="en-US" b="1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Changes that "stay":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effects of the project, the output leads to this change.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These changes are sustainable; the changes persist after the project is finished.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These changes become visible immediately up to 6 months after the project.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expected impact is expected to contribute to the desired impact.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037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9CA-324E-4AF1-9D1F-F627AC24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31649"/>
            <a:ext cx="7766936" cy="1696398"/>
          </a:xfrm>
        </p:spPr>
        <p:txBody>
          <a:bodyPr/>
          <a:lstStyle/>
          <a:p>
            <a:r>
              <a:rPr lang="nl-NL" dirty="0">
                <a:latin typeface="robotoregular"/>
              </a:rPr>
              <a:t>=</a:t>
            </a:r>
            <a:r>
              <a:rPr lang="nl-NL" b="0" i="0" dirty="0">
                <a:effectLst/>
                <a:latin typeface="robotoregular"/>
              </a:rPr>
              <a:t> OUTPUT </a:t>
            </a:r>
            <a:br>
              <a:rPr lang="nl-NL" b="0" i="0" dirty="0">
                <a:effectLst/>
                <a:latin typeface="robotoregular"/>
              </a:rPr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2637CF-2FD5-4363-BA1C-7D58B68B8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358407"/>
            <a:ext cx="7766936" cy="3252120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 products resulting directly from the activities: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They often contain concrete results that are stated in the scope of the work or work plan.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E.g. (number of mobilities, 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events held, products developed, messages communicated (supported by attendance lists, reports, current products, etc.). </a:t>
            </a:r>
          </a:p>
          <a:p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Roboto" panose="02000000000000000000" pitchFamily="2" charset="0"/>
              </a:rPr>
              <a:t>The EU</a:t>
            </a: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does not regard these concrete results as changes. All output together should lead to the </a:t>
            </a:r>
            <a:r>
              <a:rPr lang="nl-NL" b="1" i="0" dirty="0" err="1">
                <a:solidFill>
                  <a:srgbClr val="412033"/>
                </a:solidFill>
                <a:effectLst/>
              </a:rPr>
              <a:t>expected</a:t>
            </a:r>
            <a:r>
              <a:rPr lang="nl-NL" b="1" i="0" dirty="0">
                <a:solidFill>
                  <a:srgbClr val="412033"/>
                </a:solidFill>
                <a:effectLst/>
              </a:rPr>
              <a:t> impact</a:t>
            </a:r>
            <a:r>
              <a:rPr lang="en-US" b="1" i="0" dirty="0">
                <a:solidFill>
                  <a:srgbClr val="000000"/>
                </a:solidFill>
                <a:effectLst/>
              </a:rPr>
              <a:t> 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873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9CA-324E-4AF1-9D1F-F627AC24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293153"/>
          </a:xfrm>
        </p:spPr>
        <p:txBody>
          <a:bodyPr/>
          <a:lstStyle/>
          <a:p>
            <a:r>
              <a:rPr lang="nl-NL" b="0" i="0" dirty="0">
                <a:effectLst/>
                <a:latin typeface="robotoregular"/>
              </a:rPr>
              <a:t>&gt; ACTIVITIES</a:t>
            </a:r>
            <a:br>
              <a:rPr lang="nl-NL" b="0" i="0" dirty="0">
                <a:solidFill>
                  <a:srgbClr val="00A3DA"/>
                </a:solidFill>
                <a:effectLst/>
                <a:latin typeface="robotoregular"/>
              </a:rPr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2637CF-2FD5-4363-BA1C-7D58B68B8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2163943"/>
            <a:ext cx="7766936" cy="2983790"/>
          </a:xfrm>
        </p:spPr>
        <p:txBody>
          <a:bodyPr/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What activities within the project are done during the project period? </a:t>
            </a:r>
          </a:p>
          <a:p>
            <a:endParaRPr lang="en-US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We designed activities that lead to the output and thus results that you would like to see.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This means that the selection criteria, type of partners, guidance are determined were BASED on the expected results.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4693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852EF5-A21B-415E-B825-9F4E8B09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476054"/>
          </a:xfrm>
        </p:spPr>
        <p:txBody>
          <a:bodyPr>
            <a:normAutofit/>
          </a:bodyPr>
          <a:lstStyle/>
          <a:p>
            <a:pPr algn="r"/>
            <a:r>
              <a:rPr lang="nl-NL" sz="5400" b="0" i="0" dirty="0">
                <a:effectLst/>
                <a:latin typeface="robotoregular"/>
              </a:rPr>
              <a:t>... INPUT</a:t>
            </a:r>
            <a:br>
              <a:rPr lang="nl-NL" b="0" i="0" dirty="0">
                <a:solidFill>
                  <a:srgbClr val="174489"/>
                </a:solidFill>
                <a:effectLst/>
                <a:latin typeface="robotoregular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E4FA44-5BF3-409D-9050-F96BA6C7F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All the resources needed to make the project work: </a:t>
            </a:r>
          </a:p>
          <a:p>
            <a:pPr marL="0" indent="0" algn="r">
              <a:buNone/>
            </a:pPr>
            <a:endParaRPr lang="en-US" b="1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marL="0" indent="0" algn="r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Funding, staff time and expertise you need to implement the activities.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446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4C6BA-422E-46DB-9113-5D7E2D05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sz="5400" dirty="0" err="1"/>
              <a:t>Dissemination</a:t>
            </a:r>
            <a:endParaRPr lang="nl-NL" sz="5400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BE77E6A-3F7E-4024-9A69-8C141BC6F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5832" y="5414481"/>
            <a:ext cx="5128170" cy="626881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https://www.sustainable-salon.info/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5FC782D-5DD9-46F0-9FE8-68A735F9F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0812" y="1612377"/>
            <a:ext cx="5928051" cy="36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94C6BA-422E-46DB-9113-5D7E2D05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2052"/>
            <a:ext cx="8596668" cy="1493659"/>
          </a:xfrm>
        </p:spPr>
        <p:txBody>
          <a:bodyPr>
            <a:normAutofit/>
          </a:bodyPr>
          <a:lstStyle/>
          <a:p>
            <a:pPr algn="r"/>
            <a:r>
              <a:rPr lang="nl-NL" sz="5400" dirty="0" err="1"/>
              <a:t>Dissemination</a:t>
            </a:r>
            <a:r>
              <a:rPr lang="nl-NL" sz="5400" dirty="0"/>
              <a:t> is </a:t>
            </a:r>
            <a:r>
              <a:rPr lang="nl-NL" sz="5400" dirty="0" err="1"/>
              <a:t>difficult</a:t>
            </a:r>
            <a:r>
              <a:rPr lang="nl-NL" sz="5400" dirty="0"/>
              <a:t>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6A464E-780C-485D-A76D-A60FD9FFB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162" y="1204029"/>
            <a:ext cx="8396840" cy="492008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Website Sustainable salon + connection on the organization website to the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PowerPoint format, use it for all </a:t>
            </a:r>
            <a:r>
              <a:rPr lang="en-US" sz="2500" dirty="0" err="1"/>
              <a:t>presntations</a:t>
            </a:r>
            <a:endParaRPr lang="en-US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Rollup banner during presentations, events, fairs,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Project leaflet in PDF/print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News articles on website, in sector magazines, newspapers </a:t>
            </a:r>
            <a:r>
              <a:rPr lang="en-US" sz="2500" dirty="0" err="1"/>
              <a:t>etc</a:t>
            </a:r>
            <a:endParaRPr lang="en-US" sz="25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Press releases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Project events with the </a:t>
            </a:r>
            <a:r>
              <a:rPr lang="en-US" sz="2500" dirty="0" err="1"/>
              <a:t>targetgroups</a:t>
            </a:r>
            <a:r>
              <a:rPr lang="en-US" sz="2500" dirty="0"/>
              <a:t>, in and outside the own organization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Conferences and fairs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Communication planning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500" dirty="0"/>
              <a:t>Logo</a:t>
            </a:r>
            <a:endParaRPr lang="nl-NL" sz="25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736913"/>
      </p:ext>
    </p:extLst>
  </p:cSld>
  <p:clrMapOvr>
    <a:masterClrMapping/>
  </p:clrMapOvr>
</p:sld>
</file>

<file path=ppt/theme/theme1.xml><?xml version="1.0" encoding="utf-8"?>
<a:theme xmlns:a="http://schemas.openxmlformats.org/drawingml/2006/main" name="sustainable salon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stainable salon" id="{4F7ABFBA-6031-46C8-98D7-40C5DF052028}" vid="{30C29720-EF21-4DC9-A65A-715801F2EA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sustainable salon</Template>
  <TotalTime>0</TotalTime>
  <Words>587</Words>
  <Application>Microsoft Office PowerPoint</Application>
  <PresentationFormat>Breedbeeld</PresentationFormat>
  <Paragraphs>66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Arial</vt:lpstr>
      <vt:lpstr>Roboto</vt:lpstr>
      <vt:lpstr>robotoregular</vt:lpstr>
      <vt:lpstr>Trebuchet MS</vt:lpstr>
      <vt:lpstr>Wingdings</vt:lpstr>
      <vt:lpstr>Wingdings 3</vt:lpstr>
      <vt:lpstr>sustainable salon</vt:lpstr>
      <vt:lpstr>The importance of IMPACT</vt:lpstr>
      <vt:lpstr>Creating Impact</vt:lpstr>
      <vt:lpstr>! IMPACT  (Desired impact) </vt:lpstr>
      <vt:lpstr>+ OUTCOME  (Expected impact) </vt:lpstr>
      <vt:lpstr>= OUTPUT  </vt:lpstr>
      <vt:lpstr>&gt; ACTIVITIES </vt:lpstr>
      <vt:lpstr>... INPUT </vt:lpstr>
      <vt:lpstr>Dissemination</vt:lpstr>
      <vt:lpstr>Dissemination is difficult!</vt:lpstr>
      <vt:lpstr>Questions to be answered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IMPACT</dc:title>
  <dc:creator>Frank  den Hartog (Stivako)</dc:creator>
  <cp:lastModifiedBy>Frank  den Hartog (Stivako)</cp:lastModifiedBy>
  <cp:revision>2</cp:revision>
  <dcterms:created xsi:type="dcterms:W3CDTF">2021-10-05T08:16:17Z</dcterms:created>
  <dcterms:modified xsi:type="dcterms:W3CDTF">2021-10-05T09:35:45Z</dcterms:modified>
</cp:coreProperties>
</file>