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7" r:id="rId6"/>
    <p:sldId id="274" r:id="rId7"/>
    <p:sldId id="275" r:id="rId8"/>
    <p:sldId id="273" r:id="rId9"/>
    <p:sldId id="277" r:id="rId10"/>
    <p:sldId id="276" r:id="rId11"/>
    <p:sldId id="278" r:id="rId12"/>
    <p:sldId id="287" r:id="rId13"/>
    <p:sldId id="280" r:id="rId14"/>
    <p:sldId id="281" r:id="rId15"/>
    <p:sldId id="282" r:id="rId16"/>
    <p:sldId id="283" r:id="rId17"/>
    <p:sldId id="284" r:id="rId18"/>
    <p:sldId id="285" r:id="rId19"/>
    <p:sldId id="286"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24-4-2023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24-4-2023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24-4-2023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Haga clic para ver el sitio web</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Haga clic para ver los modelos</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24-4-2023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hydraloop.nl/"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409405"/>
          </a:xfrm>
        </p:spPr>
        <p:txBody>
          <a:bodyPr/>
          <a:lstStyle/>
          <a:p>
            <a:pPr fontAlgn="base"/>
            <a:r>
              <a:rPr lang="en-US" sz="4000" b="1" dirty="0">
                <a:latin typeface="play"/>
              </a:rPr>
              <a:t>Legislación en torno al agua y creación de un salón que utilice eficazmente el agua</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dirty="0">
                <a:solidFill>
                  <a:srgbClr val="000000"/>
                </a:solidFill>
                <a:latin typeface="Play"/>
              </a:rPr>
              <a:t>Clase de estudiantes de nivel directivo</a:t>
            </a:r>
            <a:endParaRPr lang="en-US" sz="24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61775135"/>
      </p:ext>
    </p:extLst>
  </p:cSld>
  <p:clrMapOvr>
    <a:masterClrMapping/>
  </p:clrMapOvr>
</p:sld>
</file>

<file path=ppt/slides/slide1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9103" y="340302"/>
            <a:ext cx="7935972" cy="540327"/>
          </a:xfrm>
        </p:spPr>
        <p:txBody>
          <a:bodyPr/>
          <a:lstStyle/>
          <a:p>
            <a:r>
              <a:rPr lang="nl-NL" sz="3600" dirty="0"/>
              <a:t>Índice</a:t>
            </a:r>
          </a:p>
        </p:txBody>
      </p:sp>
      <p:sp>
        <p:nvSpPr>
          <p:cNvPr id="3" name="Ondertitel 2"/>
          <p:cNvSpPr>
            <a:spLocks noGrp="1"/>
          </p:cNvSpPr>
          <p:nvPr>
            <p:ph type="subTitle" idx="1"/>
          </p:nvPr>
        </p:nvSpPr>
        <p:spPr>
          <a:xfrm>
            <a:off x="986278" y="880629"/>
            <a:ext cx="8628239" cy="5096742"/>
          </a:xfrm>
        </p:spPr>
        <p:txBody>
          <a:bodyPr>
            <a:normAutofit/>
          </a:bodyPr>
          <a:lstStyle/>
          <a:p>
            <a:pPr marL="514350" indent="-514350" algn="l">
              <a:buFont typeface="+mj-lt"/>
              <a:buAutoNum type="arabicPeriod"/>
            </a:pPr>
            <a:r>
              <a:rPr lang="en-GB" sz="2800" dirty="0">
                <a:latin typeface="Calibri" panose="020F0502020204030204" pitchFamily="34" charset="0"/>
                <a:ea typeface="Calibri" panose="020F0502020204030204" pitchFamily="34" charset="0"/>
              </a:rPr>
              <a:t>Responsabilidad social de las empresas (RSE)</a:t>
            </a:r>
            <a:endParaRPr lang="en-GB" sz="2800" dirty="0">
              <a:effectLst/>
              <a:latin typeface="Calibri" panose="020F0502020204030204" pitchFamily="34" charset="0"/>
              <a:ea typeface="Calibri" panose="020F0502020204030204" pitchFamily="34" charset="0"/>
            </a:endParaRPr>
          </a:p>
          <a:p>
            <a:pPr marL="514350" indent="-514350" algn="l">
              <a:buFont typeface="+mj-lt"/>
              <a:buAutoNum type="arabicPeriod"/>
            </a:pPr>
            <a:r>
              <a:rPr lang="nl-NL" sz="2800" dirty="0">
                <a:latin typeface="Calibri" panose="020F0502020204030204" pitchFamily="34" charset="0"/>
                <a:ea typeface="Calibri" panose="020F0502020204030204" pitchFamily="34" charset="0"/>
              </a:rPr>
              <a:t>SRI en </a:t>
            </a:r>
            <a:r>
              <a:rPr lang="nl-NL" sz="2800" dirty="0" err="1">
                <a:latin typeface="Calibri" panose="020F0502020204030204" pitchFamily="34" charset="0"/>
                <a:ea typeface="Calibri" panose="020F0502020204030204" pitchFamily="34" charset="0"/>
              </a:rPr>
              <a:t>relación </a:t>
            </a:r>
            <a:r>
              <a:rPr lang="nl-NL" sz="2800" dirty="0" err="1">
                <a:latin typeface="Calibri" panose="020F0502020204030204" pitchFamily="34" charset="0"/>
                <a:ea typeface="Calibri" panose="020F0502020204030204" pitchFamily="34" charset="0"/>
              </a:rPr>
              <a:t>con el </a:t>
            </a:r>
            <a:r>
              <a:rPr lang="nl-NL" sz="2800" dirty="0">
                <a:latin typeface="Calibri" panose="020F0502020204030204" pitchFamily="34" charset="0"/>
                <a:ea typeface="Calibri" panose="020F0502020204030204" pitchFamily="34" charset="0"/>
              </a:rPr>
              <a:t>agua</a:t>
            </a:r>
          </a:p>
          <a:p>
            <a:pPr marL="514350" indent="-514350" algn="l">
              <a:buFont typeface="+mj-lt"/>
              <a:buAutoNum type="arabicPeriod"/>
            </a:pPr>
            <a:r>
              <a:rPr lang="nl-NL" sz="2800" dirty="0" err="1">
                <a:latin typeface="Calibri" panose="020F0502020204030204" pitchFamily="34" charset="0"/>
                <a:ea typeface="Calibri" panose="020F0502020204030204" pitchFamily="34" charset="0"/>
              </a:rPr>
              <a:t>Ejemplos </a:t>
            </a:r>
            <a:r>
              <a:rPr lang="nl-NL" sz="2800" dirty="0">
                <a:latin typeface="Calibri" panose="020F0502020204030204" pitchFamily="34" charset="0"/>
                <a:ea typeface="Calibri" panose="020F0502020204030204" pitchFamily="34" charset="0"/>
              </a:rPr>
              <a:t>de </a:t>
            </a:r>
            <a:r>
              <a:rPr lang="nl-NL" sz="2800" dirty="0">
                <a:latin typeface="Calibri" panose="020F0502020204030204" pitchFamily="34" charset="0"/>
                <a:ea typeface="Calibri" panose="020F0502020204030204" pitchFamily="34" charset="0"/>
              </a:rPr>
              <a:t>SRI </a:t>
            </a:r>
            <a:r>
              <a:rPr lang="nl-NL" sz="2800" dirty="0" err="1">
                <a:latin typeface="Calibri" panose="020F0502020204030204" pitchFamily="34" charset="0"/>
                <a:ea typeface="Calibri" panose="020F0502020204030204" pitchFamily="34" charset="0"/>
              </a:rPr>
              <a:t>relacionados</a:t>
            </a:r>
            <a:r>
              <a:rPr lang="nl-NL" sz="2800" dirty="0">
                <a:latin typeface="Calibri" panose="020F0502020204030204" pitchFamily="34" charset="0"/>
                <a:ea typeface="Calibri" panose="020F0502020204030204" pitchFamily="34" charset="0"/>
              </a:rPr>
              <a:t> con el agua</a:t>
            </a:r>
          </a:p>
          <a:p>
            <a:pPr marL="514350" indent="-514350" algn="l">
              <a:buFont typeface="+mj-lt"/>
              <a:buAutoNum type="arabicPeriod"/>
            </a:pPr>
            <a:r>
              <a:rPr lang="nl-NL" sz="2800" dirty="0">
                <a:latin typeface="Calibri" panose="020F0502020204030204" pitchFamily="34" charset="0"/>
                <a:ea typeface="Calibri" panose="020F0502020204030204" pitchFamily="34" charset="0"/>
              </a:rPr>
              <a:t>Empresas </a:t>
            </a:r>
            <a:r>
              <a:rPr lang="nl-NL" sz="2800" dirty="0" err="1">
                <a:latin typeface="Calibri" panose="020F0502020204030204" pitchFamily="34" charset="0"/>
                <a:ea typeface="Calibri" panose="020F0502020204030204" pitchFamily="34" charset="0"/>
              </a:rPr>
              <a:t>que ofrecen </a:t>
            </a:r>
            <a:r>
              <a:rPr lang="nl-NL" sz="2800" dirty="0" err="1">
                <a:latin typeface="Calibri" panose="020F0502020204030204" pitchFamily="34" charset="0"/>
                <a:ea typeface="Calibri" panose="020F0502020204030204" pitchFamily="34" charset="0"/>
              </a:rPr>
              <a:t>productos </a:t>
            </a:r>
            <a:r>
              <a:rPr lang="nl-NL" sz="2800" dirty="0">
                <a:latin typeface="Calibri" panose="020F0502020204030204" pitchFamily="34" charset="0"/>
                <a:ea typeface="Calibri" panose="020F0502020204030204" pitchFamily="34" charset="0"/>
              </a:rPr>
              <a:t>o servicios </a:t>
            </a:r>
            <a:r>
              <a:rPr lang="nl-NL" sz="2800" dirty="0" err="1">
                <a:latin typeface="Calibri" panose="020F0502020204030204" pitchFamily="34" charset="0"/>
                <a:ea typeface="Calibri" panose="020F0502020204030204" pitchFamily="34" charset="0"/>
              </a:rPr>
              <a:t>para </a:t>
            </a:r>
            <a:r>
              <a:rPr lang="nl-NL" sz="2800" dirty="0">
                <a:latin typeface="Calibri" panose="020F0502020204030204" pitchFamily="34" charset="0"/>
                <a:ea typeface="Calibri" panose="020F0502020204030204" pitchFamily="34" charset="0"/>
              </a:rPr>
              <a:t>ayudar al </a:t>
            </a:r>
            <a:r>
              <a:rPr lang="en-US" sz="2800" dirty="0">
                <a:latin typeface="Calibri" panose="020F0502020204030204" pitchFamily="34" charset="0"/>
                <a:ea typeface="Calibri" panose="020F0502020204030204" pitchFamily="34" charset="0"/>
              </a:rPr>
              <a:t>propietario de un salón a gestionar el agua de forma más eficiente</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La RSE relacionada con el agua como herramienta de marketing</a:t>
            </a:r>
          </a:p>
          <a:p>
            <a:pPr algn="l"/>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759304651"/>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512883" y="327734"/>
            <a:ext cx="8596668" cy="1320800"/>
          </a:xfrm>
        </p:spPr>
        <p:txBody>
          <a:bodyPr/>
          <a:lstStyle/>
          <a:p>
            <a:r>
              <a:rPr lang="en-GB" sz="3600" dirty="0">
                <a:latin typeface="Calibri" panose="020F0502020204030204" pitchFamily="34" charset="0"/>
                <a:ea typeface="Calibri" panose="020F0502020204030204" pitchFamily="34" charset="0"/>
              </a:rPr>
              <a:t>Responsabilidad Social de las Empresas (RSE)</a:t>
            </a:r>
            <a:br>
              <a:rPr lang="en-GB" sz="3600" dirty="0">
                <a:effectLst/>
                <a:latin typeface="Calibri" panose="020F0502020204030204" pitchFamily="34" charset="0"/>
                <a:ea typeface="Calibri" panose="020F0502020204030204" pitchFamily="34" charset="0"/>
              </a:rPr>
            </a:br>
            <a:endParaRPr lang="nl-NL" dirty="0"/>
          </a:p>
        </p:txBody>
      </p:sp>
      <p:pic>
        <p:nvPicPr>
          <p:cNvPr id="5" name="Tijdelijke aanduiding voor inhoud 4" descr="Afbeelding met tekst, whiteboard&#10;&#10;Automatisch gegenereerde beschrijving">
            <a:extLst>
              <a:ext uri="{FF2B5EF4-FFF2-40B4-BE49-F238E27FC236}">
                <a16:creationId xmlns:a16="http://schemas.microsoft.com/office/drawing/2014/main" id="{153BFAE7-25C3-4218-A3FE-B357074B84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9752" y="1104599"/>
            <a:ext cx="3399635" cy="2268916"/>
          </a:xfrm>
        </p:spPr>
      </p:pic>
      <p:sp>
        <p:nvSpPr>
          <p:cNvPr id="7" name="Tekstvak 6">
            <a:extLst>
              <a:ext uri="{FF2B5EF4-FFF2-40B4-BE49-F238E27FC236}">
                <a16:creationId xmlns:a16="http://schemas.microsoft.com/office/drawing/2014/main" id="{CC8A5BAA-E239-4149-9A71-753B3428FEE1}"/>
              </a:ext>
            </a:extLst>
          </p:cNvPr>
          <p:cNvSpPr txBox="1"/>
          <p:nvPr/>
        </p:nvSpPr>
        <p:spPr>
          <a:xfrm>
            <a:off x="4099461" y="988134"/>
            <a:ext cx="5781385" cy="4790799"/>
          </a:xfrm>
          <a:prstGeom prst="rect">
            <a:avLst/>
          </a:prstGeom>
          <a:noFill/>
        </p:spPr>
        <p:txBody>
          <a:bodyPr wrap="square">
            <a:sp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La responsabilidad social de las empresas (RSE) </a:t>
            </a:r>
            <a:r>
              <a:rPr lang="en-GB" sz="2000" dirty="0">
                <a:effectLst/>
                <a:latin typeface="Calibri" panose="020F0502020204030204" pitchFamily="34" charset="0"/>
                <a:ea typeface="Calibri" panose="020F0502020204030204" pitchFamily="34" charset="0"/>
                <a:cs typeface="Calibri" panose="020F0502020204030204" pitchFamily="34" charset="0"/>
              </a:rPr>
              <a:t>es un modelo empresarial autorregulado que ayuda a una empresa a ser socialmente responsable ante sí misma, sus partes interesadas y el público. Al practicar la responsabilidad social corporativa, también llamada ciudadanía corporativa, las empresas pueden ser conscientes del tipo de impacto que están teniendo en todos los aspectos de la sociedad, incluidos el económico, el social y el medioambiental.</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Participar en la RSE significa que una empresa actúa de forma que mejora la sociedad y el medio ambiente en lugar de contribuir negativamente a ellos. La RSE ayuda tanto a mejorar diversos aspectos de la sociedad como a promover una imagen de marca positiva de las empresas, creando así una situación en la que todos salen ganando.</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77F4966D-C279-45DF-9461-50585CE78D3C}"/>
              </a:ext>
            </a:extLst>
          </p:cNvPr>
          <p:cNvSpPr txBox="1"/>
          <p:nvPr/>
        </p:nvSpPr>
        <p:spPr>
          <a:xfrm>
            <a:off x="579678" y="3383533"/>
            <a:ext cx="3215738" cy="312650"/>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Imagen de rawpixel.com en </a:t>
            </a:r>
            <a:r>
              <a:rPr lang="en-GB" sz="1400" dirty="0" err="1">
                <a:effectLst/>
                <a:latin typeface="Calibri" panose="020F0502020204030204" pitchFamily="34" charset="0"/>
                <a:ea typeface="Calibri" panose="020F0502020204030204" pitchFamily="34" charset="0"/>
                <a:cs typeface="Calibri" panose="020F0502020204030204" pitchFamily="34" charset="0"/>
              </a:rPr>
              <a:t>Freepik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615253"/>
      </p:ext>
    </p:extLst>
  </p:cSld>
  <p:clrMapOvr>
    <a:masterClrMapping/>
  </p:clrMapOvr>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9722" y="553030"/>
            <a:ext cx="9152877" cy="540327"/>
          </a:xfrm>
        </p:spPr>
        <p:txBody>
          <a:bodyPr/>
          <a:lstStyle/>
          <a:p>
            <a:r>
              <a:rPr lang="en-GB" sz="3600" dirty="0">
                <a:latin typeface="Calibri" panose="020F0502020204030204" pitchFamily="34" charset="0"/>
                <a:ea typeface="Calibri" panose="020F0502020204030204" pitchFamily="34" charset="0"/>
              </a:rPr>
              <a:t>SIR en relación con el agua y su gestión</a:t>
            </a:r>
            <a:endParaRPr lang="nl-NL" sz="3600" dirty="0"/>
          </a:p>
        </p:txBody>
      </p:sp>
      <p:sp>
        <p:nvSpPr>
          <p:cNvPr id="3" name="Ondertitel 2"/>
          <p:cNvSpPr>
            <a:spLocks noGrp="1"/>
          </p:cNvSpPr>
          <p:nvPr>
            <p:ph type="subTitle" idx="1"/>
          </p:nvPr>
        </p:nvSpPr>
        <p:spPr>
          <a:xfrm>
            <a:off x="683581" y="1093357"/>
            <a:ext cx="8611339" cy="5211613"/>
          </a:xfrm>
        </p:spPr>
        <p:txBody>
          <a:bodyPr>
            <a:normAutofit/>
          </a:bodyPr>
          <a:lstStyle/>
          <a:p>
            <a:pPr algn="l"/>
            <a:r>
              <a:rPr lang="en-GB" sz="2800" dirty="0">
                <a:solidFill>
                  <a:schemeClr val="bg1">
                    <a:lumMod val="50000"/>
                  </a:schemeClr>
                </a:solidFill>
                <a:latin typeface="Calibri" panose="020F0502020204030204" pitchFamily="34" charset="0"/>
                <a:cs typeface="Calibri" panose="020F0502020204030204" pitchFamily="34" charset="0"/>
              </a:rPr>
              <a:t>Con algunos conocimientos previos sobre la eficiencia del agua en un salón de peluquería, ¿se te ocurre lo siguiente?</a:t>
            </a:r>
          </a:p>
          <a:p>
            <a:pPr algn="l"/>
            <a:endParaRPr lang="en-GB" sz="2800" b="0" dirty="0">
              <a:solidFill>
                <a:schemeClr val="bg1">
                  <a:lumMod val="50000"/>
                </a:schemeClr>
              </a:solidFill>
              <a:effectLst/>
              <a:latin typeface="Calibri" panose="020F0502020204030204" pitchFamily="34" charset="0"/>
              <a:cs typeface="Calibri" panose="020F0502020204030204" pitchFamily="34" charset="0"/>
            </a:endParaRPr>
          </a:p>
          <a:p>
            <a:pPr marL="457200" indent="-457200" algn="l">
              <a:buFont typeface="Wingdings" panose="05000000000000000000" pitchFamily="2" charset="2"/>
              <a:buChar char="Ø"/>
            </a:pPr>
            <a:r>
              <a:rPr lang="en-GB" sz="2800" dirty="0">
                <a:solidFill>
                  <a:schemeClr val="bg1">
                    <a:lumMod val="50000"/>
                  </a:schemeClr>
                </a:solidFill>
                <a:latin typeface="Calibri" panose="020F0502020204030204" pitchFamily="34" charset="0"/>
                <a:cs typeface="Calibri" panose="020F0502020204030204" pitchFamily="34" charset="0"/>
              </a:rPr>
              <a:t>¿Qué SRI practicado en relación con el agua y la eficiencia hídrica puede aplicarse en un salón?</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¿Cómo puede un director/propietario de salón facilitar el uso de estas prácticas?</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¿Puede un gerente/propietario de un salón de belleza utilizar incentivos/sistema de remuneración para motivar a los empleados a aplicar la RSE relacionada con el agua en un salón de belleza?</a:t>
            </a:r>
            <a:endParaRPr lang="en-GB" sz="2800" dirty="0">
              <a:solidFill>
                <a:schemeClr val="bg1">
                  <a:lumMod val="50000"/>
                </a:schemeClr>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183363064"/>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pPr algn="l"/>
            <a:r>
              <a:rPr lang="nl-NL" sz="3600" dirty="0" err="1">
                <a:latin typeface="Calibri" panose="020F0502020204030204" pitchFamily="34" charset="0"/>
                <a:ea typeface="Calibri" panose="020F0502020204030204" pitchFamily="34" charset="0"/>
              </a:rPr>
              <a:t>Ejemplos </a:t>
            </a:r>
            <a:r>
              <a:rPr lang="nl-NL" sz="3600" dirty="0">
                <a:latin typeface="Calibri" panose="020F0502020204030204" pitchFamily="34" charset="0"/>
                <a:ea typeface="Calibri" panose="020F0502020204030204" pitchFamily="34" charset="0"/>
              </a:rPr>
              <a:t>de </a:t>
            </a:r>
            <a:r>
              <a:rPr lang="nl-NL" sz="3600" dirty="0">
                <a:latin typeface="Calibri" panose="020F0502020204030204" pitchFamily="34" charset="0"/>
                <a:ea typeface="Calibri" panose="020F0502020204030204" pitchFamily="34" charset="0"/>
              </a:rPr>
              <a:t>SRI </a:t>
            </a:r>
            <a:r>
              <a:rPr lang="nl-NL" sz="3600" dirty="0" err="1">
                <a:latin typeface="Calibri" panose="020F0502020204030204" pitchFamily="34" charset="0"/>
                <a:ea typeface="Calibri" panose="020F0502020204030204" pitchFamily="34" charset="0"/>
              </a:rPr>
              <a:t>relacionados</a:t>
            </a:r>
            <a:r>
              <a:rPr lang="nl-NL" sz="3600" dirty="0">
                <a:latin typeface="Calibri" panose="020F0502020204030204" pitchFamily="34" charset="0"/>
                <a:ea typeface="Calibri" panose="020F0502020204030204" pitchFamily="34" charset="0"/>
              </a:rPr>
              <a:t> con el agua</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r>
              <a:rPr lang="en-GB" sz="2400" dirty="0">
                <a:effectLst/>
                <a:latin typeface="Calibri" panose="020F0502020204030204" pitchFamily="34" charset="0"/>
                <a:ea typeface="Calibri" panose="020F0502020204030204" pitchFamily="34" charset="0"/>
              </a:rPr>
              <a:t>Join-the-Pipe - gran ejemplo de proyecto de RSC relacionado con el agua:</a:t>
            </a:r>
          </a:p>
          <a:p>
            <a:pPr marL="0" indent="0">
              <a:buNone/>
            </a:pPr>
            <a:endParaRPr lang="en-GB" sz="2400" dirty="0">
              <a:latin typeface="Calibri" panose="020F0502020204030204" pitchFamily="34" charset="0"/>
              <a:ea typeface="Calibri" panose="020F0502020204030204" pitchFamily="34" charset="0"/>
            </a:endParaRPr>
          </a:p>
          <a:p>
            <a:pPr marL="0" indent="0">
              <a:buNone/>
            </a:pPr>
            <a:r>
              <a:rPr lang="en-GB" sz="2400" b="1" dirty="0">
                <a:latin typeface="Calibri" panose="020F0502020204030204" pitchFamily="34" charset="0"/>
                <a:ea typeface="Calibri" panose="020F0502020204030204" pitchFamily="34" charset="0"/>
              </a:rPr>
              <a:t>TRABAJAR EN PAREJAS / PEQUEÑOS GRUPOS</a:t>
            </a:r>
            <a:br>
              <a:rPr lang="en-GB" sz="2400" dirty="0">
                <a:effectLst/>
                <a:latin typeface="Calibri" panose="020F0502020204030204" pitchFamily="34" charset="0"/>
                <a:ea typeface="Calibri" panose="020F0502020204030204" pitchFamily="34" charset="0"/>
              </a:rPr>
            </a:br>
            <a:r>
              <a:rPr lang="en-GB" sz="2400" dirty="0">
                <a:effectLst/>
                <a:latin typeface="Calibri" panose="020F0502020204030204" pitchFamily="34" charset="0"/>
                <a:ea typeface="Calibri" panose="020F0502020204030204" pitchFamily="34" charset="0"/>
              </a:rPr>
              <a:t>Estudiar la página web de Join the Pipe (escanear el QR). </a:t>
            </a:r>
          </a:p>
          <a:p>
            <a:pPr marL="0" indent="0">
              <a:buNone/>
            </a:pPr>
            <a:r>
              <a:rPr lang="en-GB" sz="2400" dirty="0">
                <a:effectLst/>
                <a:latin typeface="Calibri" panose="020F0502020204030204" pitchFamily="34" charset="0"/>
                <a:ea typeface="Calibri" panose="020F0502020204030204" pitchFamily="34" charset="0"/>
              </a:rPr>
              <a:t>¿Qué puede decirnos sobre la misión del proyecto? </a:t>
            </a:r>
          </a:p>
          <a:p>
            <a:pPr marL="0" indent="0">
              <a:buNone/>
            </a:pPr>
            <a:r>
              <a:rPr lang="en-GB" sz="2400" dirty="0">
                <a:effectLst/>
                <a:latin typeface="Calibri" panose="020F0502020204030204" pitchFamily="34" charset="0"/>
                <a:ea typeface="Calibri" panose="020F0502020204030204" pitchFamily="34" charset="0"/>
              </a:rPr>
              <a:t>¿Puede el propietario de un salón de peluquería colaborar con la organización? </a:t>
            </a:r>
          </a:p>
          <a:p>
            <a:pPr marL="0" indent="0">
              <a:buNone/>
            </a:pPr>
            <a:r>
              <a:rPr lang="en-GB" sz="2400" dirty="0">
                <a:effectLst/>
                <a:latin typeface="Calibri" panose="020F0502020204030204" pitchFamily="34" charset="0"/>
                <a:ea typeface="Calibri" panose="020F0502020204030204" pitchFamily="34" charset="0"/>
              </a:rPr>
              <a:t>¿Cuáles son las oportunidades de colaboración para (pequeñas) empresas que puedes encontrar en su sitio web?</a:t>
            </a:r>
            <a:endParaRPr lang="en-US" sz="2400" dirty="0"/>
          </a:p>
          <a:p>
            <a:pPr marL="0" indent="0">
              <a:buNone/>
            </a:pPr>
            <a:endParaRPr lang="en-US" sz="2400" dirty="0"/>
          </a:p>
          <a:p>
            <a:pPr marL="0" indent="0">
              <a:buNone/>
            </a:pPr>
            <a:endParaRPr lang="nl-NL" dirty="0"/>
          </a:p>
        </p:txBody>
      </p:sp>
      <p:pic>
        <p:nvPicPr>
          <p:cNvPr id="4" name="Afbeelding 3">
            <a:extLst>
              <a:ext uri="{FF2B5EF4-FFF2-40B4-BE49-F238E27FC236}">
                <a16:creationId xmlns:a16="http://schemas.microsoft.com/office/drawing/2014/main" id="{DD0B196E-9349-47D3-8274-9D30E83C9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7" y="4447998"/>
            <a:ext cx="2198370" cy="2198370"/>
          </a:xfrm>
          <a:prstGeom prst="rect">
            <a:avLst/>
          </a:prstGeom>
        </p:spPr>
      </p:pic>
    </p:spTree>
    <p:extLst>
      <p:ext uri="{BB962C8B-B14F-4D97-AF65-F5344CB8AC3E}">
        <p14:creationId xmlns:p14="http://schemas.microsoft.com/office/powerpoint/2010/main" val="3665838007"/>
      </p:ext>
    </p:extLst>
  </p:cSld>
  <p:clrMapOvr>
    <a:masterClrMapping/>
  </p:clrMapOvr>
</p:sld>
</file>

<file path=ppt/slides/slide1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95073" y="928005"/>
            <a:ext cx="10607958" cy="540327"/>
          </a:xfrm>
        </p:spPr>
        <p:txBody>
          <a:bodyPr/>
          <a:lstStyle/>
          <a:p>
            <a:pPr algn="l"/>
            <a:r>
              <a:rPr lang="nl-NL" sz="3600" dirty="0">
                <a:latin typeface="Calibri" panose="020F0502020204030204" pitchFamily="34" charset="0"/>
                <a:ea typeface="Calibri" panose="020F0502020204030204" pitchFamily="34" charset="0"/>
              </a:rPr>
              <a:t>Empresas </a:t>
            </a:r>
            <a:r>
              <a:rPr lang="nl-NL" sz="3600" dirty="0" err="1">
                <a:latin typeface="Calibri" panose="020F0502020204030204" pitchFamily="34" charset="0"/>
                <a:ea typeface="Calibri" panose="020F0502020204030204" pitchFamily="34" charset="0"/>
              </a:rPr>
              <a:t>que ofrecen </a:t>
            </a:r>
            <a:r>
              <a:rPr lang="nl-NL" sz="3600" dirty="0" err="1">
                <a:latin typeface="Calibri" panose="020F0502020204030204" pitchFamily="34" charset="0"/>
                <a:ea typeface="Calibri" panose="020F0502020204030204" pitchFamily="34" charset="0"/>
              </a:rPr>
              <a:t>productos </a:t>
            </a:r>
            <a:r>
              <a:rPr lang="nl-NL" sz="3600" dirty="0" err="1">
                <a:latin typeface="Calibri" panose="020F0502020204030204" pitchFamily="34" charset="0"/>
                <a:ea typeface="Calibri" panose="020F0502020204030204" pitchFamily="34" charset="0"/>
              </a:rPr>
              <a:t>para </a:t>
            </a:r>
            <a:r>
              <a:rPr lang="nl-NL" sz="3600" dirty="0">
                <a:latin typeface="Calibri" panose="020F0502020204030204" pitchFamily="34" charset="0"/>
                <a:ea typeface="Calibri" panose="020F0502020204030204" pitchFamily="34" charset="0"/>
              </a:rPr>
              <a:t>ayudar </a:t>
            </a:r>
            <a:r>
              <a:rPr lang="en-US" sz="3600" dirty="0">
                <a:latin typeface="Calibri" panose="020F0502020204030204" pitchFamily="34" charset="0"/>
                <a:ea typeface="Calibri" panose="020F0502020204030204" pitchFamily="34" charset="0"/>
              </a:rPr>
              <a:t>al </a:t>
            </a:r>
            <a:br>
              <a:rPr lang="en-US" sz="3600" dirty="0">
                <a:latin typeface="Calibri" panose="020F0502020204030204" pitchFamily="34" charset="0"/>
                <a:ea typeface="Calibri" panose="020F0502020204030204" pitchFamily="34" charset="0"/>
              </a:rPr>
            </a:br>
            <a:r>
              <a:rPr lang="en-US" sz="3600" dirty="0">
                <a:latin typeface="Calibri" panose="020F0502020204030204" pitchFamily="34" charset="0"/>
                <a:ea typeface="Calibri" panose="020F0502020204030204" pitchFamily="34" charset="0"/>
              </a:rPr>
              <a:t>a gestionar el agua de forma más eficiente</a:t>
            </a:r>
          </a:p>
        </p:txBody>
      </p:sp>
      <p:sp>
        <p:nvSpPr>
          <p:cNvPr id="3" name="Ondertitel 2"/>
          <p:cNvSpPr>
            <a:spLocks noGrp="1"/>
          </p:cNvSpPr>
          <p:nvPr>
            <p:ph type="subTitle" idx="1"/>
          </p:nvPr>
        </p:nvSpPr>
        <p:spPr>
          <a:xfrm>
            <a:off x="792021" y="1622392"/>
            <a:ext cx="8600554" cy="4325536"/>
          </a:xfrm>
        </p:spPr>
        <p:txBody>
          <a:bodyPr>
            <a:noAutofit/>
          </a:bodyPr>
          <a:lstStyle/>
          <a:p>
            <a:pPr algn="l">
              <a:lnSpc>
                <a:spcPct val="107000"/>
              </a:lnSpc>
              <a:spcAft>
                <a:spcPts val="800"/>
              </a:spcAft>
            </a:pPr>
            <a:r>
              <a:rPr lang="en-GB" sz="2200" dirty="0">
                <a:effectLst/>
                <a:latin typeface="Calibri" panose="020F0502020204030204" pitchFamily="34" charset="0"/>
                <a:ea typeface="Calibri" panose="020F0502020204030204" pitchFamily="34" charset="0"/>
                <a:cs typeface="Calibri" panose="020F0502020204030204" pitchFamily="34" charset="0"/>
              </a:rPr>
              <a:t>Hay empresas que ayudan a un empresario (propietario de una peluquería) a reducir, reutilizar o depurar el agua.</a:t>
            </a:r>
          </a:p>
          <a:p>
            <a:pPr algn="l">
              <a:lnSpc>
                <a:spcPct val="107000"/>
              </a:lnSpc>
              <a:spcAft>
                <a:spcPts val="800"/>
              </a:spcAft>
            </a:pPr>
            <a:r>
              <a:rPr lang="en-GB" sz="2200" dirty="0">
                <a:effectLst/>
                <a:latin typeface="Calibri" panose="020F0502020204030204" pitchFamily="34" charset="0"/>
                <a:ea typeface="Calibri" panose="020F0502020204030204" pitchFamily="34" charset="0"/>
                <a:cs typeface="Calibri" panose="020F0502020204030204" pitchFamily="34" charset="0"/>
              </a:rPr>
              <a:t>Por ejemplo, </a:t>
            </a:r>
            <a:r>
              <a:rPr lang="en-GB" sz="22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Hydraloop</a:t>
            </a:r>
            <a:r>
              <a:rPr lang="en-GB" sz="2200" dirty="0">
                <a:effectLst/>
                <a:latin typeface="Calibri" panose="020F0502020204030204" pitchFamily="34" charset="0"/>
                <a:ea typeface="Calibri" panose="020F0502020204030204" pitchFamily="34" charset="0"/>
                <a:cs typeface="Calibri" panose="020F0502020204030204" pitchFamily="34" charset="0"/>
              </a:rPr>
              <a:t>, empresas que fabrican grifos, duchas, etc. que ahorran agua.</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2200" b="1" dirty="0">
                <a:latin typeface="Calibri" panose="020F0502020204030204" pitchFamily="34" charset="0"/>
                <a:ea typeface="Calibri" panose="020F0502020204030204" pitchFamily="34" charset="0"/>
                <a:cs typeface="Calibri" panose="020F0502020204030204" pitchFamily="34" charset="0"/>
              </a:rPr>
              <a:t>TRABAJAR EN PAREJAS / PEQUEÑOS GRUPOS</a:t>
            </a:r>
          </a:p>
          <a:p>
            <a:pPr marL="285750" indent="-285750" algn="l">
              <a:lnSpc>
                <a:spcPct val="107000"/>
              </a:lnSpc>
              <a:spcAft>
                <a:spcPts val="800"/>
              </a:spcAft>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Calibri" panose="020F0502020204030204" pitchFamily="34" charset="0"/>
              </a:rPr>
              <a:t>Busca 2 ó 3 de estas empresas en Internet. ¿En qué tipo de principio(s) se basa su solución de ahorro o depuración de agua?</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Calibri" panose="020F0502020204030204" pitchFamily="34" charset="0"/>
              </a:rPr>
              <a:t>¿Conoces salones u otras empresas que utilicen un sistema independiente de reciclaje del agua? Si no es así, intente encontrarlos en Internet</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541481382"/>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14EF8-F8A1-42B6-B57B-9B663FCF3179}"/>
              </a:ext>
            </a:extLst>
          </p:cNvPr>
          <p:cNvSpPr>
            <a:spLocks noGrp="1"/>
          </p:cNvSpPr>
          <p:nvPr>
            <p:ph type="title"/>
          </p:nvPr>
        </p:nvSpPr>
        <p:spPr/>
        <p:txBody>
          <a:bodyPr/>
          <a:lstStyle/>
          <a:p>
            <a:r>
              <a:rPr lang="en-US" sz="3600" dirty="0">
                <a:latin typeface="Calibri" panose="020F0502020204030204" pitchFamily="34" charset="0"/>
                <a:ea typeface="Calibri" panose="020F0502020204030204" pitchFamily="34" charset="0"/>
              </a:rPr>
              <a:t>La RSE relacionada con el agua como herramienta de marketing</a:t>
            </a:r>
            <a:endParaRPr lang="nl-NL" dirty="0"/>
          </a:p>
        </p:txBody>
      </p:sp>
      <p:sp>
        <p:nvSpPr>
          <p:cNvPr id="3" name="Tijdelijke aanduiding voor inhoud 2">
            <a:extLst>
              <a:ext uri="{FF2B5EF4-FFF2-40B4-BE49-F238E27FC236}">
                <a16:creationId xmlns:a16="http://schemas.microsoft.com/office/drawing/2014/main" id="{062E1F3C-A6E5-4902-8CED-F0D14E5E106F}"/>
              </a:ext>
            </a:extLst>
          </p:cNvPr>
          <p:cNvSpPr>
            <a:spLocks noGrp="1"/>
          </p:cNvSpPr>
          <p:nvPr>
            <p:ph idx="1"/>
          </p:nvPr>
        </p:nvSpPr>
        <p:spPr>
          <a:xfrm>
            <a:off x="677334" y="1778850"/>
            <a:ext cx="8596668" cy="3880773"/>
          </a:xfrm>
        </p:spPr>
        <p:txBody>
          <a:bodyPr>
            <a:normAutofit fontScale="92500"/>
          </a:bodyPr>
          <a:lstStyle/>
          <a:p>
            <a:pPr marL="0" indent="0">
              <a:buNone/>
            </a:pPr>
            <a:r>
              <a:rPr lang="en-GB" sz="2400" dirty="0">
                <a:effectLst/>
                <a:latin typeface="Calibri" panose="020F0502020204030204" pitchFamily="34" charset="0"/>
                <a:ea typeface="Calibri" panose="020F0502020204030204" pitchFamily="34" charset="0"/>
                <a:cs typeface="Calibri" panose="020F0502020204030204" pitchFamily="34" charset="0"/>
              </a:rPr>
              <a:t>Hoy en día, los clientes están </a:t>
            </a:r>
            <a:r>
              <a:rPr lang="en-GB" sz="2400" dirty="0">
                <a:effectLst/>
                <a:latin typeface="Calibri" panose="020F0502020204030204" pitchFamily="34" charset="0"/>
                <a:ea typeface="Calibri" panose="020F0502020204030204" pitchFamily="34" charset="0"/>
                <a:cs typeface="Calibri" panose="020F0502020204030204" pitchFamily="34" charset="0"/>
              </a:rPr>
              <a:t>cada vez más concienciados con el medio ambiente.</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Si utiliza RSC (relacionados con el agua) en su salón, asegúrese de:</a:t>
            </a:r>
          </a:p>
          <a:p>
            <a:pPr marL="0" indent="0">
              <a:buNone/>
            </a:pPr>
            <a:r>
              <a:rPr lang="en-GB" sz="2400" b="1" dirty="0">
                <a:effectLst/>
                <a:latin typeface="Calibri" panose="020F0502020204030204" pitchFamily="34" charset="0"/>
                <a:ea typeface="Calibri" panose="020F0502020204030204" pitchFamily="34" charset="0"/>
                <a:cs typeface="Calibri" panose="020F0502020204030204" pitchFamily="34" charset="0"/>
              </a:rPr>
              <a:t>Promueva este tipo de prácticas en su comunicación de marketing:</a:t>
            </a:r>
          </a:p>
          <a:p>
            <a:pPr>
              <a:buFont typeface="Wingdings" panose="05000000000000000000" pitchFamily="2" charset="2"/>
              <a:buChar char="Ø"/>
            </a:pPr>
            <a:r>
              <a:rPr lang="en-GB" sz="2400" dirty="0">
                <a:latin typeface="Calibri" panose="020F0502020204030204" pitchFamily="34" charset="0"/>
                <a:ea typeface="Calibri" panose="020F0502020204030204" pitchFamily="34" charset="0"/>
                <a:cs typeface="Calibri" panose="020F0502020204030204" pitchFamily="34" charset="0"/>
              </a:rPr>
              <a:t>Colgando </a:t>
            </a:r>
            <a:r>
              <a:rPr lang="en-GB" sz="2400" dirty="0">
                <a:effectLst/>
                <a:latin typeface="Calibri" panose="020F0502020204030204" pitchFamily="34" charset="0"/>
                <a:ea typeface="Calibri" panose="020F0502020204030204" pitchFamily="34" charset="0"/>
                <a:cs typeface="Calibri" panose="020F0502020204030204" pitchFamily="34" charset="0"/>
              </a:rPr>
              <a:t>algunos carteles que ahorran agua</a:t>
            </a: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Añade un aviso en tu sitio web o redes sociales de que ahorras agua, separas los residuos o utilizas productos ecológicos para el cabello y el cuero cabelludo.</a:t>
            </a: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reciben una marca o certificación de calidad, etc.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78962617"/>
      </p:ext>
    </p:extLst>
  </p:cSld>
  <p:clrMapOvr>
    <a:masterClrMapping/>
  </p:clrMapOvr>
</p:sld>
</file>

<file path=ppt/slides/slide1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55" y="348816"/>
            <a:ext cx="9152877" cy="540327"/>
          </a:xfrm>
        </p:spPr>
        <p:txBody>
          <a:bodyPr/>
          <a:lstStyle/>
          <a:p>
            <a:r>
              <a:rPr lang="en-GB" sz="3600" dirty="0">
                <a:latin typeface="Calibri" panose="020F0502020204030204" pitchFamily="34" charset="0"/>
              </a:rPr>
              <a:t>Recapitulación: ¿qué ha aprendido?</a:t>
            </a:r>
            <a:endParaRPr lang="nl-NL" sz="3600" dirty="0"/>
          </a:p>
        </p:txBody>
      </p:sp>
      <p:sp>
        <p:nvSpPr>
          <p:cNvPr id="3" name="Ondertitel 2"/>
          <p:cNvSpPr>
            <a:spLocks noGrp="1"/>
          </p:cNvSpPr>
          <p:nvPr>
            <p:ph type="subTitle" idx="1"/>
          </p:nvPr>
        </p:nvSpPr>
        <p:spPr>
          <a:xfrm>
            <a:off x="737701" y="1200682"/>
            <a:ext cx="9436109" cy="5247734"/>
          </a:xfrm>
        </p:spPr>
        <p:txBody>
          <a:bodyPr>
            <a:normAutofit/>
          </a:bodyPr>
          <a:lstStyle/>
          <a:p>
            <a:pPr marL="457200" indent="-457200" algn="l">
              <a:spcBef>
                <a:spcPts val="0"/>
              </a:spcBef>
              <a:spcAft>
                <a:spcPts val="600"/>
              </a:spcAft>
              <a:buFont typeface="+mj-lt"/>
              <a:buAutoNum type="arabicPeriod"/>
            </a:pPr>
            <a:r>
              <a:rPr lang="en-US" sz="2400" dirty="0">
                <a:solidFill>
                  <a:schemeClr val="bg1">
                    <a:lumMod val="50000"/>
                  </a:schemeClr>
                </a:solidFill>
                <a:latin typeface="Calibri" panose="020F0502020204030204" pitchFamily="34" charset="0"/>
                <a:cs typeface="Calibri" panose="020F0502020204030204" pitchFamily="34" charset="0"/>
              </a:rPr>
              <a:t>¿Qué es el SIR?</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¿Qué es el RSC en relación con el agua y en el contexto de una peluquería</a:t>
            </a:r>
            <a:r>
              <a:rPr lang="en-US" sz="2400" dirty="0">
                <a:solidFill>
                  <a:schemeClr val="bg1">
                    <a:lumMod val="50000"/>
                  </a:schemeClr>
                </a:solidFill>
                <a:latin typeface="Calibri" panose="020F0502020204030204" pitchFamily="34" charset="0"/>
                <a:cs typeface="Calibri" panose="020F0502020204030204" pitchFamily="34" charset="0"/>
              </a:rPr>
              <a:t>?</a:t>
            </a:r>
          </a:p>
          <a:p>
            <a:pPr marL="457200" indent="-457200" algn="l">
              <a:spcBef>
                <a:spcPts val="0"/>
              </a:spcBef>
              <a:spcAft>
                <a:spcPts val="600"/>
              </a:spcAft>
              <a:buFont typeface="+mj-lt"/>
              <a:buAutoNum type="arabicPeriod"/>
            </a:pPr>
            <a:r>
              <a:rPr lang="en-US" sz="2400" dirty="0">
                <a:solidFill>
                  <a:schemeClr val="bg1">
                    <a:lumMod val="50000"/>
                  </a:schemeClr>
                </a:solidFill>
                <a:latin typeface="Calibri" panose="020F0502020204030204" pitchFamily="34" charset="0"/>
                <a:cs typeface="Calibri" panose="020F0502020204030204" pitchFamily="34" charset="0"/>
              </a:rPr>
              <a:t>Un buen ejemplo de RSE relacionada con el agua</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Empresas que ayudan a los empresarios a </a:t>
            </a:r>
            <a:r>
              <a:rPr lang="en-US" sz="2400" dirty="0">
                <a:solidFill>
                  <a:schemeClr val="bg1">
                    <a:lumMod val="50000"/>
                  </a:schemeClr>
                </a:solidFill>
                <a:latin typeface="Calibri" panose="020F0502020204030204" pitchFamily="34" charset="0"/>
                <a:cs typeface="Calibri" panose="020F0502020204030204" pitchFamily="34" charset="0"/>
              </a:rPr>
              <a:t>gestionar </a:t>
            </a:r>
            <a:r>
              <a:rPr lang="en-US" sz="2400" b="0" dirty="0">
                <a:solidFill>
                  <a:schemeClr val="bg1">
                    <a:lumMod val="50000"/>
                  </a:schemeClr>
                </a:solidFill>
                <a:effectLst/>
                <a:latin typeface="Calibri" panose="020F0502020204030204" pitchFamily="34" charset="0"/>
                <a:cs typeface="Calibri" panose="020F0502020204030204" pitchFamily="34" charset="0"/>
              </a:rPr>
              <a:t>mejor y </a:t>
            </a:r>
            <a:r>
              <a:rPr lang="en-US" sz="2400" dirty="0">
                <a:solidFill>
                  <a:schemeClr val="bg1">
                    <a:lumMod val="50000"/>
                  </a:schemeClr>
                </a:solidFill>
                <a:latin typeface="Calibri" panose="020F0502020204030204" pitchFamily="34" charset="0"/>
                <a:cs typeface="Calibri" panose="020F0502020204030204" pitchFamily="34" charset="0"/>
              </a:rPr>
              <a:t>más eficazmente el agua</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Cómo y por qué puede utilizar su RSE relacionada con el agua como herramienta de marketing</a:t>
            </a: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6095267"/>
      </p:ext>
    </p:extLst>
  </p:cSld>
  <p:clrMapOvr>
    <a:masterClrMapping/>
  </p:clrMapOvr>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0" y="455036"/>
            <a:ext cx="7935972" cy="540327"/>
          </a:xfrm>
        </p:spPr>
        <p:txBody>
          <a:bodyPr/>
          <a:lstStyle/>
          <a:p>
            <a:r>
              <a:rPr lang="nl-NL" sz="3600" dirty="0"/>
              <a:t>Índice</a:t>
            </a:r>
          </a:p>
        </p:txBody>
      </p:sp>
      <p:sp>
        <p:nvSpPr>
          <p:cNvPr id="3" name="Ondertitel 2"/>
          <p:cNvSpPr>
            <a:spLocks noGrp="1"/>
          </p:cNvSpPr>
          <p:nvPr>
            <p:ph type="subTitle" idx="1"/>
          </p:nvPr>
        </p:nvSpPr>
        <p:spPr>
          <a:xfrm>
            <a:off x="986278" y="880629"/>
            <a:ext cx="7728355" cy="5096742"/>
          </a:xfrm>
        </p:spPr>
        <p:txBody>
          <a:bodyPr>
            <a:normAutofit/>
          </a:bodyPr>
          <a:lstStyle/>
          <a:p>
            <a:pPr marL="514350" indent="-514350" algn="l">
              <a:buFont typeface="+mj-lt"/>
              <a:buAutoNum type="arabicPeriod"/>
            </a:pPr>
            <a:r>
              <a:rPr lang="en-GB" sz="2800" dirty="0">
                <a:effectLst/>
                <a:latin typeface="Calibri" panose="020F0502020204030204" pitchFamily="34" charset="0"/>
                <a:ea typeface="Calibri" panose="020F0502020204030204" pitchFamily="34" charset="0"/>
              </a:rPr>
              <a:t>Legislación (normas y leyes) sobre el agua y la contaminación del agua en su país / región</a:t>
            </a:r>
          </a:p>
          <a:p>
            <a:pPr marL="514350" indent="-514350" algn="l">
              <a:buFont typeface="+mj-lt"/>
              <a:buAutoNum type="arabicPeriod"/>
            </a:pPr>
            <a:r>
              <a:rPr lang="en-GB" sz="2800" dirty="0">
                <a:latin typeface="Calibri" panose="020F0502020204030204" pitchFamily="34" charset="0"/>
                <a:ea typeface="Calibri" panose="020F0502020204030204" pitchFamily="34" charset="0"/>
              </a:rPr>
              <a:t>¿Por qué es importante conocer las normas y leyes? </a:t>
            </a:r>
          </a:p>
          <a:p>
            <a:pPr marL="514350" indent="-514350" algn="l">
              <a:buFont typeface="+mj-lt"/>
              <a:buAutoNum type="arabicPeriod"/>
            </a:pPr>
            <a:r>
              <a:rPr lang="en-GB" sz="2800" dirty="0">
                <a:latin typeface="Calibri" panose="020F0502020204030204" pitchFamily="34" charset="0"/>
                <a:ea typeface="Calibri" panose="020F0502020204030204" pitchFamily="34" charset="0"/>
              </a:rPr>
              <a:t>Dar consejos para ahorrar agua [tarea]</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El ahorro de agua como parte del plan de negocio de su Salón de Ensueño [tarea</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Recapitulación: ¿qué has aprendido?</a:t>
            </a:r>
          </a:p>
          <a:p>
            <a:pPr algn="l"/>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77373421"/>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p14="http://schemas.microsoft.com/office/powerpoint/2010/main"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el 1">
            <a:extLst>
              <a:ext uri="{FF2B5EF4-FFF2-40B4-BE49-F238E27FC236}">
                <a16:creationId xmlns:a16="http://schemas.microsoft.com/office/drawing/2014/main" id="{672B6CDD-FDBD-4587-85CB-B4C9E4E50C59}"/>
              </a:ext>
            </a:extLst>
          </p:cNvPr>
          <p:cNvSpPr>
            <a:spLocks noGrp="1"/>
          </p:cNvSpPr>
          <p:nvPr>
            <p:ph type="title"/>
          </p:nvPr>
        </p:nvSpPr>
        <p:spPr>
          <a:xfrm>
            <a:off x="294191" y="298135"/>
            <a:ext cx="4613363" cy="1375608"/>
          </a:xfrm>
        </p:spPr>
        <p:txBody>
          <a:bodyPr anchor="ctr">
            <a:normAutofit fontScale="90000"/>
          </a:bodyPr>
          <a:lstStyle/>
          <a:p>
            <a:pPr>
              <a:lnSpc>
                <a:spcPct val="90000"/>
              </a:lnSpc>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TRABAJO DE INVESTIGACIÓN SOBRE LA LEGISLACIÓN DE AGUAS</a:t>
            </a:r>
            <a:br>
              <a:rPr lang="nl-NL"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GB" sz="2300" dirty="0">
                <a:solidFill>
                  <a:schemeClr val="bg1"/>
                </a:solidFill>
                <a:effectLst/>
                <a:latin typeface="Calibri" panose="020F0502020204030204" pitchFamily="34" charset="0"/>
                <a:ea typeface="Calibri" panose="020F0502020204030204" pitchFamily="34" charset="0"/>
              </a:rPr>
            </a:br>
            <a:endParaRPr lang="nl-NL" sz="2300" dirty="0">
              <a:solidFill>
                <a:schemeClr val="bg1"/>
              </a:solidFill>
            </a:endParaRPr>
          </a:p>
        </p:txBody>
      </p:sp>
      <p:sp>
        <p:nvSpPr>
          <p:cNvPr id="3" name="Tijdelijke aanduiding voor inhoud 2">
            <a:extLst>
              <a:ext uri="{FF2B5EF4-FFF2-40B4-BE49-F238E27FC236}">
                <a16:creationId xmlns:a16="http://schemas.microsoft.com/office/drawing/2014/main" id="{89EED97D-1010-43CB-81D4-2B25A7A05324}"/>
              </a:ext>
            </a:extLst>
          </p:cNvPr>
          <p:cNvSpPr>
            <a:spLocks noGrp="1"/>
          </p:cNvSpPr>
          <p:nvPr>
            <p:ph idx="1"/>
          </p:nvPr>
        </p:nvSpPr>
        <p:spPr>
          <a:xfrm>
            <a:off x="401925" y="1506406"/>
            <a:ext cx="4505629" cy="4379489"/>
          </a:xfrm>
        </p:spPr>
        <p:txBody>
          <a:bodyPr>
            <a:normAutofit/>
          </a:bodyPr>
          <a:lstStyle/>
          <a:p>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 la mayoría de los países (europeos), la distribución y depuración del agua </a:t>
            </a:r>
            <a:b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están reguladas por ley.</a:t>
            </a:r>
          </a:p>
          <a:p>
            <a:pPr marL="0" indent="0">
              <a:buNone/>
            </a:pPr>
            <a:endPar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En parejas / </a:t>
            </a:r>
            <a:r>
              <a:rPr lang="nl-NL"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grupos </a:t>
            </a:r>
            <a:r>
              <a:rPr lang="nl-NL"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de 4 personas como máximo</a:t>
            </a: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investiga en Internet sobre la legislación en materia de agua de tu país o región (según proceda).</a:t>
            </a:r>
          </a:p>
          <a:p>
            <a:pPr marL="0" indent="0">
              <a:buNone/>
            </a:pPr>
            <a:endPar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4" name="Tabel 3">
            <a:extLst>
              <a:ext uri="{FF2B5EF4-FFF2-40B4-BE49-F238E27FC236}">
                <a16:creationId xmlns:a16="http://schemas.microsoft.com/office/drawing/2014/main" id="{98CFBA4D-C9CA-4CBB-8036-171F61C9C2FF}"/>
              </a:ext>
            </a:extLst>
          </p:cNvPr>
          <p:cNvGraphicFramePr>
            <a:graphicFrameLocks noGrp="1"/>
          </p:cNvGraphicFramePr>
          <p:nvPr>
            <p:extLst>
              <p:ext uri="{D42A27DB-BD31-4B8C-83A1-F6EECF244321}">
                <p14:modId xmlns:p14="http://schemas.microsoft.com/office/powerpoint/2010/main" val="238518473"/>
              </p:ext>
            </p:extLst>
          </p:nvPr>
        </p:nvGraphicFramePr>
        <p:xfrm>
          <a:off x="5857266" y="736847"/>
          <a:ext cx="5839878" cy="5536868"/>
        </p:xfrm>
        <a:graphic>
          <a:graphicData uri="http://schemas.openxmlformats.org/drawingml/2006/table">
            <a:tbl>
              <a:tblPr firstRow="1" firstCol="1" bandRow="1">
                <a:solidFill>
                  <a:schemeClr val="accent1">
                    <a:lumMod val="20000"/>
                    <a:lumOff val="80000"/>
                  </a:schemeClr>
                </a:solidFill>
                <a:tableStyleId>{5C22544A-7EE6-4342-B048-85BDC9FD1C3A}</a:tableStyleId>
              </a:tblPr>
              <a:tblGrid>
                <a:gridCol w="5839878">
                  <a:extLst>
                    <a:ext uri="{9D8B030D-6E8A-4147-A177-3AD203B41FA5}">
                      <a16:colId xmlns:a16="http://schemas.microsoft.com/office/drawing/2014/main" val="3497168521"/>
                    </a:ext>
                  </a:extLst>
                </a:gridCol>
              </a:tblGrid>
              <a:tr h="5536868">
                <a:tc>
                  <a:txBody>
                    <a:bodyPr/>
                    <a:lstStyle/>
                    <a:p>
                      <a:pPr>
                        <a:lnSpc>
                          <a:spcPct val="107000"/>
                        </a:lnSpc>
                        <a:spcAft>
                          <a:spcPts val="800"/>
                        </a:spcAft>
                      </a:pPr>
                      <a:r>
                        <a:rPr lang="en-GB" sz="1500" b="1" cap="all" spc="60" dirty="0">
                          <a:solidFill>
                            <a:schemeClr val="tx1"/>
                          </a:solidFill>
                          <a:effectLst/>
                        </a:rPr>
                        <a:t>Realizar una breve investigación sobre la legislación relativa al agua y su contaminación en el país:</a:t>
                      </a:r>
                    </a:p>
                    <a:p>
                      <a:pPr>
                        <a:lnSpc>
                          <a:spcPct val="107000"/>
                        </a:lnSpc>
                        <a:spcAft>
                          <a:spcPts val="800"/>
                        </a:spcAft>
                      </a:pPr>
                      <a:endParaRPr lang="nl-NL" sz="1500" b="1" cap="all" spc="60" dirty="0">
                        <a:solidFill>
                          <a:schemeClr val="tx1"/>
                        </a:solidFill>
                        <a:effectLst/>
                      </a:endParaRPr>
                    </a:p>
                    <a:p>
                      <a:pPr marL="285750" indent="-285750">
                        <a:lnSpc>
                          <a:spcPct val="107000"/>
                        </a:lnSpc>
                        <a:spcAft>
                          <a:spcPts val="800"/>
                        </a:spcAft>
                        <a:buFont typeface="Wingdings" panose="05000000000000000000" pitchFamily="2" charset="2"/>
                        <a:buChar char="Ø"/>
                      </a:pPr>
                      <a:r>
                        <a:rPr lang="en-GB" sz="1500" b="1" cap="none" spc="60" baseline="0" dirty="0">
                          <a:solidFill>
                            <a:schemeClr val="tx1"/>
                          </a:solidFill>
                          <a:effectLst/>
                        </a:rPr>
                        <a:t>¿Existe alguna ley especial que se ocupe del tema? Si no, ¿quizás haya instituciones que se ocupen de las políticas y normas sobre el agua? </a:t>
                      </a:r>
                    </a:p>
                    <a:p>
                      <a:pPr marL="285750" indent="-285750">
                        <a:lnSpc>
                          <a:spcPct val="107000"/>
                        </a:lnSpc>
                        <a:spcAft>
                          <a:spcPts val="800"/>
                        </a:spcAft>
                        <a:buFont typeface="Wingdings" panose="05000000000000000000" pitchFamily="2" charset="2"/>
                        <a:buChar char="Ø"/>
                      </a:pPr>
                      <a:endParaRPr lang="nl-NL" sz="1500" b="1" cap="none" spc="60" baseline="0" dirty="0">
                        <a:solidFill>
                          <a:schemeClr val="tx1"/>
                        </a:solidFill>
                        <a:effectLst/>
                      </a:endParaRPr>
                    </a:p>
                    <a:p>
                      <a:pPr marL="285750" indent="-285750">
                        <a:lnSpc>
                          <a:spcPct val="107000"/>
                        </a:lnSpc>
                        <a:spcAft>
                          <a:spcPts val="800"/>
                        </a:spcAft>
                        <a:buFont typeface="Wingdings" panose="05000000000000000000" pitchFamily="2" charset="2"/>
                        <a:buChar char="Ø"/>
                      </a:pPr>
                      <a:r>
                        <a:rPr lang="en-GB" sz="1500" b="1" cap="none" spc="60" baseline="0" dirty="0">
                          <a:solidFill>
                            <a:schemeClr val="tx1"/>
                          </a:solidFill>
                          <a:effectLst/>
                        </a:rPr>
                        <a:t>¿Cómo se aplican esas leyes / normas a los peluqueros?</a:t>
                      </a:r>
                    </a:p>
                    <a:p>
                      <a:pPr marL="285750" indent="-285750">
                        <a:lnSpc>
                          <a:spcPct val="107000"/>
                        </a:lnSpc>
                        <a:spcAft>
                          <a:spcPts val="800"/>
                        </a:spcAft>
                        <a:buFont typeface="Wingdings" panose="05000000000000000000" pitchFamily="2" charset="2"/>
                        <a:buChar char="Ø"/>
                      </a:pPr>
                      <a:endParaRPr lang="nl-NL" sz="1500" b="1" cap="none" spc="60" baseline="0" dirty="0">
                        <a:solidFill>
                          <a:schemeClr val="tx1"/>
                        </a:solidFill>
                        <a:effectLst/>
                      </a:endParaRPr>
                    </a:p>
                    <a:p>
                      <a:pPr marL="285750" indent="-285750">
                        <a:lnSpc>
                          <a:spcPct val="107000"/>
                        </a:lnSpc>
                        <a:spcAft>
                          <a:spcPts val="800"/>
                        </a:spcAft>
                        <a:buFont typeface="Wingdings" panose="05000000000000000000" pitchFamily="2" charset="2"/>
                        <a:buChar char="Ø"/>
                      </a:pPr>
                      <a:r>
                        <a:rPr lang="en-GB" sz="1500" b="1" cap="none" spc="60" baseline="0" dirty="0">
                          <a:solidFill>
                            <a:schemeClr val="tx1"/>
                          </a:solidFill>
                          <a:effectLst/>
                        </a:rPr>
                        <a:t>Estudia la(s) ley(es) de protección de las aguas - si procede - y averigua sus puntos principales. ¿Qué dice sobre la contaminación del agua? ¿Existen otras medidas relativas al uso del agua o a la utilización de aguas residuales que deban preocupar a los empresarios?</a:t>
                      </a:r>
                      <a:endParaRPr lang="nl-NL" sz="1500" b="1" cap="none" spc="6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898" marR="170898" marT="170898" marB="170898">
                    <a:lnL w="12700" cmpd="sng">
                      <a:noFill/>
                    </a:lnL>
                    <a:lnR w="12700" cmpd="sng">
                      <a:noFill/>
                    </a:lnR>
                    <a:lnT w="12700" cmpd="sng">
                      <a:noFill/>
                    </a:lnT>
                    <a:lnB w="38100" cmpd="sng">
                      <a:noFill/>
                    </a:lnB>
                    <a:noFill/>
                  </a:tcPr>
                </a:tc>
                <a:extLst>
                  <a:ext uri="{0D108BD9-81ED-4DB2-BD59-A6C34878D82A}">
                    <a16:rowId xmlns:a16="http://schemas.microsoft.com/office/drawing/2014/main" val="100711751"/>
                  </a:ext>
                </a:extLst>
              </a:tr>
            </a:tbl>
          </a:graphicData>
        </a:graphic>
      </p:graphicFrame>
      <p:pic>
        <p:nvPicPr>
          <p:cNvPr id="6" name="Afbeelding 5" descr="Afbeelding met water, buiten&#10;&#10;Automatisch gegenereerde beschrijving">
            <a:extLst>
              <a:ext uri="{FF2B5EF4-FFF2-40B4-BE49-F238E27FC236}">
                <a16:creationId xmlns:a16="http://schemas.microsoft.com/office/drawing/2014/main" id="{332C7E6F-EEBF-47E0-A245-64DDA23EB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831" y="4334952"/>
            <a:ext cx="3298361" cy="2201298"/>
          </a:xfrm>
          <a:prstGeom prst="rect">
            <a:avLst/>
          </a:prstGeom>
        </p:spPr>
      </p:pic>
      <p:sp>
        <p:nvSpPr>
          <p:cNvPr id="12" name="Tekstvak 11">
            <a:extLst>
              <a:ext uri="{FF2B5EF4-FFF2-40B4-BE49-F238E27FC236}">
                <a16:creationId xmlns:a16="http://schemas.microsoft.com/office/drawing/2014/main" id="{809A9DBE-3AA8-4701-9317-FDE2B9767AF5}"/>
              </a:ext>
            </a:extLst>
          </p:cNvPr>
          <p:cNvSpPr txBox="1"/>
          <p:nvPr/>
        </p:nvSpPr>
        <p:spPr>
          <a:xfrm>
            <a:off x="576402" y="6536250"/>
            <a:ext cx="3298361" cy="312650"/>
          </a:xfrm>
          <a:prstGeom prst="rect">
            <a:avLst/>
          </a:prstGeom>
          <a:noFill/>
        </p:spPr>
        <p:txBody>
          <a:bodyPr wrap="square">
            <a:spAutoFit/>
          </a:bodyPr>
          <a:lstStyle/>
          <a:p>
            <a:pPr>
              <a:lnSpc>
                <a:spcPct val="107000"/>
              </a:lnSpc>
              <a:spcAft>
                <a:spcPts val="800"/>
              </a:spcAft>
            </a:pPr>
            <a:r>
              <a:rPr lang="en-GB"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Imagen de </a:t>
            </a:r>
            <a:r>
              <a:rPr lang="en-GB" sz="1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aleksandarlittlewolf </a:t>
            </a:r>
            <a:r>
              <a:rPr lang="en-GB"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 </a:t>
            </a:r>
            <a:r>
              <a:rPr lang="en-GB" sz="1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Freepik</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984331"/>
      </p:ext>
    </p:extLst>
  </p:cSld>
  <p:clrMapOvr>
    <a:masterClrMapping/>
  </p:clrMapOvr>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7048" y="639098"/>
            <a:ext cx="9152877" cy="540327"/>
          </a:xfrm>
        </p:spPr>
        <p:txBody>
          <a:bodyPr/>
          <a:lstStyle/>
          <a:p>
            <a:r>
              <a:rPr lang="en-GB" sz="3600" dirty="0">
                <a:latin typeface="Calibri" panose="020F0502020204030204" pitchFamily="34" charset="0"/>
                <a:ea typeface="Calibri" panose="020F0502020204030204" pitchFamily="34" charset="0"/>
              </a:rPr>
              <a:t>¿Por qué es importante conocer las normas y leyes?</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algn="l"/>
            <a:r>
              <a:rPr lang="en-GB" sz="2800" dirty="0">
                <a:latin typeface="Calibri" panose="020F0502020204030204" pitchFamily="34" charset="0"/>
                <a:ea typeface="Times New Roman" panose="02020603050405020304" pitchFamily="18" charset="0"/>
                <a:cs typeface="Calibri" panose="020F0502020204030204" pitchFamily="34" charset="0"/>
              </a:rPr>
              <a:t>Estás pensando en convertirte en director/propietario de un salón de peluquería en el futuro (si no es así, ¡imagínate que lo eres!)</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r>
              <a:rPr lang="en-GB" sz="2800" dirty="0">
                <a:latin typeface="Calibri" panose="020F0502020204030204" pitchFamily="34" charset="0"/>
                <a:ea typeface="Times New Roman" panose="02020603050405020304" pitchFamily="18" charset="0"/>
                <a:cs typeface="Calibri" panose="020F0502020204030204" pitchFamily="34" charset="0"/>
              </a:rPr>
              <a:t>Piensa en esto:</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r>
              <a:rPr lang="en-GB" sz="2800" dirty="0">
                <a:latin typeface="Calibri" panose="020F0502020204030204" pitchFamily="34" charset="0"/>
                <a:ea typeface="Times New Roman" panose="02020603050405020304" pitchFamily="18" charset="0"/>
                <a:cs typeface="Calibri" panose="020F0502020204030204" pitchFamily="34" charset="0"/>
              </a:rPr>
              <a:t>¿Por qué es importante que el empresario conozca la normativa y la legislación? ¿Si no tiene personal? ¿Si también emplea a personas?</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637249655"/>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fontScale="90000"/>
          </a:bodyPr>
          <a:lstStyle/>
          <a:p>
            <a:r>
              <a:rPr lang="en-GB" sz="3600" dirty="0">
                <a:latin typeface="Calibri" panose="020F0502020204030204" pitchFamily="34" charset="0"/>
                <a:ea typeface="Calibri" panose="020F0502020204030204" pitchFamily="34" charset="0"/>
              </a:rPr>
              <a:t>Implicaciones de las normas y leyes relacionadas con el agua para el propietario/gerente de un salón de peluquería</a:t>
            </a:r>
            <a:br>
              <a:rPr lang="en-GB" sz="3600" dirty="0">
                <a:latin typeface="Calibri" panose="020F0502020204030204" pitchFamily="34" charset="0"/>
                <a:ea typeface="Calibri" panose="020F0502020204030204" pitchFamily="34" charset="0"/>
              </a:rPr>
            </a:b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pPr marL="0" indent="0">
              <a:buNone/>
            </a:pPr>
            <a:r>
              <a:rPr lang="en-US" sz="2400" dirty="0"/>
              <a:t>¿Qué implicaciones tienen las normas y leyes relacionadas con el agua para el propietario o gerente de un salón de peluquería?</a:t>
            </a:r>
          </a:p>
          <a:p>
            <a:pPr marL="0" indent="0">
              <a:buNone/>
            </a:pPr>
            <a:endParaRPr lang="en-US" sz="2400" dirty="0"/>
          </a:p>
          <a:p>
            <a:pPr>
              <a:buFont typeface="Wingdings" panose="05000000000000000000" pitchFamily="2" charset="2"/>
              <a:buChar char="Ø"/>
            </a:pPr>
            <a:r>
              <a:rPr lang="en-US" sz="2400" dirty="0"/>
              <a:t>¿Se desprende claramente de la legislación que descubrió en la tarea anterior?</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Si no está del todo claro, ¿dónde puede usted, como joven empresario, buscar ayuda? </a:t>
            </a:r>
          </a:p>
          <a:p>
            <a:pPr marL="0" indent="0">
              <a:buNone/>
            </a:pPr>
            <a:endParaRPr lang="en-US" dirty="0"/>
          </a:p>
          <a:p>
            <a:pPr marL="0" indent="0">
              <a:buNone/>
            </a:pPr>
            <a:endParaRPr lang="en-US" dirty="0"/>
          </a:p>
          <a:p>
            <a:pPr marL="0" indent="0">
              <a:buNone/>
            </a:pPr>
            <a:endParaRPr lang="nl-NL" dirty="0"/>
          </a:p>
        </p:txBody>
      </p:sp>
    </p:spTree>
    <p:extLst>
      <p:ext uri="{BB962C8B-B14F-4D97-AF65-F5344CB8AC3E}">
        <p14:creationId xmlns:p14="http://schemas.microsoft.com/office/powerpoint/2010/main" val="769826724"/>
      </p:ext>
    </p:extLst>
  </p:cSld>
  <p:clrMapOvr>
    <a:masterClrMapping/>
  </p:clrMapOvr>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7048" y="639098"/>
            <a:ext cx="9152877" cy="540327"/>
          </a:xfrm>
        </p:spPr>
        <p:txBody>
          <a:bodyPr/>
          <a:lstStyle/>
          <a:p>
            <a:r>
              <a:rPr lang="en-GB" sz="3600" dirty="0">
                <a:latin typeface="Calibri" panose="020F0502020204030204" pitchFamily="34" charset="0"/>
                <a:ea typeface="Calibri" panose="020F0502020204030204" pitchFamily="34" charset="0"/>
              </a:rPr>
              <a:t>Opcional: dar consejos para ahorrar agua</a:t>
            </a:r>
            <a:endParaRPr lang="nl-NL" sz="3600" dirty="0"/>
          </a:p>
        </p:txBody>
      </p:sp>
      <p:sp>
        <p:nvSpPr>
          <p:cNvPr id="3" name="Ondertitel 2"/>
          <p:cNvSpPr>
            <a:spLocks noGrp="1"/>
          </p:cNvSpPr>
          <p:nvPr>
            <p:ph type="subTitle" idx="1"/>
          </p:nvPr>
        </p:nvSpPr>
        <p:spPr>
          <a:xfrm>
            <a:off x="719949" y="1267979"/>
            <a:ext cx="8725891" cy="5134985"/>
          </a:xfrm>
        </p:spPr>
        <p:txBody>
          <a:bodyPr>
            <a:normAutofit fontScale="62500" lnSpcReduction="20000"/>
          </a:bodyPr>
          <a:lstStyle/>
          <a:p>
            <a:pPr algn="l"/>
            <a:r>
              <a:rPr lang="en-GB" sz="3400" dirty="0">
                <a:latin typeface="Calibri" panose="020F0502020204030204" pitchFamily="34" charset="0"/>
                <a:ea typeface="Times New Roman" panose="02020603050405020304" pitchFamily="18" charset="0"/>
                <a:cs typeface="Calibri" panose="020F0502020204030204" pitchFamily="34" charset="0"/>
              </a:rPr>
              <a:t>Vas a dar </a:t>
            </a:r>
            <a:r>
              <a:rPr lang="en-GB" sz="3400" dirty="0">
                <a:latin typeface="Calibri" panose="020F0502020204030204" pitchFamily="34" charset="0"/>
                <a:cs typeface="Calibri" panose="020F0502020204030204" pitchFamily="34" charset="0"/>
              </a:rPr>
              <a:t>consejos a un propietario de una peluquería para ahorrar agua teniendo </a:t>
            </a:r>
            <a:r>
              <a:rPr lang="en-US" sz="3400" dirty="0">
                <a:latin typeface="Calibri" panose="020F0502020204030204" pitchFamily="34" charset="0"/>
                <a:cs typeface="Calibri" panose="020F0502020204030204" pitchFamily="34" charset="0"/>
              </a:rPr>
              <a:t>en cuenta la legislación e intentando minimizar los costes</a:t>
            </a:r>
            <a:endParaRPr lang="en-GB" sz="3400" dirty="0">
              <a:latin typeface="Calibri" panose="020F0502020204030204" pitchFamily="34" charset="0"/>
              <a:cs typeface="Calibri" panose="020F0502020204030204" pitchFamily="34" charset="0"/>
            </a:endParaRPr>
          </a:p>
          <a:p>
            <a:pPr algn="l"/>
            <a:r>
              <a:rPr lang="en-GB" sz="3400" dirty="0">
                <a:latin typeface="Calibri" panose="020F0502020204030204" pitchFamily="34" charset="0"/>
                <a:cs typeface="Calibri" panose="020F0502020204030204" pitchFamily="34" charset="0"/>
              </a:rPr>
              <a:t>Escribe de 3 a 5 consejos para que el agua no se desperdicie innecesariamente. Piensa en todos los procesos de peluquería (lavado con champú, corte, coloración, permanente) y otros procesos de un salón (por ejemplo, lavar las toallas, fregar los platos, fregar el suelo, etc.).</a:t>
            </a:r>
            <a:endParaRPr lang="nl-NL" sz="3400" dirty="0">
              <a:latin typeface="Calibri" panose="020F0502020204030204" pitchFamily="34" charset="0"/>
              <a:cs typeface="Calibri" panose="020F0502020204030204" pitchFamily="34" charset="0"/>
            </a:endParaRPr>
          </a:p>
          <a:p>
            <a:pPr algn="l">
              <a:lnSpc>
                <a:spcPct val="107000"/>
              </a:lnSpc>
              <a:spcAft>
                <a:spcPts val="800"/>
              </a:spcAft>
            </a:pPr>
            <a:r>
              <a:rPr lang="en-GB" sz="3800" b="1" dirty="0">
                <a:latin typeface="Calibri" panose="020F0502020204030204" pitchFamily="34" charset="0"/>
                <a:cs typeface="Calibri" panose="020F0502020204030204" pitchFamily="34" charset="0"/>
              </a:rPr>
              <a:t>Mis/nuestros consejos para ahorrar agua como propietario de un salón de peluquería son:</a:t>
            </a:r>
            <a:endParaRPr lang="nl-NL" sz="3800" b="1" dirty="0">
              <a:latin typeface="Calibri" panose="020F0502020204030204" pitchFamily="34" charset="0"/>
              <a:cs typeface="Calibri" panose="020F0502020204030204" pitchFamily="34" charset="0"/>
            </a:endParaRPr>
          </a:p>
          <a:p>
            <a:pPr algn="l">
              <a:lnSpc>
                <a:spcPct val="107000"/>
              </a:lnSpc>
              <a:spcAft>
                <a:spcPts val="800"/>
              </a:spcAft>
            </a:pPr>
            <a:r>
              <a:rPr lang="en-GB" sz="3400" dirty="0">
                <a:latin typeface="Calibri" panose="020F0502020204030204" pitchFamily="34" charset="0"/>
                <a:cs typeface="Calibri" panose="020F0502020204030204" pitchFamily="34" charset="0"/>
              </a:rPr>
              <a:t>1.</a:t>
            </a:r>
            <a:endParaRPr lang="nl-NL" sz="3400" dirty="0">
              <a:latin typeface="Calibri" panose="020F0502020204030204" pitchFamily="34" charset="0"/>
              <a:cs typeface="Calibri" panose="020F0502020204030204" pitchFamily="34"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2.</a:t>
            </a:r>
            <a:endParaRPr lang="nl-NL" sz="3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3.</a:t>
            </a:r>
            <a:endParaRPr lang="nl-NL" sz="3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4.</a:t>
            </a:r>
            <a:endParaRPr lang="nl-NL" sz="3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5. </a:t>
            </a: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4075377850"/>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2BC6C-F380-4C7C-BB42-56A59486663A}"/>
              </a:ext>
            </a:extLst>
          </p:cNvPr>
          <p:cNvSpPr>
            <a:spLocks noGrp="1"/>
          </p:cNvSpPr>
          <p:nvPr>
            <p:ph type="title"/>
          </p:nvPr>
        </p:nvSpPr>
        <p:spPr/>
        <p:txBody>
          <a:bodyPr/>
          <a:lstStyle/>
          <a:p>
            <a:r>
              <a:rPr lang="nl-NL" dirty="0" err="1"/>
              <a:t>Opcional</a:t>
            </a:r>
            <a:r>
              <a:rPr lang="nl-NL" dirty="0"/>
              <a:t>: </a:t>
            </a:r>
            <a:r>
              <a:rPr lang="en-US" dirty="0"/>
              <a:t>ahorro de agua como parte del plan de negocio de su Salón de Ensueño </a:t>
            </a:r>
            <a:endParaRPr lang="nl-NL" dirty="0"/>
          </a:p>
        </p:txBody>
      </p:sp>
      <p:sp>
        <p:nvSpPr>
          <p:cNvPr id="3" name="Tijdelijke aanduiding voor inhoud 2">
            <a:extLst>
              <a:ext uri="{FF2B5EF4-FFF2-40B4-BE49-F238E27FC236}">
                <a16:creationId xmlns:a16="http://schemas.microsoft.com/office/drawing/2014/main" id="{3A8D6145-DBC3-45FD-9247-067DDB5DC13F}"/>
              </a:ext>
            </a:extLst>
          </p:cNvPr>
          <p:cNvSpPr>
            <a:spLocks noGrp="1"/>
          </p:cNvSpPr>
          <p:nvPr>
            <p:ph idx="1"/>
          </p:nvPr>
        </p:nvSpPr>
        <p:spPr>
          <a:xfrm>
            <a:off x="677334" y="2160589"/>
            <a:ext cx="8963816" cy="4630828"/>
          </a:xfrm>
        </p:spPr>
        <p:txBody>
          <a:bodyPr/>
          <a:lstStyle/>
          <a:p>
            <a:pPr marL="0" indent="0">
              <a:buNone/>
            </a:pPr>
            <a:r>
              <a:rPr lang="nl-NL" b="1" dirty="0" err="1"/>
              <a:t>Trabajar </a:t>
            </a:r>
            <a:r>
              <a:rPr lang="nl-NL" b="1" dirty="0" err="1"/>
              <a:t>individualmente</a:t>
            </a:r>
            <a:br>
              <a:rPr lang="nl-NL" b="1" dirty="0"/>
            </a:br>
            <a:endParaRPr lang="nl-NL" dirty="0"/>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Imagina que estás escribiendo un plan de negocio para conseguir financiación del banco para abrir tu propio salón de belleza. Dado que en el sur de Europa (¡imagina que estás allí aunque no lo estés!) se prevé que el acceso al agua será cada vez menos abundante en un futuro próximo, un plan decente de ahorro de agua es una condición importante para conseguir esta financiación.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¿Qué pasos y procedimientos </a:t>
            </a:r>
            <a:r>
              <a:rPr lang="en-GB" sz="2000" dirty="0">
                <a:latin typeface="Calibri" panose="020F0502020204030204" pitchFamily="34" charset="0"/>
                <a:ea typeface="Calibri" panose="020F0502020204030204" pitchFamily="34" charset="0"/>
                <a:cs typeface="Calibri" panose="020F0502020204030204" pitchFamily="34" charset="0"/>
              </a:rPr>
              <a:t>añadirías a </a:t>
            </a:r>
            <a:r>
              <a:rPr lang="en-GB" sz="2000" dirty="0">
                <a:effectLst/>
                <a:latin typeface="Calibri" panose="020F0502020204030204" pitchFamily="34" charset="0"/>
                <a:ea typeface="Calibri" panose="020F0502020204030204" pitchFamily="34" charset="0"/>
                <a:cs typeface="Calibri" panose="020F0502020204030204" pitchFamily="34" charset="0"/>
              </a:rPr>
              <a:t>tu plan de negocio para convencer al banco de que has pensado en medidas de ahorro de agua en tu futuro salón? ¿Y en minimizar la contaminación del agua?</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192806"/>
      </p:ext>
    </p:extLst>
  </p:cSld>
  <p:clrMapOvr>
    <a:masterClrMapping/>
  </p:clrMapOvr>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55" y="348816"/>
            <a:ext cx="9152877" cy="540327"/>
          </a:xfrm>
        </p:spPr>
        <p:txBody>
          <a:bodyPr/>
          <a:lstStyle/>
          <a:p>
            <a:r>
              <a:rPr lang="en-GB" sz="3600" dirty="0">
                <a:latin typeface="Calibri" panose="020F0502020204030204" pitchFamily="34" charset="0"/>
              </a:rPr>
              <a:t>Recapitulación: ¿qué ha aprendido?</a:t>
            </a:r>
            <a:endParaRPr lang="nl-NL" sz="3600" dirty="0"/>
          </a:p>
        </p:txBody>
      </p:sp>
      <p:sp>
        <p:nvSpPr>
          <p:cNvPr id="3" name="Ondertitel 2"/>
          <p:cNvSpPr>
            <a:spLocks noGrp="1"/>
          </p:cNvSpPr>
          <p:nvPr>
            <p:ph type="subTitle" idx="1"/>
          </p:nvPr>
        </p:nvSpPr>
        <p:spPr>
          <a:xfrm>
            <a:off x="577903" y="987591"/>
            <a:ext cx="9436109" cy="5247734"/>
          </a:xfrm>
        </p:spPr>
        <p:txBody>
          <a:bodyPr>
            <a:normAutofit fontScale="92500" lnSpcReduction="20000"/>
          </a:bodyPr>
          <a:lstStyle/>
          <a:p>
            <a:pPr marL="514350" indent="-514350" algn="l">
              <a:lnSpc>
                <a:spcPct val="107000"/>
              </a:lnSpc>
              <a:spcAft>
                <a:spcPts val="800"/>
              </a:spcAft>
              <a:buAutoNum type="arabicPeriod"/>
            </a:pPr>
            <a:r>
              <a:rPr lang="en-GB" sz="3400" dirty="0">
                <a:effectLst/>
                <a:latin typeface="Calibri" panose="020F0502020204030204" pitchFamily="34" charset="0"/>
                <a:ea typeface="Calibri" panose="020F0502020204030204" pitchFamily="34" charset="0"/>
                <a:cs typeface="Calibri" panose="020F0502020204030204" pitchFamily="34" charset="0"/>
              </a:rPr>
              <a:t>¿Qué sabes sobre la legislación relacionada con el agua en tu país o región?</a:t>
            </a:r>
          </a:p>
          <a:p>
            <a:pPr marL="514350" indent="-514350" algn="l">
              <a:lnSpc>
                <a:spcPct val="107000"/>
              </a:lnSpc>
              <a:spcAft>
                <a:spcPts val="800"/>
              </a:spcAft>
              <a:buAutoNum type="arabicPeriod"/>
            </a:pPr>
            <a:r>
              <a:rPr lang="en-GB" sz="3400" dirty="0">
                <a:latin typeface="Calibri" panose="020F0502020204030204" pitchFamily="34" charset="0"/>
                <a:ea typeface="Calibri" panose="020F0502020204030204" pitchFamily="34" charset="0"/>
                <a:cs typeface="Calibri" panose="020F0502020204030204" pitchFamily="34" charset="0"/>
              </a:rPr>
              <a:t>¿Por qué es importante que el propietario de un salón de belleza conozca la legislación?</a:t>
            </a:r>
          </a:p>
          <a:p>
            <a:pPr marL="514350" indent="-514350" algn="l">
              <a:lnSpc>
                <a:spcPct val="107000"/>
              </a:lnSpc>
              <a:spcAft>
                <a:spcPts val="800"/>
              </a:spcAft>
              <a:buAutoNum type="arabicPeriod"/>
            </a:pPr>
            <a:r>
              <a:rPr lang="en-GB" sz="3400" dirty="0">
                <a:effectLst/>
                <a:latin typeface="Calibri" panose="020F0502020204030204" pitchFamily="34" charset="0"/>
                <a:ea typeface="Calibri" panose="020F0502020204030204" pitchFamily="34" charset="0"/>
                <a:cs typeface="Calibri" panose="020F0502020204030204" pitchFamily="34" charset="0"/>
              </a:rPr>
              <a:t>¿Puede dar consejos para ahorrar agua al propietario de un salón de peluquería? ¿Puede dar consejos para minimizar la contaminación del agua en un salón de peluquería?</a:t>
            </a:r>
          </a:p>
          <a:p>
            <a:pPr marL="514350" indent="-514350" algn="l">
              <a:lnSpc>
                <a:spcPct val="107000"/>
              </a:lnSpc>
              <a:spcAft>
                <a:spcPts val="800"/>
              </a:spcAft>
              <a:buAutoNum type="arabicPeriod"/>
            </a:pPr>
            <a:r>
              <a:rPr lang="en-GB" sz="3400" dirty="0">
                <a:effectLst/>
                <a:latin typeface="Calibri" panose="020F0502020204030204" pitchFamily="34" charset="0"/>
                <a:ea typeface="Calibri" panose="020F0502020204030204" pitchFamily="34" charset="0"/>
                <a:cs typeface="Calibri" panose="020F0502020204030204" pitchFamily="34" charset="0"/>
              </a:rPr>
              <a:t>¿Cómo puedes integrar tus conocimientos sobre la eficiencia del agua en un salón de belleza en el plan de negocio de tu Salón de Ensueño? </a:t>
            </a: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062474764"/>
      </p:ext>
    </p:extLst>
  </p:cSld>
  <p:clrMapOvr>
    <a:masterClrMapping/>
  </p:clrMapOvr>
</p:sld>
</file>

<file path=ppt/slides/slide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409405"/>
          </a:xfrm>
        </p:spPr>
        <p:txBody>
          <a:bodyPr/>
          <a:lstStyle/>
          <a:p>
            <a:pPr fontAlgn="base"/>
            <a:r>
              <a:rPr lang="en-US" sz="3200" b="1" dirty="0">
                <a:latin typeface="play"/>
              </a:rPr>
              <a:t>Responsabilidad social de las empresas </a:t>
            </a:r>
            <a:br>
              <a:rPr lang="en-US" sz="3200" b="1" dirty="0">
                <a:latin typeface="play"/>
              </a:rPr>
            </a:br>
            <a:r>
              <a:rPr lang="en-US" sz="3200" b="1" dirty="0">
                <a:latin typeface="play"/>
              </a:rPr>
              <a:t>y agua en un salón de peluquería</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dirty="0">
                <a:solidFill>
                  <a:srgbClr val="000000"/>
                </a:solidFill>
                <a:latin typeface="Play"/>
              </a:rPr>
              <a:t>Clase de estudiantes de nivel directivo</a:t>
            </a:r>
            <a:endParaRPr lang="en-US" sz="24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6721675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8" ma:contentTypeDescription="Een nieuw document maken." ma:contentTypeScope="" ma:versionID="51eef31eefa2fac4b185d3f98af94c55">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112a3aa3832af43938252bd30262a8af"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Props1.xml><?xml version="1.0" encoding="utf-8"?>
<ds:datastoreItem xmlns:ds="http://schemas.openxmlformats.org/officeDocument/2006/customXml" ds:itemID="{4E29153E-E645-4520-A8DB-CBEB3B35B49C}">
  <ds:schemaRefs>
    <ds:schemaRef ds:uri="http://schemas.microsoft.com/sharepoint/v3/contenttype/forms"/>
  </ds:schemaRefs>
</ds:datastoreItem>
</file>

<file path=customXml/itemProps2.xml><?xml version="1.0" encoding="utf-8"?>
<ds:datastoreItem xmlns:ds="http://schemas.openxmlformats.org/officeDocument/2006/customXml" ds:itemID="{6270D894-E3DA-44C7-8808-83E3A4C90CFC}"/>
</file>

<file path=customXml/itemProps3.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docProps/app.xml><?xml version="1.0" encoding="utf-8"?>
<ap:Properties xmlns:vt="http://schemas.openxmlformats.org/officeDocument/2006/docPropsVTypes" xmlns:ap="http://schemas.openxmlformats.org/officeDocument/2006/extended-properties">
  <ap:Template>Facet</ap:Template>
  <ap:TotalTime>659</ap:TotalTime>
  <ap:Words>1251</ap:Words>
  <ap:Application>Microsoft Office PowerPoint</ap:Application>
  <ap:PresentationFormat>Breedbeeld</ap:PresentationFormat>
  <ap:Paragraphs>118</ap:Paragraphs>
  <ap:Slides>16</ap:Slides>
  <ap:Notes>0</ap:Notes>
  <ap:HiddenSlides>0</ap:HiddenSlides>
  <ap:MMClips>0</ap:MMClips>
  <ap:ScaleCrop>false</ap:ScaleCrop>
  <ap:HeadingPairs>
    <vt:vector baseType="variant" size="6">
      <vt:variant>
        <vt:lpstr>Gebruikte lettertypen</vt:lpstr>
      </vt:variant>
      <vt:variant>
        <vt:i4>7</vt:i4>
      </vt:variant>
      <vt:variant>
        <vt:lpstr>Thema</vt:lpstr>
      </vt:variant>
      <vt:variant>
        <vt:i4>1</vt:i4>
      </vt:variant>
      <vt:variant>
        <vt:lpstr>Diatitels</vt:lpstr>
      </vt:variant>
      <vt:variant>
        <vt:i4>16</vt:i4>
      </vt:variant>
    </vt:vector>
  </ap:HeadingPairs>
  <ap:TitlesOfParts>
    <vt:vector baseType="lpstr" size="24">
      <vt:lpstr>Arial</vt:lpstr>
      <vt:lpstr>Calibri</vt:lpstr>
      <vt:lpstr>Play</vt:lpstr>
      <vt:lpstr>Play</vt:lpstr>
      <vt:lpstr>Trebuchet MS</vt:lpstr>
      <vt:lpstr>Wingdings</vt:lpstr>
      <vt:lpstr>Wingdings 3</vt:lpstr>
      <vt:lpstr>Facet</vt:lpstr>
      <vt:lpstr>Legislation around water and setting up a water-efficient salon</vt:lpstr>
      <vt:lpstr>Index</vt:lpstr>
      <vt:lpstr>WATER LEGISLATION RESEARCH ASSIGNMENT  </vt:lpstr>
      <vt:lpstr>Why is it important to know the rules and laws?</vt:lpstr>
      <vt:lpstr>Implications of water-related rules and laws for hairdresser salon owner / manager </vt:lpstr>
      <vt:lpstr>Optional: giving water-saving advice assignment</vt:lpstr>
      <vt:lpstr>Optional: water saving as part of the business plan for your Dream Salon </vt:lpstr>
      <vt:lpstr>Recap – what have you learned?</vt:lpstr>
      <vt:lpstr>Corporate Social Responsibility  and water at a hairdresser salon</vt:lpstr>
      <vt:lpstr>Index</vt:lpstr>
      <vt:lpstr>Corporate Social Responsibility (CRS) </vt:lpstr>
      <vt:lpstr>CRS in relation to water and water management</vt:lpstr>
      <vt:lpstr>Examples of water-related CRS</vt:lpstr>
      <vt:lpstr>Companies offering products to help a salon  owner in more efficient water-management</vt:lpstr>
      <vt:lpstr>Water-related CSR as a marketing tool</vt:lpstr>
      <vt:lpstr>Recap – what have you learned?</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PowerPoint-presentatie</dc:title>
  <dc:creator>Frank den Hartog</dc:creator>
  <lastModifiedBy>Ganna Chalapko</lastModifiedBy>
  <revision>162</revision>
  <dcterms:created xsi:type="dcterms:W3CDTF">2020-10-08T12:13:34.0000000Z</dcterms:created>
  <dcterms:modified xsi:type="dcterms:W3CDTF">2023-04-24T14:34:06.0000000Z</dcterms:modified>
  <keywords>, docId:DC2763AF3209CEF28C3636C158407F7F</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