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74" r:id="rId6"/>
    <p:sldId id="275" r:id="rId7"/>
    <p:sldId id="267" r:id="rId8"/>
    <p:sldId id="273" r:id="rId9"/>
    <p:sldId id="276" r:id="rId10"/>
    <p:sldId id="277" r:id="rId11"/>
    <p:sldId id="278" r:id="rId12"/>
    <p:sldId id="279" r:id="rId13"/>
    <p:sldId id="280" r:id="rId14"/>
    <p:sldId id="289" r:id="rId15"/>
    <p:sldId id="282" r:id="rId16"/>
    <p:sldId id="283" r:id="rId17"/>
    <p:sldId id="284" r:id="rId18"/>
    <p:sldId id="285" r:id="rId19"/>
    <p:sldId id="286" r:id="rId20"/>
    <p:sldId id="287" r:id="rId21"/>
    <p:sldId id="288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6" autoAdjust="0"/>
    <p:restoredTop sz="94660"/>
  </p:normalViewPr>
  <p:slideViewPr>
    <p:cSldViewPr snapToGrid="0">
      <p:cViewPr varScale="1">
        <p:scale>
          <a:sx n="95" d="100"/>
          <a:sy n="95" d="100"/>
        </p:scale>
        <p:origin x="8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18-09-2023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088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18-09-2023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3889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18-09-2023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5344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18-09-2023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746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18-09-2023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4161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18-09-2023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9582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18-09-2023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0507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18-09-2023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4791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18-09-2023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6952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18-09-2023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6137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18-09-2023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8019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18-09-2023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444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18-09-2023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475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18-09-2023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3187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18-09-2023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678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18-09-2023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7156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Haga clic para ver el sitio web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Haga clic para ver los modelos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91987-F491-4E93-8DE4-EA4F3F1D819E}" type="datetimeFigureOut">
              <a:rPr lang="nl-NL" smtClean="0"/>
              <a:t>18-09-2023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C40F6F-39CF-4483-88D2-B9F8B9D58B40}" type="slidenum">
              <a:rPr lang="nl-NL" smtClean="0"/>
              <a:t>‹Nº›</a:t>
            </a:fld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86719"/>
            <a:ext cx="1852612" cy="77128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832" y="6141913"/>
            <a:ext cx="2257064" cy="64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2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yDUCBRNpytk?feature=oembed" TargetMode="External"/><Relationship Id="rId1" Type="http://schemas.openxmlformats.org/officeDocument/2006/relationships/video" Target="https://www.youtube.com/embed/mxPu3Pt7kUY?feature=oembed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-76200" y="5705475"/>
            <a:ext cx="4667250" cy="1219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1292" y="542108"/>
            <a:ext cx="8057394" cy="3209009"/>
          </a:xfrm>
        </p:spPr>
        <p:txBody>
          <a:bodyPr/>
          <a:lstStyle/>
          <a:p>
            <a:pPr fontAlgn="base"/>
            <a:r>
              <a:rPr lang="en-US" sz="4000" b="1" dirty="0">
                <a:latin typeface="play"/>
              </a:rPr>
              <a:t>TEMA 5</a:t>
            </a:r>
            <a:endParaRPr lang="nl-NL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21292" y="3751117"/>
            <a:ext cx="8057394" cy="1761407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l" fontAlgn="base"/>
            <a:endParaRPr lang="en-US" b="0" dirty="0">
              <a:solidFill>
                <a:srgbClr val="000000"/>
              </a:solidFill>
              <a:effectLst/>
              <a:latin typeface="Play"/>
            </a:endParaRPr>
          </a:p>
          <a:p>
            <a:pPr algn="l" fontAlgn="base"/>
            <a:r>
              <a:rPr lang="en-US" sz="2400" b="0" dirty="0">
                <a:solidFill>
                  <a:srgbClr val="000000"/>
                </a:solidFill>
                <a:effectLst/>
                <a:latin typeface="Play"/>
              </a:rPr>
              <a:t>Contaminación del </a:t>
            </a:r>
            <a:r>
              <a:rPr lang="en-US" sz="2400" b="0">
                <a:solidFill>
                  <a:srgbClr val="000000"/>
                </a:solidFill>
                <a:effectLst/>
                <a:latin typeface="Play"/>
              </a:rPr>
              <a:t>agua </a:t>
            </a:r>
            <a:r>
              <a:rPr lang="en-US" sz="2400" b="0" dirty="0">
                <a:solidFill>
                  <a:srgbClr val="000000"/>
                </a:solidFill>
                <a:effectLst/>
                <a:latin typeface="Play"/>
              </a:rPr>
              <a:t>por las peluquerías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947928"/>
            <a:ext cx="2185987" cy="9100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6140850"/>
            <a:ext cx="2245519" cy="64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75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70B313-D9EB-4071-BEFA-1508AA4E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nl-NL" dirty="0"/>
              <a:t>Evaluación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F6C3DD-42D8-41AC-BCF7-59DE91C89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dirty="0" err="1">
                <a:latin typeface="Calibri" panose="020F0502020204030204" pitchFamily="34" charset="0"/>
                <a:cs typeface="Times New Roman" panose="02020603050405020304" pitchFamily="18" charset="0"/>
              </a:rPr>
              <a:t>¿Alguna pregunta</a:t>
            </a:r>
            <a:r>
              <a:rPr lang="nl-NL" dirty="0">
                <a:latin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dirty="0" err="1">
                <a:latin typeface="Calibri" panose="020F0502020204030204" pitchFamily="34" charset="0"/>
                <a:cs typeface="Times New Roman" panose="02020603050405020304" pitchFamily="18" charset="0"/>
              </a:rPr>
              <a:t>¿Qué </a:t>
            </a:r>
            <a:r>
              <a:rPr lang="nl-NL" dirty="0">
                <a:latin typeface="Calibri" panose="020F0502020204030204" pitchFamily="34" charset="0"/>
                <a:cs typeface="Times New Roman" panose="02020603050405020304" pitchFamily="18" charset="0"/>
              </a:rPr>
              <a:t>hemos </a:t>
            </a:r>
            <a:r>
              <a:rPr lang="nl-NL">
                <a:latin typeface="Calibri" panose="020F0502020204030204" pitchFamily="34" charset="0"/>
                <a:cs typeface="Times New Roman" panose="02020603050405020304" pitchFamily="18" charset="0"/>
              </a:rPr>
              <a:t>aprendido </a:t>
            </a:r>
            <a:r>
              <a:rPr lang="nl-NL" dirty="0" err="1">
                <a:latin typeface="Calibri" panose="020F0502020204030204" pitchFamily="34" charset="0"/>
                <a:cs typeface="Times New Roman" panose="02020603050405020304" pitchFamily="18" charset="0"/>
              </a:rPr>
              <a:t>hoy</a:t>
            </a:r>
            <a:r>
              <a:rPr lang="nl-NL" dirty="0">
                <a:latin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nl-NL" dirty="0"/>
          </a:p>
          <a:p>
            <a:pPr marL="0" indent="0">
              <a:lnSpc>
                <a:spcPct val="90000"/>
              </a:lnSpc>
              <a:buNone/>
            </a:pPr>
            <a:endParaRPr lang="nl-NL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07764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-76200" y="5705475"/>
            <a:ext cx="4667250" cy="1219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1292" y="542108"/>
            <a:ext cx="8057394" cy="3209009"/>
          </a:xfrm>
        </p:spPr>
        <p:txBody>
          <a:bodyPr/>
          <a:lstStyle/>
          <a:p>
            <a:pPr fontAlgn="base"/>
            <a:r>
              <a:rPr lang="en-US" sz="4000" b="1" dirty="0">
                <a:latin typeface="play"/>
              </a:rPr>
              <a:t>TEMA 6</a:t>
            </a:r>
            <a:endParaRPr lang="nl-NL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21292" y="3751117"/>
            <a:ext cx="8057394" cy="1761407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l" fontAlgn="base"/>
            <a:r>
              <a:rPr lang="en-US" sz="2800" b="0" dirty="0">
                <a:solidFill>
                  <a:srgbClr val="000000"/>
                </a:solidFill>
                <a:effectLst/>
                <a:latin typeface="Play"/>
              </a:rPr>
              <a:t>Clase práctica - Medir para ahorrar agua en un salón de belleza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947928"/>
            <a:ext cx="2185987" cy="9100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6140850"/>
            <a:ext cx="2245519" cy="64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44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0B313-D9EB-4071-BEFA-1508AA4E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4571999"/>
            <a:ext cx="7673801" cy="10876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Inscripción de estudiantes</a:t>
            </a:r>
          </a:p>
        </p:txBody>
      </p:sp>
      <p:pic>
        <p:nvPicPr>
          <p:cNvPr id="1026" name="Picture 2" descr="Welcome Nature GIF - Welcome Nature - Discover &amp; Share GIFs">
            <a:extLst>
              <a:ext uri="{FF2B5EF4-FFF2-40B4-BE49-F238E27FC236}">
                <a16:creationId xmlns:a16="http://schemas.microsoft.com/office/drawing/2014/main" id="{FC6F31C1-7E33-4483-9CD3-E9648AF6A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1" y="609600"/>
            <a:ext cx="7403648" cy="364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005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2472" y="824256"/>
            <a:ext cx="7935972" cy="540327"/>
          </a:xfrm>
        </p:spPr>
        <p:txBody>
          <a:bodyPr/>
          <a:lstStyle/>
          <a:p>
            <a:r>
              <a:rPr lang="nl-NL" sz="3600" dirty="0" err="1"/>
              <a:t>Objetivos</a:t>
            </a:r>
            <a:r>
              <a:rPr lang="nl-NL" sz="3600" dirty="0"/>
              <a:t> del </a:t>
            </a:r>
            <a:r>
              <a:rPr lang="nl-NL" sz="3600" dirty="0" err="1"/>
              <a:t>tema</a:t>
            </a:r>
            <a:endParaRPr lang="nl-NL" sz="3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86280" y="1546049"/>
            <a:ext cx="7728355" cy="5096742"/>
          </a:xfrm>
        </p:spPr>
        <p:txBody>
          <a:bodyPr>
            <a:normAutofit/>
          </a:bodyPr>
          <a:lstStyle/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Tomar conciencia / medir la cantidad de agua utilizada para los distintos tratamientos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Hacer visibles los efectos del uso de un dispositivo de ahorro de agua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b="0" dirty="0">
              <a:solidFill>
                <a:schemeClr val="bg1">
                  <a:lumMod val="50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947928"/>
            <a:ext cx="2185987" cy="9100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6140850"/>
            <a:ext cx="2245519" cy="64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8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2472" y="824256"/>
            <a:ext cx="7935972" cy="540327"/>
          </a:xfrm>
        </p:spPr>
        <p:txBody>
          <a:bodyPr/>
          <a:lstStyle/>
          <a:p>
            <a:r>
              <a:rPr lang="nl-NL" sz="3600" dirty="0"/>
              <a:t>Experimento 1 - </a:t>
            </a:r>
            <a:r>
              <a:rPr lang="nl-NL" sz="3600" dirty="0" err="1"/>
              <a:t>Ducha normal</a:t>
            </a:r>
            <a:endParaRPr lang="nl-NL" sz="3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86280" y="1546049"/>
            <a:ext cx="7728355" cy="5096742"/>
          </a:xfrm>
        </p:spPr>
        <p:txBody>
          <a:bodyPr>
            <a:norm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 alumnos trabajarán en pequeños grupos de 3.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+mj-lt"/>
              <a:buAutoNum type="arabicPeriod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Modelo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+mj-lt"/>
              <a:buAutoNum type="arabicPeriod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Peluquería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Temporizador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grupo lava el pelo de alguien con el pelo corto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grupo lava el pelo de alguien con el pelo medio largo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grupo lava el pelo de alguien con el pelo largo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GB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 estudiante cronometra los minutos en función de la duración del tratamiento.</a:t>
            </a:r>
            <a:endParaRPr lang="nl-NL" sz="1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b="0" dirty="0">
              <a:solidFill>
                <a:schemeClr val="bg1">
                  <a:lumMod val="50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947928"/>
            <a:ext cx="2185987" cy="9100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6140850"/>
            <a:ext cx="2245519" cy="64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43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2471" y="824256"/>
            <a:ext cx="8732045" cy="540327"/>
          </a:xfrm>
        </p:spPr>
        <p:txBody>
          <a:bodyPr/>
          <a:lstStyle/>
          <a:p>
            <a:r>
              <a:rPr lang="nl-NL" sz="3600" dirty="0"/>
              <a:t>Experimento 2 - Ducha de </a:t>
            </a:r>
            <a:r>
              <a:rPr lang="nl-NL" sz="3600" dirty="0" err="1"/>
              <a:t>bajo consumo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86280" y="1546049"/>
            <a:ext cx="7728355" cy="5096742"/>
          </a:xfrm>
        </p:spPr>
        <p:txBody>
          <a:bodyPr>
            <a:norm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 alumnos trabajarán en pequeños grupos de 3.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+mj-lt"/>
              <a:buAutoNum type="arabicPeriod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Modelo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+mj-lt"/>
              <a:buAutoNum type="arabicPeriod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Peluquería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Temporizador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grupo lava el pelo de alguien con el pelo corto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grupo lava el pelo de alguien con el pelo medio largo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grupo lava el pelo de alguien con el pelo largo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GB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 estudiante cronometra los minutos en función de la duración del tratamiento.</a:t>
            </a:r>
            <a:endParaRPr lang="nl-NL" sz="1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b="0" dirty="0">
              <a:solidFill>
                <a:schemeClr val="bg1">
                  <a:lumMod val="50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947928"/>
            <a:ext cx="2185987" cy="9100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6140850"/>
            <a:ext cx="2245519" cy="64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16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0B313-D9EB-4071-BEFA-1508AA4E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065" y="609600"/>
            <a:ext cx="2930518" cy="1320800"/>
          </a:xfrm>
        </p:spPr>
        <p:txBody>
          <a:bodyPr anchor="ctr">
            <a:normAutofit/>
          </a:bodyPr>
          <a:lstStyle/>
          <a:p>
            <a:r>
              <a:rPr lang="nl-NL" dirty="0" err="1"/>
              <a:t>Cálculo </a:t>
            </a:r>
            <a:r>
              <a:rPr lang="nl-NL" dirty="0"/>
              <a:t>y </a:t>
            </a:r>
            <a:r>
              <a:rPr lang="nl-NL" dirty="0" err="1"/>
              <a:t>comparación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F6C3DD-42D8-41AC-BCF7-59DE91C89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61" y="2160589"/>
            <a:ext cx="2930517" cy="3880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Vea los </a:t>
            </a:r>
            <a:r>
              <a:rPr lang="nl-NL" dirty="0" err="1"/>
              <a:t>siguientes vídeos </a:t>
            </a:r>
            <a:r>
              <a:rPr lang="nl-NL" dirty="0"/>
              <a:t>cortos: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10 </a:t>
            </a:r>
            <a:r>
              <a:rPr lang="nl-NL" dirty="0" err="1"/>
              <a:t>segundos </a:t>
            </a:r>
            <a:r>
              <a:rPr lang="nl-NL" dirty="0"/>
              <a:t>= 9 litros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2 litros de </a:t>
            </a:r>
            <a:r>
              <a:rPr lang="nl-NL" dirty="0" err="1"/>
              <a:t>diferencia</a:t>
            </a: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Haga </a:t>
            </a:r>
            <a:r>
              <a:rPr lang="nl-NL" dirty="0" err="1"/>
              <a:t>su propia comparación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Onlinemedia 4" title="Water savings in the Sustainable salon II">
            <a:hlinkClick r:id="" action="ppaction://media"/>
            <a:extLst>
              <a:ext uri="{FF2B5EF4-FFF2-40B4-BE49-F238E27FC236}">
                <a16:creationId xmlns:a16="http://schemas.microsoft.com/office/drawing/2014/main" id="{EBB9CFBD-C778-4BFE-A21B-CB67E4E7139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62487" y="609600"/>
            <a:ext cx="4604861" cy="2601747"/>
          </a:xfrm>
          <a:prstGeom prst="rect">
            <a:avLst/>
          </a:prstGeom>
        </p:spPr>
      </p:pic>
      <p:pic>
        <p:nvPicPr>
          <p:cNvPr id="4" name="Onlinemedia 3" title="Water-saving for the Sustainable Salon">
            <a:hlinkClick r:id="" action="ppaction://media"/>
            <a:extLst>
              <a:ext uri="{FF2B5EF4-FFF2-40B4-BE49-F238E27FC236}">
                <a16:creationId xmlns:a16="http://schemas.microsoft.com/office/drawing/2014/main" id="{79483729-50FC-4F77-958E-81C049A5DC44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261962" y="3439020"/>
            <a:ext cx="4605913" cy="260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7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2471" y="824256"/>
            <a:ext cx="8732045" cy="540327"/>
          </a:xfrm>
        </p:spPr>
        <p:txBody>
          <a:bodyPr/>
          <a:lstStyle/>
          <a:p>
            <a:r>
              <a:rPr lang="nl-NL" sz="3200" dirty="0"/>
              <a:t>Resumen </a:t>
            </a:r>
            <a:r>
              <a:rPr lang="nl-NL" sz="3200" dirty="0" err="1"/>
              <a:t>cómo </a:t>
            </a:r>
            <a:r>
              <a:rPr lang="nl-NL" sz="3200" dirty="0"/>
              <a:t>ahorrar agua </a:t>
            </a:r>
            <a:r>
              <a:rPr lang="nl-NL" sz="3200" dirty="0" err="1"/>
              <a:t>en las peluquerías</a:t>
            </a:r>
            <a:endParaRPr lang="nl-NL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86280" y="1546049"/>
            <a:ext cx="7728355" cy="5096742"/>
          </a:xfrm>
        </p:spPr>
        <p:txBody>
          <a:bodyPr>
            <a:normAutofit/>
          </a:bodyPr>
          <a:lstStyle/>
          <a:p>
            <a:pPr marL="342900" lvl="0" indent="-342900" algn="l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 consciente de su consumo de agua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Evitar el despilfarro de agua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Elegir los productos adecuados e inspirar a otros para que hagan lo mismo (por ejemplo, productos para teñir el pelo sin amoníaco o, preferiblemente, productos para teñir a base de plantas).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Utilizar grifos y duchas que ahorren agua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Enciende la lavadora y el lavavajillas sólo cuando estén llenos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Comer menos carne (ya que la industria cárnica utiliza cantidades ingentes de agua) y comprar tantos productos ecológicos como sea posible.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b="0" dirty="0">
              <a:solidFill>
                <a:schemeClr val="bg1">
                  <a:lumMod val="50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947928"/>
            <a:ext cx="2185987" cy="9100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6140850"/>
            <a:ext cx="2245519" cy="64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28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2471" y="824256"/>
            <a:ext cx="8732045" cy="540327"/>
          </a:xfrm>
        </p:spPr>
        <p:txBody>
          <a:bodyPr/>
          <a:lstStyle/>
          <a:p>
            <a:pPr algn="l"/>
            <a:r>
              <a:rPr lang="nl-NL" sz="3200" dirty="0"/>
              <a:t>Evaluación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86280" y="1546049"/>
            <a:ext cx="7728355" cy="5096742"/>
          </a:xfrm>
        </p:spPr>
        <p:txBody>
          <a:bodyPr>
            <a:normAutofit/>
          </a:bodyPr>
          <a:lstStyle/>
          <a:p>
            <a:pPr marL="342900" lvl="0" indent="-342900" algn="l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¿Alguna pregunta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 algn="l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nl-N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hemos </a:t>
            </a:r>
            <a:r>
              <a:rPr lang="nl-NL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aprendido </a:t>
            </a:r>
            <a:r>
              <a:rPr lang="nl-N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hoy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b="0" dirty="0">
              <a:solidFill>
                <a:schemeClr val="bg1">
                  <a:lumMod val="50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947928"/>
            <a:ext cx="2185987" cy="9100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6140850"/>
            <a:ext cx="2245519" cy="64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01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0B313-D9EB-4071-BEFA-1508AA4E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4571999"/>
            <a:ext cx="7673801" cy="10876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Inscripción de estudiantes</a:t>
            </a:r>
          </a:p>
        </p:txBody>
      </p:sp>
      <p:pic>
        <p:nvPicPr>
          <p:cNvPr id="1026" name="Picture 2" descr="Welcome Nature GIF - Welcome Nature - Discover &amp; Share GIFs">
            <a:extLst>
              <a:ext uri="{FF2B5EF4-FFF2-40B4-BE49-F238E27FC236}">
                <a16:creationId xmlns:a16="http://schemas.microsoft.com/office/drawing/2014/main" id="{FC6F31C1-7E33-4483-9CD3-E9648AF6A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1" y="609600"/>
            <a:ext cx="7403648" cy="364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513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2472" y="824256"/>
            <a:ext cx="7935972" cy="540327"/>
          </a:xfrm>
        </p:spPr>
        <p:txBody>
          <a:bodyPr/>
          <a:lstStyle/>
          <a:p>
            <a:r>
              <a:rPr lang="nl-NL" sz="3600" dirty="0" err="1"/>
              <a:t>Objetivos</a:t>
            </a:r>
            <a:r>
              <a:rPr lang="nl-NL" sz="3600" dirty="0"/>
              <a:t> del </a:t>
            </a:r>
            <a:r>
              <a:rPr lang="nl-NL" sz="3600" dirty="0" err="1"/>
              <a:t>tema</a:t>
            </a:r>
            <a:endParaRPr lang="nl-NL" sz="3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86280" y="1546049"/>
            <a:ext cx="8495071" cy="5096742"/>
          </a:xfrm>
        </p:spPr>
        <p:txBody>
          <a:bodyPr>
            <a:normAutofit/>
          </a:bodyPr>
          <a:lstStyle/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Introducción de la noción de consumo de agua / contaminación del agua por puesto de trabajo en un salón de peluquería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Cómo minimizar los daños y ahorrar agua en un salón de belleza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b="0" dirty="0">
              <a:solidFill>
                <a:schemeClr val="bg1">
                  <a:lumMod val="50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947928"/>
            <a:ext cx="2185987" cy="9100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6140850"/>
            <a:ext cx="2245519" cy="64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51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2472" y="824256"/>
            <a:ext cx="7935972" cy="540327"/>
          </a:xfrm>
        </p:spPr>
        <p:txBody>
          <a:bodyPr/>
          <a:lstStyle/>
          <a:p>
            <a:r>
              <a:rPr lang="nl-NL" sz="3600" dirty="0" err="1"/>
              <a:t>Introducción del tema </a:t>
            </a:r>
            <a:r>
              <a:rPr lang="nl-NL" sz="3600" dirty="0"/>
              <a:t>- </a:t>
            </a:r>
            <a:r>
              <a:rPr lang="nl-NL" sz="3600" dirty="0" err="1"/>
              <a:t>actividad de grupo</a:t>
            </a:r>
            <a:endParaRPr lang="nl-NL" sz="3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86280" y="1546049"/>
            <a:ext cx="7728355" cy="5096742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2000" dirty="0" err="1"/>
              <a:t>Piensa en las formas en que los peluqueros contaminan el </a:t>
            </a:r>
            <a:r>
              <a:rPr lang="nl-NL" sz="2000" dirty="0"/>
              <a:t>agua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2000" dirty="0"/>
              <a:t>Anote </a:t>
            </a:r>
            <a:r>
              <a:rPr lang="nl-NL" sz="2000" dirty="0" err="1"/>
              <a:t>sus conclusiones</a:t>
            </a:r>
            <a:endParaRPr lang="nl-NL" sz="2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2000" dirty="0"/>
              <a:t>Comparta </a:t>
            </a:r>
            <a:r>
              <a:rPr lang="nl-NL" sz="2000" dirty="0" err="1"/>
              <a:t>sus ideas con el grupo</a:t>
            </a:r>
            <a:endParaRPr lang="nl-NL" sz="2000" dirty="0"/>
          </a:p>
          <a:p>
            <a:pPr marL="342900" indent="-342900" algn="l">
              <a:buAutoNum type="arabicPeriod"/>
            </a:pPr>
            <a:endParaRPr lang="en-GB" sz="2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l">
              <a:buAutoNum type="arabicPeriod"/>
            </a:pPr>
            <a:endParaRPr lang="en-GB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l">
              <a:buAutoNum type="arabicPeriod"/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b="0" dirty="0">
              <a:solidFill>
                <a:schemeClr val="bg1">
                  <a:lumMod val="50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947928"/>
            <a:ext cx="2185987" cy="9100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6140850"/>
            <a:ext cx="2245519" cy="64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73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70B313-D9EB-4071-BEFA-1508AA4E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nl-NL" dirty="0"/>
              <a:t>Estación de trabajo: </a:t>
            </a:r>
            <a:r>
              <a:rPr lang="nl-NL" dirty="0" err="1"/>
              <a:t>corte</a:t>
            </a:r>
            <a:endParaRPr lang="nl-NL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F6C3DD-42D8-41AC-BCF7-59DE91C89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GB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cortar el pelo, la mayoría de las veces se aplica previamente champú y acondicionador. Los champús y acondicionadores contaminan el agua después de ser enjuagados en el alcantarillado. Intenta lavarte el pelo una vez, utiliza la menor cantidad de producto posible (todos están bien concentrados).</a:t>
            </a:r>
            <a:endParaRPr lang="nl-NL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GB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Utilice bandejas de goteo y límites de dosis, asegúrese de que los tapones de rosca se cierran bien después de su uso.</a:t>
            </a:r>
            <a:endParaRPr lang="nl-NL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GB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Utilizar champú sostenible y respetuoso con el medio ambiente (sin PCB)</a:t>
            </a:r>
            <a:endParaRPr lang="nl-NL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GB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También puede plantearse pedir a su cliente que se lave el pelo antes de acudir a la cita para cortarse el pelo; esto no ahorrará agua en general, ya que el cliente utilizaría la misma cantidad de agua en casa, pero de esta forma podría evitar un turno de lavado "no planificado".</a:t>
            </a:r>
            <a:endParaRPr lang="nl-NL"/>
          </a:p>
          <a:p>
            <a:pPr marL="0" indent="0">
              <a:lnSpc>
                <a:spcPct val="90000"/>
              </a:lnSpc>
              <a:buNone/>
            </a:pPr>
            <a:endParaRPr lang="nl-NL"/>
          </a:p>
          <a:p>
            <a:pPr marL="0" indent="0">
              <a:lnSpc>
                <a:spcPct val="90000"/>
              </a:lnSpc>
              <a:buNone/>
            </a:pPr>
            <a:endParaRPr lang="nl-NL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69826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persoon&#10;&#10;Automatisch gegenereerde beschrijving">
            <a:extLst>
              <a:ext uri="{FF2B5EF4-FFF2-40B4-BE49-F238E27FC236}">
                <a16:creationId xmlns:a16="http://schemas.microsoft.com/office/drawing/2014/main" id="{7CA7C5DE-DD9B-4F45-850D-416D9925FE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91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970B313-D9EB-4071-BEFA-1508AA4E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nl-NL" dirty="0"/>
              <a:t>Estación de trabajo: </a:t>
            </a:r>
            <a:r>
              <a:rPr lang="nl-NL" dirty="0" err="1"/>
              <a:t>colorear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F6C3DD-42D8-41AC-BCF7-59DE91C89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GB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residuos químicos contaminan el agua. Intenta evitar el amoniaco y los sulfatos en los productos y utiliza colorantes vegetales siempre que sea posible.</a:t>
            </a:r>
            <a:endParaRPr lang="nl-NL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reducir el uso de agua durante el aclarado del producto colorante, utilice grifos que ahorren agua. Existen, por ejemplo, boquillas que pulverizan el agua y permiten utilizar menos cantidad para el mismo fin. </a:t>
            </a:r>
            <a:endParaRPr lang="nl-NL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3574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0B313-D9EB-4071-BEFA-1508AA4E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nl-NL" dirty="0"/>
              <a:t>Puesto de trabajo: permanente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F6C3DD-42D8-41AC-BCF7-59DE91C89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GB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residuos químicos del líquido permanente contaminan el agua. </a:t>
            </a:r>
            <a:endParaRPr lang="nl-NL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reducir el consumo de agua durante el aclarado de la permanente, utiliza grifos que ahorren agua. Existen, por ejemplo, boquillas que pulverizan el agua y permiten utilizar menos cantidad para el mismo fin. </a:t>
            </a:r>
            <a:endParaRPr lang="nl-NL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fbeelding 3" descr="Afbeelding met kleding, vrouw, persoon, haarstukje&#10;&#10;Automatisch gegenereerde beschrijving">
            <a:extLst>
              <a:ext uri="{FF2B5EF4-FFF2-40B4-BE49-F238E27FC236}">
                <a16:creationId xmlns:a16="http://schemas.microsoft.com/office/drawing/2014/main" id="{A5A70105-25E8-4318-A447-4F2F33891C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5" r="16125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7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1158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70B313-D9EB-4071-BEFA-1508AA4E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nl-NL" dirty="0" err="1"/>
              <a:t>Actividad de </a:t>
            </a:r>
            <a:r>
              <a:rPr lang="nl-NL" dirty="0"/>
              <a:t>los estudiantes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F6C3DD-42D8-41AC-BCF7-59DE91C89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Hacer un grupo de 3 /4 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Utiliza tu dispositivo para buscar en Internet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Los peluqueros encuentran soluciones a este problema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Después de 10 minutos, presenta la información que has encontrado</a:t>
            </a:r>
            <a:endParaRPr lang="nl-NL" dirty="0"/>
          </a:p>
          <a:p>
            <a:pPr marL="0" indent="0">
              <a:lnSpc>
                <a:spcPct val="90000"/>
              </a:lnSpc>
              <a:buNone/>
            </a:pPr>
            <a:endParaRPr lang="nl-NL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25893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0B313-D9EB-4071-BEFA-1508AA4E47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nl-NL" dirty="0" err="1"/>
              <a:t>Presentaciones de </a:t>
            </a:r>
            <a:r>
              <a:rPr lang="nl-NL" dirty="0"/>
              <a:t>los alumnos</a:t>
            </a:r>
          </a:p>
        </p:txBody>
      </p:sp>
    </p:spTree>
    <p:extLst>
      <p:ext uri="{BB962C8B-B14F-4D97-AF65-F5344CB8AC3E}">
        <p14:creationId xmlns:p14="http://schemas.microsoft.com/office/powerpoint/2010/main" val="380226222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7AB4643959F046B187FDE66D3A5503" ma:contentTypeVersion="18" ma:contentTypeDescription="Een nieuw document maken." ma:contentTypeScope="" ma:versionID="51eef31eefa2fac4b185d3f98af94c55">
  <xsd:schema xmlns:xsd="http://www.w3.org/2001/XMLSchema" xmlns:xs="http://www.w3.org/2001/XMLSchema" xmlns:p="http://schemas.microsoft.com/office/2006/metadata/properties" xmlns:ns2="7361fed8-3208-422d-bd44-bd7f7a1c5909" xmlns:ns3="35091eb4-c0f2-4ddd-b3e8-132f52ac0f96" targetNamespace="http://schemas.microsoft.com/office/2006/metadata/properties" ma:root="true" ma:fieldsID="112a3aa3832af43938252bd30262a8af" ns2:_="" ns3:_="">
    <xsd:import namespace="7361fed8-3208-422d-bd44-bd7f7a1c5909"/>
    <xsd:import namespace="35091eb4-c0f2-4ddd-b3e8-132f52ac0f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WiehebbenerRecht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1fed8-3208-422d-bd44-bd7f7a1c59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WiehebbenerRechten" ma:index="20" nillable="true" ma:displayName="Wie hebben er Rechten" ma:format="Dropdown" ma:internalName="WiehebbenerRechten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93a47304-c374-4b83-8465-55f6e3cc4d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091eb4-c0f2-4ddd-b3e8-132f52ac0f9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aac2ac2-67f3-42a4-abe1-0a1312d8d7fc}" ma:internalName="TaxCatchAll" ma:showField="CatchAllData" ma:web="35091eb4-c0f2-4ddd-b3e8-132f52ac0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iehebbenerRechten xmlns="7361fed8-3208-422d-bd44-bd7f7a1c5909" xsi:nil="true"/>
    <lcf76f155ced4ddcb4097134ff3c332f xmlns="7361fed8-3208-422d-bd44-bd7f7a1c5909">
      <Terms xmlns="http://schemas.microsoft.com/office/infopath/2007/PartnerControls"/>
    </lcf76f155ced4ddcb4097134ff3c332f>
    <TaxCatchAll xmlns="35091eb4-c0f2-4ddd-b3e8-132f52ac0f96" xsi:nil="true"/>
  </documentManagement>
</p:properties>
</file>

<file path=customXml/itemProps1.xml><?xml version="1.0" encoding="utf-8"?>
<ds:datastoreItem xmlns:ds="http://schemas.openxmlformats.org/officeDocument/2006/customXml" ds:itemID="{4E29153E-E645-4520-A8DB-CBEB3B35B4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FF1293-1C4A-465E-B2F2-73E4165DCAA2}"/>
</file>

<file path=customXml/itemProps3.xml><?xml version="1.0" encoding="utf-8"?>
<ds:datastoreItem xmlns:ds="http://schemas.openxmlformats.org/officeDocument/2006/customXml" ds:itemID="{B02F5BE2-D7FD-4D28-AC05-6014166F65C5}">
  <ds:schemaRefs>
    <ds:schemaRef ds:uri="http://schemas.microsoft.com/office/2006/metadata/properties"/>
    <ds:schemaRef ds:uri="http://schemas.microsoft.com/office/infopath/2007/PartnerControls"/>
    <ds:schemaRef ds:uri="7361fed8-3208-422d-bd44-bd7f7a1c5909"/>
    <ds:schemaRef ds:uri="35091eb4-c0f2-4ddd-b3e8-132f52ac0f9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613</TotalTime>
  <Words>705</Words>
  <Application>Microsoft Macintosh PowerPoint</Application>
  <PresentationFormat>Panorámica</PresentationFormat>
  <Paragraphs>73</Paragraphs>
  <Slides>18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9" baseType="lpstr">
      <vt:lpstr>Arial</vt:lpstr>
      <vt:lpstr>Calibri</vt:lpstr>
      <vt:lpstr>Courier New</vt:lpstr>
      <vt:lpstr>play</vt:lpstr>
      <vt:lpstr>play</vt:lpstr>
      <vt:lpstr>Symbol</vt:lpstr>
      <vt:lpstr>Times New Roman</vt:lpstr>
      <vt:lpstr>Trebuchet MS</vt:lpstr>
      <vt:lpstr>Wingdings</vt:lpstr>
      <vt:lpstr>Wingdings 3</vt:lpstr>
      <vt:lpstr>Facet</vt:lpstr>
      <vt:lpstr>TEMA 5</vt:lpstr>
      <vt:lpstr>Inscripción de estudiantes</vt:lpstr>
      <vt:lpstr>Objetivos del tema</vt:lpstr>
      <vt:lpstr>Introducción del tema - actividad de grupo</vt:lpstr>
      <vt:lpstr>Estación de trabajo: corte</vt:lpstr>
      <vt:lpstr>Estación de trabajo: colorear</vt:lpstr>
      <vt:lpstr>Puesto de trabajo: permanente</vt:lpstr>
      <vt:lpstr>Actividad de los estudiantes</vt:lpstr>
      <vt:lpstr>Presentaciones de los alumnos</vt:lpstr>
      <vt:lpstr>Evaluación</vt:lpstr>
      <vt:lpstr>TEMA 6</vt:lpstr>
      <vt:lpstr>Inscripción de estudiantes</vt:lpstr>
      <vt:lpstr>Objetivos del tema</vt:lpstr>
      <vt:lpstr>Experimento 1 - Ducha normal</vt:lpstr>
      <vt:lpstr>Experimento 2 - Ducha de bajo consumo </vt:lpstr>
      <vt:lpstr>Cálculo y comparación</vt:lpstr>
      <vt:lpstr>Resumen cómo ahorrar agua en las peluquerías</vt:lpstr>
      <vt:lpstr>Evaluación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Frank den Hartog</dc:creator>
  <cp:keywords>, docId:D5960E29F44664875D1B1F2EDF957053</cp:keywords>
  <cp:lastModifiedBy>Microsoft Office User</cp:lastModifiedBy>
  <cp:revision>124</cp:revision>
  <dcterms:created xsi:type="dcterms:W3CDTF">2020-10-08T12:13:34Z</dcterms:created>
  <dcterms:modified xsi:type="dcterms:W3CDTF">2023-09-18T17:32:43Z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34332300</vt:r8>
  </property>
  <property fmtid="{D5CDD505-2E9C-101B-9397-08002B2CF9AE}" pid="3" name="ContentTypeId">
    <vt:lpwstr>0x010100517AB4643959F046B187FDE66D3A5503</vt:lpwstr>
  </property>
</Properties>
</file>