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4" r:id="rId6"/>
    <p:sldId id="275" r:id="rId7"/>
    <p:sldId id="267" r:id="rId8"/>
    <p:sldId id="273" r:id="rId9"/>
    <p:sldId id="276" r:id="rId10"/>
    <p:sldId id="277" r:id="rId11"/>
    <p:sldId id="280" r:id="rId12"/>
    <p:sldId id="278" r:id="rId13"/>
    <p:sldId id="279" r:id="rId14"/>
    <p:sldId id="281" r:id="rId15"/>
    <p:sldId id="289" r:id="rId16"/>
    <p:sldId id="283" r:id="rId17"/>
    <p:sldId id="284" r:id="rId18"/>
    <p:sldId id="285" r:id="rId19"/>
    <p:sldId id="286" r:id="rId20"/>
    <p:sldId id="287" r:id="rId21"/>
    <p:sldId id="288"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24-4-2023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24-4-2023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24-4-2023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24-4-2023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24-4-2023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24-4-2023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Klik om de modelstijlen te bewerken</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24-4-2023</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‹nr.›</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gA0PuW77RYs?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209009"/>
          </a:xfrm>
        </p:spPr>
        <p:txBody>
          <a:bodyPr/>
          <a:lstStyle/>
          <a:p>
            <a:pPr fontAlgn="base"/>
            <a:r>
              <a:rPr lang="en-US" sz="4000" b="1" dirty="0">
                <a:latin typeface="play"/>
              </a:rPr>
              <a:t>Lesson 7</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b="0">
                <a:solidFill>
                  <a:srgbClr val="000000"/>
                </a:solidFill>
                <a:effectLst/>
                <a:latin typeface="Play"/>
              </a:rPr>
              <a:t>All </a:t>
            </a:r>
            <a:r>
              <a:rPr lang="en-US" sz="2400" b="0" dirty="0">
                <a:solidFill>
                  <a:srgbClr val="000000"/>
                </a:solidFill>
                <a:effectLst/>
                <a:latin typeface="Play"/>
              </a:rPr>
              <a:t>that hairdresser's waste</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66177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Mixed waste</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Some types of waste you cannot sort, so it goes to the mixed waste.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At the recycling plant where it gets to later on, part of this waste will still be sorted – for example, metal, plastic and biodegradable items will still be recycled – but the rest will most probably end up in a landfill.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less mixed waste ends up in a landfill, the better for the environment. That is why it is our responsibility to minimize to amount of waste that cannot be made back to new raw material.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Companies like The Green Scissors (in the Netherlands) or Green Salon collective (Ireland and a few other countries) can help hairdressing salons sort and collect the different types of waste that a salon produces.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They provide the suitable containers, arrange the pick up when the containers are filled up and bring the waste to the right place to getting recycled.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302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Evaluation</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a:lnSpc>
                <a:spcPct val="107000"/>
              </a:lnSpc>
              <a:spcAft>
                <a:spcPts val="800"/>
              </a:spcAft>
            </a:pPr>
            <a:r>
              <a:rPr lang="nl-NL" dirty="0" err="1">
                <a:latin typeface="Calibri" panose="020F0502020204030204" pitchFamily="34" charset="0"/>
                <a:ea typeface="Calibri" panose="020F0502020204030204" pitchFamily="34" charset="0"/>
                <a:cs typeface="Calibri" panose="020F0502020204030204" pitchFamily="34" charset="0"/>
              </a:rPr>
              <a:t>Any</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questions</a:t>
            </a:r>
            <a:r>
              <a:rPr lang="nl-NL"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nl-NL" sz="1800" dirty="0" err="1">
                <a:effectLst/>
                <a:latin typeface="Calibri" panose="020F0502020204030204" pitchFamily="34" charset="0"/>
                <a:ea typeface="Calibri" panose="020F0502020204030204" pitchFamily="34" charset="0"/>
                <a:cs typeface="Calibri" panose="020F0502020204030204" pitchFamily="34" charset="0"/>
              </a:rPr>
              <a:t>What</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sz="1800" dirty="0" err="1">
                <a:effectLst/>
                <a:latin typeface="Calibri" panose="020F0502020204030204" pitchFamily="34" charset="0"/>
                <a:ea typeface="Calibri" panose="020F0502020204030204" pitchFamily="34" charset="0"/>
                <a:cs typeface="Calibri" panose="020F0502020204030204" pitchFamily="34" charset="0"/>
              </a:rPr>
              <a:t>did</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dirty="0">
                <a:latin typeface="Calibri" panose="020F0502020204030204" pitchFamily="34" charset="0"/>
                <a:ea typeface="Calibri" panose="020F0502020204030204" pitchFamily="34" charset="0"/>
                <a:cs typeface="Calibri" panose="020F0502020204030204" pitchFamily="34" charset="0"/>
              </a:rPr>
              <a:t>we </a:t>
            </a:r>
            <a:r>
              <a:rPr lang="nl-NL" dirty="0" err="1">
                <a:latin typeface="Calibri" panose="020F0502020204030204" pitchFamily="34" charset="0"/>
                <a:ea typeface="Calibri" panose="020F0502020204030204" pitchFamily="34" charset="0"/>
                <a:cs typeface="Calibri" panose="020F0502020204030204" pitchFamily="34" charset="0"/>
              </a:rPr>
              <a:t>learn</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so</a:t>
            </a:r>
            <a:r>
              <a:rPr lang="nl-NL" dirty="0">
                <a:latin typeface="Calibri" panose="020F0502020204030204" pitchFamily="34" charset="0"/>
                <a:ea typeface="Calibri" panose="020F0502020204030204" pitchFamily="34" charset="0"/>
                <a:cs typeface="Calibri" panose="020F0502020204030204" pitchFamily="34" charset="0"/>
              </a:rPr>
              <a:t> far?</a:t>
            </a:r>
          </a:p>
          <a:p>
            <a:pPr>
              <a:lnSpc>
                <a:spcPct val="107000"/>
              </a:lnSpc>
              <a:spcAft>
                <a:spcPts val="800"/>
              </a:spcAft>
            </a:pPr>
            <a:r>
              <a:rPr lang="nl-NL" dirty="0" err="1">
                <a:latin typeface="Calibri" panose="020F0502020204030204" pitchFamily="34" charset="0"/>
                <a:ea typeface="Calibri" panose="020F0502020204030204" pitchFamily="34" charset="0"/>
                <a:cs typeface="Calibri" panose="020F0502020204030204" pitchFamily="34" charset="0"/>
              </a:rPr>
              <a:t>Theme</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for</a:t>
            </a:r>
            <a:r>
              <a:rPr lang="nl-NL" dirty="0">
                <a:latin typeface="Calibri" panose="020F0502020204030204" pitchFamily="34" charset="0"/>
                <a:ea typeface="Calibri" panose="020F0502020204030204" pitchFamily="34" charset="0"/>
                <a:cs typeface="Calibri" panose="020F0502020204030204" pitchFamily="34" charset="0"/>
              </a:rPr>
              <a:t> next week is: “</a:t>
            </a:r>
            <a:r>
              <a:rPr lang="en-US">
                <a:latin typeface="Calibri" panose="020F0502020204030204" pitchFamily="34" charset="0"/>
                <a:ea typeface="Calibri" panose="020F0502020204030204" pitchFamily="34" charset="0"/>
                <a:cs typeface="Calibri" panose="020F0502020204030204" pitchFamily="34" charset="0"/>
              </a:rPr>
              <a:t>Hairdresser waste as a resource</a:t>
            </a:r>
            <a:r>
              <a:rPr lang="nl-NL">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8521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209009"/>
          </a:xfrm>
        </p:spPr>
        <p:txBody>
          <a:bodyPr/>
          <a:lstStyle/>
          <a:p>
            <a:pPr fontAlgn="base"/>
            <a:r>
              <a:rPr lang="en-US" sz="4000" b="1" dirty="0">
                <a:latin typeface="play"/>
              </a:rPr>
              <a:t>Lesson 8</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b="0" dirty="0">
                <a:solidFill>
                  <a:srgbClr val="000000"/>
                </a:solidFill>
                <a:effectLst/>
                <a:latin typeface="Play"/>
              </a:rPr>
              <a:t>Hairdresser waste as a resource</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3598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Student registration</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2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Objectives</a:t>
            </a:r>
            <a:r>
              <a:rPr lang="nl-NL" sz="3600" dirty="0"/>
              <a:t> of </a:t>
            </a:r>
            <a:r>
              <a:rPr lang="nl-NL" sz="3600" dirty="0" err="1"/>
              <a:t>the</a:t>
            </a:r>
            <a:r>
              <a:rPr lang="nl-NL" sz="3600" dirty="0"/>
              <a:t> </a:t>
            </a:r>
            <a:r>
              <a:rPr lang="nl-NL" sz="3600" dirty="0" err="1"/>
              <a:t>lesson</a:t>
            </a:r>
            <a:endParaRPr lang="nl-NL" sz="3600" dirty="0"/>
          </a:p>
        </p:txBody>
      </p:sp>
      <p:sp>
        <p:nvSpPr>
          <p:cNvPr id="3" name="Ondertitel 2"/>
          <p:cNvSpPr>
            <a:spLocks noGrp="1"/>
          </p:cNvSpPr>
          <p:nvPr>
            <p:ph type="subTitle" idx="1"/>
          </p:nvPr>
        </p:nvSpPr>
        <p:spPr>
          <a:xfrm>
            <a:off x="986280" y="1546049"/>
            <a:ext cx="8495071" cy="5096742"/>
          </a:xfrm>
        </p:spPr>
        <p:txBody>
          <a:bodyPr>
            <a:normAutofit/>
          </a:bodyPr>
          <a:lstStyle/>
          <a:p>
            <a:pPr marL="342900" lvl="0" indent="-342900" algn="l">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Looking at environmentally friendlier product alternatives for a hairdresser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Learning about the (unexpected) ways of using the hairdresser waste as a resource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56157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8483470" cy="540327"/>
          </a:xfrm>
        </p:spPr>
        <p:txBody>
          <a:bodyPr/>
          <a:lstStyle/>
          <a:p>
            <a:r>
              <a:rPr lang="nl-NL" sz="2400" dirty="0">
                <a:effectLst/>
                <a:latin typeface="Calibri" panose="020F0502020204030204" pitchFamily="34" charset="0"/>
                <a:ea typeface="Calibri" panose="020F0502020204030204" pitchFamily="34" charset="0"/>
              </a:rPr>
              <a:t>Information </a:t>
            </a:r>
            <a:r>
              <a:rPr lang="nl-NL" sz="2400" dirty="0" err="1">
                <a:effectLst/>
                <a:latin typeface="Calibri" panose="020F0502020204030204" pitchFamily="34" charset="0"/>
                <a:ea typeface="Calibri" panose="020F0502020204030204" pitchFamily="34" charset="0"/>
              </a:rPr>
              <a:t>about</a:t>
            </a:r>
            <a:r>
              <a:rPr lang="nl-NL" sz="2400" dirty="0">
                <a:effectLst/>
                <a:latin typeface="Calibri" panose="020F0502020204030204" pitchFamily="34" charset="0"/>
                <a:ea typeface="Calibri" panose="020F0502020204030204" pitchFamily="34" charset="0"/>
              </a:rPr>
              <a:t> </a:t>
            </a:r>
            <a:r>
              <a:rPr lang="nl-NL" sz="2400" dirty="0" err="1">
                <a:effectLst/>
                <a:latin typeface="Calibri" panose="020F0502020204030204" pitchFamily="34" charset="0"/>
                <a:ea typeface="Calibri" panose="020F0502020204030204" pitchFamily="34" charset="0"/>
              </a:rPr>
              <a:t>environmanetally</a:t>
            </a:r>
            <a:r>
              <a:rPr lang="nl-NL" sz="2400" dirty="0">
                <a:effectLst/>
                <a:latin typeface="Calibri" panose="020F0502020204030204" pitchFamily="34" charset="0"/>
                <a:ea typeface="Calibri" panose="020F0502020204030204" pitchFamily="34" charset="0"/>
              </a:rPr>
              <a:t> </a:t>
            </a:r>
            <a:r>
              <a:rPr lang="nl-NL" sz="2400" dirty="0" err="1">
                <a:effectLst/>
                <a:latin typeface="Calibri" panose="020F0502020204030204" pitchFamily="34" charset="0"/>
                <a:ea typeface="Calibri" panose="020F0502020204030204" pitchFamily="34" charset="0"/>
              </a:rPr>
              <a:t>friendlier</a:t>
            </a:r>
            <a:r>
              <a:rPr lang="nl-NL" sz="2400" dirty="0">
                <a:effectLst/>
                <a:latin typeface="Calibri" panose="020F0502020204030204" pitchFamily="34" charset="0"/>
                <a:ea typeface="Calibri" panose="020F0502020204030204" pitchFamily="34" charset="0"/>
              </a:rPr>
              <a:t> product </a:t>
            </a:r>
            <a:r>
              <a:rPr lang="nl-NL" sz="2400" dirty="0" err="1">
                <a:effectLst/>
                <a:latin typeface="Calibri" panose="020F0502020204030204" pitchFamily="34" charset="0"/>
                <a:ea typeface="Calibri" panose="020F0502020204030204" pitchFamily="34" charset="0"/>
              </a:rPr>
              <a:t>alternatives</a:t>
            </a:r>
            <a:endParaRPr lang="nl-NL" sz="4400" dirty="0"/>
          </a:p>
        </p:txBody>
      </p:sp>
      <p:sp>
        <p:nvSpPr>
          <p:cNvPr id="3" name="Ondertitel 2"/>
          <p:cNvSpPr>
            <a:spLocks noGrp="1"/>
          </p:cNvSpPr>
          <p:nvPr>
            <p:ph type="subTitle" idx="1"/>
          </p:nvPr>
        </p:nvSpPr>
        <p:spPr>
          <a:xfrm>
            <a:off x="986280" y="1546049"/>
            <a:ext cx="8672625" cy="5096742"/>
          </a:xfrm>
        </p:spPr>
        <p:txBody>
          <a:bodyPr>
            <a:normAutofit/>
          </a:bodyPr>
          <a:lstStyle/>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As we have seen so far, a hairdresser can use quite a big range of environmentally unfriendly or polluting products, form shampoo, colouring and perm products with harsh chemicals to plastics (gloves) and foils. Most of these pollutants end up either in the sewer or mixed waste which means harming the environment.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However, some green minds have already thought of these consequences before and came up with some environmentally friendly(</a:t>
            </a:r>
            <a:r>
              <a:rPr lang="en-GB" sz="1800" dirty="0" err="1">
                <a:effectLst/>
                <a:latin typeface="Calibri" panose="020F0502020204030204" pitchFamily="34" charset="0"/>
                <a:ea typeface="Calibri" panose="020F0502020204030204" pitchFamily="34" charset="0"/>
                <a:cs typeface="Calibri" panose="020F0502020204030204" pitchFamily="34" charset="0"/>
              </a:rPr>
              <a:t>ier</a:t>
            </a:r>
            <a:r>
              <a:rPr lang="en-GB" sz="1800" dirty="0">
                <a:effectLst/>
                <a:latin typeface="Calibri" panose="020F0502020204030204" pitchFamily="34" charset="0"/>
                <a:ea typeface="Calibri" panose="020F0502020204030204" pitchFamily="34" charset="0"/>
                <a:cs typeface="Calibri" panose="020F0502020204030204" pitchFamily="34" charset="0"/>
              </a:rPr>
              <a:t>) products alternatives. You can buy and use greener versions of shampoo and conditioner without SLS /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nl-NL" sz="2800" dirty="0"/>
          </a:p>
          <a:p>
            <a:pPr marL="457200" indent="-457200" algn="l">
              <a:buFont typeface="Arial" panose="020B0604020202020204" pitchFamily="34" charset="0"/>
              <a:buChar char="•"/>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70526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Experiment: paper </a:t>
            </a:r>
            <a:r>
              <a:rPr lang="nl-NL" dirty="0" err="1"/>
              <a:t>foil</a:t>
            </a: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p>
          <a:p>
            <a:pPr marL="0" indent="0">
              <a:buNone/>
            </a:pPr>
            <a:endParaRPr lang="nl-NL" dirty="0"/>
          </a:p>
          <a:p>
            <a:pPr marL="0" indent="0">
              <a:buNone/>
            </a:pPr>
            <a:endParaRPr lang="nl-NL" dirty="0"/>
          </a:p>
        </p:txBody>
      </p:sp>
      <p:pic>
        <p:nvPicPr>
          <p:cNvPr id="4" name="Onlinemedia 3" title="How to use Paper Not Foil">
            <a:hlinkClick r:id="" action="ppaction://media"/>
            <a:extLst>
              <a:ext uri="{FF2B5EF4-FFF2-40B4-BE49-F238E27FC236}">
                <a16:creationId xmlns:a16="http://schemas.microsoft.com/office/drawing/2014/main" id="{01F13C4E-F264-47E7-9D88-1BE8E052F30F}"/>
              </a:ext>
            </a:extLst>
          </p:cNvPr>
          <p:cNvPicPr>
            <a:picLocks noRot="1" noChangeAspect="1"/>
          </p:cNvPicPr>
          <p:nvPr>
            <a:videoFile r:link="rId1"/>
          </p:nvPr>
        </p:nvPicPr>
        <p:blipFill>
          <a:blip r:embed="rId3"/>
          <a:stretch>
            <a:fillRect/>
          </a:stretch>
        </p:blipFill>
        <p:spPr>
          <a:xfrm>
            <a:off x="1722268" y="1585404"/>
            <a:ext cx="6982980" cy="3945384"/>
          </a:xfrm>
          <a:prstGeom prst="rect">
            <a:avLst/>
          </a:prstGeom>
        </p:spPr>
      </p:pic>
    </p:spTree>
    <p:extLst>
      <p:ext uri="{BB962C8B-B14F-4D97-AF65-F5344CB8AC3E}">
        <p14:creationId xmlns:p14="http://schemas.microsoft.com/office/powerpoint/2010/main" val="14580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8483470" cy="540327"/>
          </a:xfrm>
        </p:spPr>
        <p:txBody>
          <a:bodyPr/>
          <a:lstStyle/>
          <a:p>
            <a:pPr algn="l"/>
            <a:r>
              <a:rPr lang="nl-NL" sz="3200" dirty="0">
                <a:effectLst/>
                <a:latin typeface="Calibri" panose="020F0502020204030204" pitchFamily="34" charset="0"/>
                <a:ea typeface="Calibri" panose="020F0502020204030204" pitchFamily="34" charset="0"/>
              </a:rPr>
              <a:t>Student </a:t>
            </a:r>
            <a:r>
              <a:rPr lang="nl-NL" sz="3200" dirty="0" err="1">
                <a:effectLst/>
                <a:latin typeface="Calibri" panose="020F0502020204030204" pitchFamily="34" charset="0"/>
                <a:ea typeface="Calibri" panose="020F0502020204030204" pitchFamily="34" charset="0"/>
              </a:rPr>
              <a:t>activity</a:t>
            </a:r>
            <a:endParaRPr lang="nl-NL" dirty="0"/>
          </a:p>
        </p:txBody>
      </p:sp>
      <p:sp>
        <p:nvSpPr>
          <p:cNvPr id="3" name="Ondertitel 2"/>
          <p:cNvSpPr>
            <a:spLocks noGrp="1"/>
          </p:cNvSpPr>
          <p:nvPr>
            <p:ph type="subTitle" idx="1"/>
          </p:nvPr>
        </p:nvSpPr>
        <p:spPr>
          <a:xfrm>
            <a:off x="986280" y="1546049"/>
            <a:ext cx="8672625" cy="5096742"/>
          </a:xfrm>
        </p:spPr>
        <p:txBody>
          <a:bodyPr>
            <a:normAutofit/>
          </a:bodyPr>
          <a:lstStyle/>
          <a:p>
            <a:pPr marL="285750" indent="-285750" algn="l">
              <a:lnSpc>
                <a:spcPct val="107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Make pairs</a:t>
            </a:r>
          </a:p>
          <a:p>
            <a:pPr marL="285750" indent="-285750" algn="l">
              <a:lnSpc>
                <a:spcPct val="107000"/>
              </a:lnSpc>
              <a:spcAft>
                <a:spcPts val="800"/>
              </a:spcAft>
              <a:buFont typeface="Arial" panose="020B0604020202020204" pitchFamily="34" charset="0"/>
              <a:buChar char="•"/>
            </a:pPr>
            <a:r>
              <a:rPr lang="nl-NL" dirty="0" err="1">
                <a:latin typeface="Calibri" panose="020F0502020204030204" pitchFamily="34" charset="0"/>
                <a:ea typeface="Calibri" panose="020F0502020204030204" pitchFamily="34" charset="0"/>
                <a:cs typeface="Calibri" panose="020F0502020204030204" pitchFamily="34" charset="0"/>
              </a:rPr>
              <a:t>Grab</a:t>
            </a:r>
            <a:r>
              <a:rPr lang="nl-NL" dirty="0">
                <a:latin typeface="Calibri" panose="020F0502020204030204" pitchFamily="34" charset="0"/>
                <a:ea typeface="Calibri" panose="020F0502020204030204" pitchFamily="34" charset="0"/>
                <a:cs typeface="Calibri" panose="020F0502020204030204" pitchFamily="34" charset="0"/>
              </a:rPr>
              <a:t> 1 </a:t>
            </a:r>
            <a:r>
              <a:rPr lang="nl-NL" dirty="0" err="1">
                <a:latin typeface="Calibri" panose="020F0502020204030204" pitchFamily="34" charset="0"/>
                <a:ea typeface="Calibri" panose="020F0502020204030204" pitchFamily="34" charset="0"/>
                <a:cs typeface="Calibri" panose="020F0502020204030204" pitchFamily="34" charset="0"/>
              </a:rPr>
              <a:t>dollhead</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together</a:t>
            </a:r>
            <a:endParaRPr lang="nl-NL" dirty="0">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7000"/>
              </a:lnSpc>
              <a:spcAft>
                <a:spcPts val="800"/>
              </a:spcAft>
              <a:buFont typeface="Arial" panose="020B0604020202020204" pitchFamily="34" charset="0"/>
              <a:buChar char="•"/>
            </a:pPr>
            <a:r>
              <a:rPr lang="nl-NL" sz="1800" dirty="0" err="1">
                <a:effectLst/>
                <a:latin typeface="Calibri" panose="020F0502020204030204" pitchFamily="34" charset="0"/>
                <a:ea typeface="Calibri" panose="020F0502020204030204" pitchFamily="34" charset="0"/>
                <a:cs typeface="Calibri" panose="020F0502020204030204" pitchFamily="34" charset="0"/>
              </a:rPr>
              <a:t>Grab</a:t>
            </a:r>
            <a:r>
              <a:rPr lang="nl-NL" sz="1800" dirty="0">
                <a:effectLst/>
                <a:latin typeface="Calibri" panose="020F0502020204030204" pitchFamily="34" charset="0"/>
                <a:ea typeface="Calibri" panose="020F0502020204030204" pitchFamily="34" charset="0"/>
                <a:cs typeface="Calibri" panose="020F0502020204030204" pitchFamily="34" charset="0"/>
              </a:rPr>
              <a:t> 1 bowl of </a:t>
            </a:r>
            <a:r>
              <a:rPr lang="nl-NL" sz="1800" dirty="0" err="1">
                <a:effectLst/>
                <a:latin typeface="Calibri" panose="020F0502020204030204" pitchFamily="34" charset="0"/>
                <a:ea typeface="Calibri" panose="020F0502020204030204" pitchFamily="34" charset="0"/>
                <a:cs typeface="Calibri" panose="020F0502020204030204" pitchFamily="34" charset="0"/>
              </a:rPr>
              <a:t>p</a:t>
            </a:r>
            <a:r>
              <a:rPr lang="nl-NL" dirty="0" err="1">
                <a:latin typeface="Calibri" panose="020F0502020204030204" pitchFamily="34" charset="0"/>
                <a:ea typeface="Calibri" panose="020F0502020204030204" pitchFamily="34" charset="0"/>
                <a:cs typeface="Calibri" panose="020F0502020204030204" pitchFamily="34" charset="0"/>
              </a:rPr>
              <a:t>racticing</a:t>
            </a:r>
            <a:r>
              <a:rPr lang="nl-NL" dirty="0">
                <a:latin typeface="Calibri" panose="020F0502020204030204" pitchFamily="34" charset="0"/>
                <a:ea typeface="Calibri" panose="020F0502020204030204" pitchFamily="34" charset="0"/>
                <a:cs typeface="Calibri" panose="020F0502020204030204" pitchFamily="34" charset="0"/>
              </a:rPr>
              <a:t> cream + a brush</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7000"/>
              </a:lnSpc>
              <a:spcAft>
                <a:spcPts val="800"/>
              </a:spcAft>
              <a:buFont typeface="Arial" panose="020B0604020202020204" pitchFamily="34" charset="0"/>
              <a:buChar char="•"/>
            </a:pPr>
            <a:r>
              <a:rPr lang="nl-NL" dirty="0">
                <a:latin typeface="Calibri" panose="020F0502020204030204" pitchFamily="34" charset="0"/>
                <a:ea typeface="Calibri" panose="020F0502020204030204" pitchFamily="34" charset="0"/>
                <a:cs typeface="Calibri" panose="020F0502020204030204" pitchFamily="34" charset="0"/>
              </a:rPr>
              <a:t>Make 5 </a:t>
            </a:r>
            <a:r>
              <a:rPr lang="nl-NL" dirty="0" err="1">
                <a:latin typeface="Calibri" panose="020F0502020204030204" pitchFamily="34" charset="0"/>
                <a:ea typeface="Calibri" panose="020F0502020204030204" pitchFamily="34" charset="0"/>
                <a:cs typeface="Calibri" panose="020F0502020204030204" pitchFamily="34" charset="0"/>
              </a:rPr>
              <a:t>highlights</a:t>
            </a:r>
            <a:r>
              <a:rPr lang="nl-NL" dirty="0">
                <a:latin typeface="Calibri" panose="020F0502020204030204" pitchFamily="34" charset="0"/>
                <a:ea typeface="Calibri" panose="020F0502020204030204" pitchFamily="34" charset="0"/>
                <a:cs typeface="Calibri" panose="020F0502020204030204" pitchFamily="34" charset="0"/>
              </a:rPr>
              <a:t> paper </a:t>
            </a:r>
            <a:r>
              <a:rPr lang="nl-NL" dirty="0" err="1">
                <a:latin typeface="Calibri" panose="020F0502020204030204" pitchFamily="34" charset="0"/>
                <a:ea typeface="Calibri" panose="020F0502020204030204" pitchFamily="34" charset="0"/>
                <a:cs typeface="Calibri" panose="020F0502020204030204" pitchFamily="34" charset="0"/>
              </a:rPr>
              <a:t>foil</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each</a:t>
            </a:r>
            <a:r>
              <a:rPr lang="nl-NL" dirty="0">
                <a:latin typeface="Calibri" panose="020F0502020204030204" pitchFamily="34" charset="0"/>
                <a:ea typeface="Calibri" panose="020F0502020204030204" pitchFamily="34" charset="0"/>
                <a:cs typeface="Calibri" panose="020F0502020204030204" pitchFamily="34" charset="0"/>
              </a:rPr>
              <a:t> (on </a:t>
            </a:r>
            <a:r>
              <a:rPr lang="nl-NL" dirty="0" err="1">
                <a:latin typeface="Calibri" panose="020F0502020204030204" pitchFamily="34" charset="0"/>
                <a:ea typeface="Calibri" panose="020F0502020204030204" pitchFamily="34" charset="0"/>
                <a:cs typeface="Calibri" panose="020F0502020204030204" pitchFamily="34" charset="0"/>
              </a:rPr>
              <a:t>each</a:t>
            </a:r>
            <a:r>
              <a:rPr lang="nl-NL" dirty="0">
                <a:latin typeface="Calibri" panose="020F0502020204030204" pitchFamily="34" charset="0"/>
                <a:ea typeface="Calibri" panose="020F0502020204030204" pitchFamily="34" charset="0"/>
                <a:cs typeface="Calibri" panose="020F0502020204030204" pitchFamily="34" charset="0"/>
              </a:rPr>
              <a:t> side) </a:t>
            </a:r>
            <a:r>
              <a:rPr lang="nl-NL" dirty="0" err="1">
                <a:latin typeface="Calibri" panose="020F0502020204030204" pitchFamily="34" charset="0"/>
                <a:ea typeface="Calibri" panose="020F0502020204030204" pitchFamily="34" charset="0"/>
                <a:cs typeface="Calibri" panose="020F0502020204030204" pitchFamily="34" charset="0"/>
              </a:rPr>
              <a:t>to</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try</a:t>
            </a:r>
            <a:r>
              <a:rPr lang="nl-NL" dirty="0">
                <a:latin typeface="Calibri" panose="020F0502020204030204" pitchFamily="34" charset="0"/>
                <a:ea typeface="Calibri" panose="020F0502020204030204" pitchFamily="34" charset="0"/>
                <a:cs typeface="Calibri" panose="020F0502020204030204" pitchFamily="34" charset="0"/>
              </a:rPr>
              <a:t> out making </a:t>
            </a:r>
            <a:r>
              <a:rPr lang="nl-NL" dirty="0" err="1">
                <a:latin typeface="Calibri" panose="020F0502020204030204" pitchFamily="34" charset="0"/>
                <a:ea typeface="Calibri" panose="020F0502020204030204" pitchFamily="34" charset="0"/>
                <a:cs typeface="Calibri" panose="020F0502020204030204" pitchFamily="34" charset="0"/>
              </a:rPr>
              <a:t>highlights</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with</a:t>
            </a:r>
            <a:r>
              <a:rPr lang="nl-NL" dirty="0">
                <a:latin typeface="Calibri" panose="020F0502020204030204" pitchFamily="34" charset="0"/>
                <a:ea typeface="Calibri" panose="020F0502020204030204" pitchFamily="34" charset="0"/>
                <a:cs typeface="Calibri" panose="020F0502020204030204" pitchFamily="34" charset="0"/>
              </a:rPr>
              <a:t> paper</a:t>
            </a:r>
          </a:p>
          <a:p>
            <a:pPr marL="285750" indent="-285750" algn="l">
              <a:lnSpc>
                <a:spcPct val="107000"/>
              </a:lnSpc>
              <a:spcAft>
                <a:spcPts val="800"/>
              </a:spcAft>
              <a:buFont typeface="Arial" panose="020B0604020202020204" pitchFamily="34" charset="0"/>
              <a:buChar char="•"/>
            </a:pPr>
            <a:r>
              <a:rPr lang="nl-NL" dirty="0">
                <a:latin typeface="Calibri" panose="020F0502020204030204" pitchFamily="34" charset="0"/>
                <a:ea typeface="Calibri" panose="020F0502020204030204" pitchFamily="34" charset="0"/>
                <a:cs typeface="Calibri" panose="020F0502020204030204" pitchFamily="34" charset="0"/>
              </a:rPr>
              <a:t>Help </a:t>
            </a:r>
            <a:r>
              <a:rPr lang="nl-NL" dirty="0" err="1">
                <a:latin typeface="Calibri" panose="020F0502020204030204" pitchFamily="34" charset="0"/>
                <a:ea typeface="Calibri" panose="020F0502020204030204" pitchFamily="34" charset="0"/>
                <a:cs typeface="Calibri" panose="020F0502020204030204" pitchFamily="34" charset="0"/>
              </a:rPr>
              <a:t>eachother</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washing</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the</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dollhead</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after</a:t>
            </a:r>
            <a:endParaRPr lang="nl-NL" dirty="0">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7000"/>
              </a:lnSpc>
              <a:spcAft>
                <a:spcPts val="800"/>
              </a:spcAft>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nl-NL" sz="2800" dirty="0"/>
          </a:p>
          <a:p>
            <a:pPr marL="457200" indent="-457200" algn="l">
              <a:buFont typeface="Arial" panose="020B0604020202020204" pitchFamily="34" charset="0"/>
              <a:buChar char="•"/>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617273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8483470" cy="540327"/>
          </a:xfrm>
        </p:spPr>
        <p:txBody>
          <a:bodyPr/>
          <a:lstStyle/>
          <a:p>
            <a:pPr algn="l"/>
            <a:r>
              <a:rPr lang="nl-NL" sz="3200" dirty="0">
                <a:effectLst/>
                <a:latin typeface="Calibri" panose="020F0502020204030204" pitchFamily="34" charset="0"/>
                <a:ea typeface="Calibri" panose="020F0502020204030204" pitchFamily="34" charset="0"/>
              </a:rPr>
              <a:t>Evaluation</a:t>
            </a:r>
            <a:endParaRPr lang="nl-NL" dirty="0"/>
          </a:p>
        </p:txBody>
      </p:sp>
      <p:sp>
        <p:nvSpPr>
          <p:cNvPr id="3" name="Ondertitel 2"/>
          <p:cNvSpPr>
            <a:spLocks noGrp="1"/>
          </p:cNvSpPr>
          <p:nvPr>
            <p:ph type="subTitle" idx="1"/>
          </p:nvPr>
        </p:nvSpPr>
        <p:spPr>
          <a:xfrm>
            <a:off x="986280" y="1546049"/>
            <a:ext cx="8672625" cy="5096742"/>
          </a:xfrm>
        </p:spPr>
        <p:txBody>
          <a:bodyPr>
            <a:normAutofit/>
          </a:bodyPr>
          <a:lstStyle/>
          <a:p>
            <a:pPr marL="285750" indent="-285750" algn="l">
              <a:lnSpc>
                <a:spcPct val="107000"/>
              </a:lnSpc>
              <a:spcAft>
                <a:spcPts val="800"/>
              </a:spcAft>
              <a:buFont typeface="Arial" panose="020B0604020202020204" pitchFamily="34" charset="0"/>
              <a:buChar char="•"/>
            </a:pPr>
            <a:r>
              <a:rPr lang="nl-NL" dirty="0" err="1">
                <a:latin typeface="Calibri" panose="020F0502020204030204" pitchFamily="34" charset="0"/>
                <a:ea typeface="Calibri" panose="020F0502020204030204" pitchFamily="34" charset="0"/>
                <a:cs typeface="Calibri" panose="020F0502020204030204" pitchFamily="34" charset="0"/>
              </a:rPr>
              <a:t>Any</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questions</a:t>
            </a:r>
            <a:r>
              <a:rPr lang="nl-NL" dirty="0">
                <a:latin typeface="Calibri" panose="020F0502020204030204" pitchFamily="34" charset="0"/>
                <a:ea typeface="Calibri" panose="020F0502020204030204" pitchFamily="34" charset="0"/>
                <a:cs typeface="Calibri" panose="020F0502020204030204" pitchFamily="34" charset="0"/>
              </a:rPr>
              <a:t>?</a:t>
            </a:r>
          </a:p>
          <a:p>
            <a:pPr marL="285750" indent="-285750" algn="l">
              <a:lnSpc>
                <a:spcPct val="107000"/>
              </a:lnSpc>
              <a:spcAft>
                <a:spcPts val="800"/>
              </a:spcAft>
              <a:buFont typeface="Arial" panose="020B0604020202020204" pitchFamily="34" charset="0"/>
              <a:buChar char="•"/>
            </a:pPr>
            <a:r>
              <a:rPr lang="nl-NL" dirty="0" err="1">
                <a:latin typeface="Calibri" panose="020F0502020204030204" pitchFamily="34" charset="0"/>
                <a:ea typeface="Calibri" panose="020F0502020204030204" pitchFamily="34" charset="0"/>
                <a:cs typeface="Calibri" panose="020F0502020204030204" pitchFamily="34" charset="0"/>
              </a:rPr>
              <a:t>What</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did</a:t>
            </a:r>
            <a:r>
              <a:rPr lang="nl-NL" dirty="0">
                <a:latin typeface="Calibri" panose="020F0502020204030204" pitchFamily="34" charset="0"/>
                <a:ea typeface="Calibri" panose="020F0502020204030204" pitchFamily="34" charset="0"/>
                <a:cs typeface="Calibri" panose="020F0502020204030204" pitchFamily="34" charset="0"/>
              </a:rPr>
              <a:t> you </a:t>
            </a:r>
            <a:r>
              <a:rPr lang="nl-NL" dirty="0" err="1">
                <a:latin typeface="Calibri" panose="020F0502020204030204" pitchFamily="34" charset="0"/>
                <a:ea typeface="Calibri" panose="020F0502020204030204" pitchFamily="34" charset="0"/>
                <a:cs typeface="Calibri" panose="020F0502020204030204" pitchFamily="34" charset="0"/>
              </a:rPr>
              <a:t>think</a:t>
            </a:r>
            <a:r>
              <a:rPr lang="nl-NL" dirty="0">
                <a:latin typeface="Calibri" panose="020F0502020204030204" pitchFamily="34" charset="0"/>
                <a:ea typeface="Calibri" panose="020F0502020204030204" pitchFamily="34" charset="0"/>
                <a:cs typeface="Calibri" panose="020F0502020204030204" pitchFamily="34" charset="0"/>
              </a:rPr>
              <a:t> of </a:t>
            </a:r>
            <a:r>
              <a:rPr lang="nl-NL" dirty="0" err="1">
                <a:latin typeface="Calibri" panose="020F0502020204030204" pitchFamily="34" charset="0"/>
                <a:ea typeface="Calibri" panose="020F0502020204030204" pitchFamily="34" charset="0"/>
                <a:cs typeface="Calibri" panose="020F0502020204030204" pitchFamily="34" charset="0"/>
              </a:rPr>
              <a:t>the</a:t>
            </a:r>
            <a:r>
              <a:rPr lang="nl-NL" dirty="0">
                <a:latin typeface="Calibri" panose="020F0502020204030204" pitchFamily="34" charset="0"/>
                <a:ea typeface="Calibri" panose="020F0502020204030204" pitchFamily="34" charset="0"/>
                <a:cs typeface="Calibri" panose="020F0502020204030204" pitchFamily="34" charset="0"/>
              </a:rPr>
              <a:t> paper </a:t>
            </a:r>
            <a:r>
              <a:rPr lang="nl-NL" dirty="0" err="1">
                <a:latin typeface="Calibri" panose="020F0502020204030204" pitchFamily="34" charset="0"/>
                <a:ea typeface="Calibri" panose="020F0502020204030204" pitchFamily="34" charset="0"/>
                <a:cs typeface="Calibri" panose="020F0502020204030204" pitchFamily="34" charset="0"/>
              </a:rPr>
              <a:t>foil</a:t>
            </a:r>
            <a:r>
              <a:rPr lang="nl-NL" dirty="0">
                <a:latin typeface="Calibri" panose="020F0502020204030204" pitchFamily="34" charset="0"/>
                <a:ea typeface="Calibri" panose="020F0502020204030204" pitchFamily="34" charset="0"/>
                <a:cs typeface="Calibri" panose="020F0502020204030204" pitchFamily="34" charset="0"/>
              </a:rPr>
              <a:t>?</a:t>
            </a:r>
          </a:p>
          <a:p>
            <a:pPr marL="285750" indent="-285750" algn="l">
              <a:lnSpc>
                <a:spcPct val="107000"/>
              </a:lnSpc>
              <a:spcAft>
                <a:spcPts val="800"/>
              </a:spcAft>
              <a:buFont typeface="Arial" panose="020B0604020202020204" pitchFamily="34" charset="0"/>
              <a:buChar char="•"/>
            </a:pPr>
            <a:r>
              <a:rPr lang="nl-NL" dirty="0" err="1">
                <a:latin typeface="Calibri" panose="020F0502020204030204" pitchFamily="34" charset="0"/>
                <a:ea typeface="Calibri" panose="020F0502020204030204" pitchFamily="34" charset="0"/>
                <a:cs typeface="Calibri" panose="020F0502020204030204" pitchFamily="34" charset="0"/>
              </a:rPr>
              <a:t>What</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did</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you</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learn</a:t>
            </a:r>
            <a:r>
              <a:rPr lang="nl-NL">
                <a:latin typeface="Calibri" panose="020F0502020204030204" pitchFamily="34" charset="0"/>
                <a:ea typeface="Calibri" panose="020F0502020204030204" pitchFamily="34" charset="0"/>
                <a:cs typeface="Calibri" panose="020F0502020204030204" pitchFamily="34" charset="0"/>
              </a:rPr>
              <a:t> so</a:t>
            </a:r>
            <a:r>
              <a:rPr lang="nl-NL" dirty="0">
                <a:latin typeface="Calibri" panose="020F0502020204030204" pitchFamily="34" charset="0"/>
                <a:ea typeface="Calibri" panose="020F0502020204030204" pitchFamily="34" charset="0"/>
                <a:cs typeface="Calibri" panose="020F0502020204030204" pitchFamily="34" charset="0"/>
              </a:rPr>
              <a:t> far </a:t>
            </a:r>
            <a:r>
              <a:rPr lang="nl-NL" dirty="0" err="1">
                <a:latin typeface="Calibri" panose="020F0502020204030204" pitchFamily="34" charset="0"/>
                <a:ea typeface="Calibri" panose="020F0502020204030204" pitchFamily="34" charset="0"/>
                <a:cs typeface="Calibri" panose="020F0502020204030204" pitchFamily="34" charset="0"/>
              </a:rPr>
              <a:t>about</a:t>
            </a:r>
            <a:r>
              <a:rPr lang="nl-NL" dirty="0">
                <a:latin typeface="Calibri" panose="020F0502020204030204" pitchFamily="34" charset="0"/>
                <a:ea typeface="Calibri" panose="020F0502020204030204" pitchFamily="34" charset="0"/>
                <a:cs typeface="Calibri" panose="020F0502020204030204" pitchFamily="34" charset="0"/>
              </a:rPr>
              <a:t> waste in a </a:t>
            </a:r>
            <a:r>
              <a:rPr lang="nl-NL" dirty="0" err="1">
                <a:latin typeface="Calibri" panose="020F0502020204030204" pitchFamily="34" charset="0"/>
                <a:ea typeface="Calibri" panose="020F0502020204030204" pitchFamily="34" charset="0"/>
                <a:cs typeface="Calibri" panose="020F0502020204030204" pitchFamily="34" charset="0"/>
              </a:rPr>
              <a:t>hairsalon</a:t>
            </a:r>
            <a:r>
              <a:rPr lang="nl-NL" dirty="0">
                <a:latin typeface="Calibri" panose="020F0502020204030204" pitchFamily="34" charset="0"/>
                <a:ea typeface="Calibri" panose="020F0502020204030204" pitchFamily="34" charset="0"/>
                <a:cs typeface="Calibri" panose="020F0502020204030204" pitchFamily="34" charset="0"/>
              </a:rPr>
              <a:t>?</a:t>
            </a:r>
          </a:p>
          <a:p>
            <a:pPr marL="285750" indent="-285750" algn="l">
              <a:lnSpc>
                <a:spcPct val="107000"/>
              </a:lnSpc>
              <a:spcAft>
                <a:spcPts val="800"/>
              </a:spcAft>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nl-NL" sz="2800" dirty="0"/>
          </a:p>
          <a:p>
            <a:pPr marL="457200" indent="-457200" algn="l">
              <a:buFont typeface="Arial" panose="020B0604020202020204" pitchFamily="34" charset="0"/>
              <a:buChar char="•"/>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50053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Student registration</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1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Objectives</a:t>
            </a:r>
            <a:r>
              <a:rPr lang="nl-NL" sz="3600" dirty="0"/>
              <a:t> of </a:t>
            </a:r>
            <a:r>
              <a:rPr lang="nl-NL" sz="3600" dirty="0" err="1"/>
              <a:t>the</a:t>
            </a:r>
            <a:r>
              <a:rPr lang="nl-NL" sz="3600" dirty="0"/>
              <a:t> </a:t>
            </a:r>
            <a:r>
              <a:rPr lang="nl-NL" sz="3600" dirty="0" err="1"/>
              <a:t>lesson</a:t>
            </a:r>
            <a:endParaRPr lang="nl-NL" sz="3600" dirty="0"/>
          </a:p>
        </p:txBody>
      </p:sp>
      <p:sp>
        <p:nvSpPr>
          <p:cNvPr id="3" name="Ondertitel 2"/>
          <p:cNvSpPr>
            <a:spLocks noGrp="1"/>
          </p:cNvSpPr>
          <p:nvPr>
            <p:ph type="subTitle" idx="1"/>
          </p:nvPr>
        </p:nvSpPr>
        <p:spPr>
          <a:xfrm>
            <a:off x="986280" y="1546049"/>
            <a:ext cx="8495071" cy="5096742"/>
          </a:xfrm>
        </p:spPr>
        <p:txBody>
          <a:bodyPr>
            <a:normAutofit/>
          </a:bodyPr>
          <a:lstStyle/>
          <a:p>
            <a:pPr marL="342900" lvl="0" indent="-342900" algn="l">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Identifying the types of waste specifically produced at a hairdresser salon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3 Rs (reduce-reuse-recycle) in the context of a hairdressing business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34205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a:t>Student </a:t>
            </a:r>
            <a:r>
              <a:rPr lang="nl-NL" sz="3600" dirty="0" err="1"/>
              <a:t>activity</a:t>
            </a:r>
            <a:endParaRPr lang="nl-NL" sz="3600" dirty="0"/>
          </a:p>
        </p:txBody>
      </p:sp>
      <p:sp>
        <p:nvSpPr>
          <p:cNvPr id="3" name="Ondertitel 2"/>
          <p:cNvSpPr>
            <a:spLocks noGrp="1"/>
          </p:cNvSpPr>
          <p:nvPr>
            <p:ph type="subTitle" idx="1"/>
          </p:nvPr>
        </p:nvSpPr>
        <p:spPr>
          <a:xfrm>
            <a:off x="986280" y="1546049"/>
            <a:ext cx="8583848" cy="5096742"/>
          </a:xfrm>
        </p:spPr>
        <p:txBody>
          <a:bodyPr>
            <a:normAutofit/>
          </a:bodyPr>
          <a:lstStyle/>
          <a:p>
            <a:pPr marL="342900" indent="-342900" algn="l">
              <a:buAutoNum type="arabicPeriod"/>
            </a:pPr>
            <a:endParaRPr lang="nl-NL" sz="20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Calibri" panose="020F0502020204030204" pitchFamily="34" charset="0"/>
              </a:rPr>
              <a:t>Walk around a salon</a:t>
            </a:r>
          </a:p>
          <a:p>
            <a:pPr marL="457200" indent="-457200" algn="l">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Calibri" panose="020F0502020204030204" pitchFamily="34" charset="0"/>
              </a:rPr>
              <a:t>Make a complete list with all the possible waste</a:t>
            </a:r>
          </a:p>
          <a:p>
            <a:pPr marL="457200" indent="-457200" algn="l">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Calibri" panose="020F0502020204030204" pitchFamily="34" charset="0"/>
              </a:rPr>
              <a:t>Write everything down</a:t>
            </a:r>
          </a:p>
          <a:p>
            <a:pPr marL="457200" indent="-457200" algn="l">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If it’s not possible to go to a salon everything will be through the internet</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p>
            <a:pPr algn="l">
              <a:spcBef>
                <a:spcPts val="0"/>
              </a:spcBef>
              <a:spcAft>
                <a:spcPts val="600"/>
              </a:spcAft>
            </a:pPr>
            <a:endParaRPr lang="en-US" sz="2000" dirty="0">
              <a:solidFill>
                <a:schemeClr val="bg1">
                  <a:lumMod val="50000"/>
                </a:schemeClr>
              </a:solidFill>
              <a:effectLst/>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27737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err="1"/>
              <a:t>What</a:t>
            </a:r>
            <a:r>
              <a:rPr lang="nl-NL" dirty="0"/>
              <a:t> waste does a hairdresser produce?</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latin typeface="Calibri" panose="020F0502020204030204" pitchFamily="34" charset="0"/>
              <a:cs typeface="Calibri" panose="020F0502020204030204" pitchFamily="34"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Within a salon quite some waste is being produced. Think of:</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Plastic bottles and jars from shampoo / conditioner</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Glass (some hair products can be packed in glass)</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Plastic (think of plastic gloves)</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Paper </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Foils (highlights / balayage)</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Hair colouring tubes</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Human hair</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Waste from the kitchen / coffee / tea facilities etc.</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82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The 3 R’s </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r>
              <a:rPr lang="nl-NL" sz="1800" dirty="0" err="1">
                <a:effectLst/>
                <a:latin typeface="Calibri" panose="020F0502020204030204" pitchFamily="34" charset="0"/>
                <a:ea typeface="Calibri" panose="020F0502020204030204" pitchFamily="34" charset="0"/>
                <a:cs typeface="Calibri" panose="020F0502020204030204" pitchFamily="34" charset="0"/>
              </a:rPr>
              <a:t>Reduce</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r>
              <a:rPr lang="nl-NL" dirty="0" err="1">
                <a:latin typeface="Calibri" panose="020F0502020204030204" pitchFamily="34" charset="0"/>
                <a:ea typeface="Calibri" panose="020F0502020204030204" pitchFamily="34" charset="0"/>
                <a:cs typeface="Calibri" panose="020F0502020204030204" pitchFamily="34" charset="0"/>
              </a:rPr>
              <a:t>Reuse</a:t>
            </a:r>
            <a:endParaRPr lang="nl-NL" dirty="0">
              <a:latin typeface="Calibri" panose="020F0502020204030204" pitchFamily="34" charset="0"/>
              <a:ea typeface="Calibri" panose="020F0502020204030204" pitchFamily="34" charset="0"/>
              <a:cs typeface="Calibri" panose="020F0502020204030204" pitchFamily="34" charset="0"/>
            </a:endParaRPr>
          </a:p>
          <a:p>
            <a:r>
              <a:rPr lang="nl-NL" sz="1800" dirty="0">
                <a:effectLst/>
                <a:latin typeface="Calibri" panose="020F0502020204030204" pitchFamily="34" charset="0"/>
                <a:ea typeface="Calibri" panose="020F0502020204030204" pitchFamily="34" charset="0"/>
                <a:cs typeface="Calibri" panose="020F0502020204030204" pitchFamily="34" charset="0"/>
              </a:rPr>
              <a:t>Recycle</a:t>
            </a: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742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Group </a:t>
            </a:r>
            <a:r>
              <a:rPr lang="nl-NL" dirty="0" err="1"/>
              <a:t>discussion</a:t>
            </a: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lnSpc>
                <a:spcPct val="107000"/>
              </a:lnSpc>
              <a:spcAft>
                <a:spcPts val="800"/>
              </a:spcAft>
              <a:buNone/>
            </a:pPr>
            <a:r>
              <a:rPr lang="nl-NL" sz="1800" dirty="0" err="1">
                <a:effectLst/>
                <a:latin typeface="Calibri" panose="020F0502020204030204" pitchFamily="34" charset="0"/>
                <a:ea typeface="Calibri" panose="020F0502020204030204" pitchFamily="34" charset="0"/>
                <a:cs typeface="Calibri" panose="020F0502020204030204" pitchFamily="34" charset="0"/>
              </a:rPr>
              <a:t>From</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sz="1800" dirty="0" err="1">
                <a:effectLst/>
                <a:latin typeface="Calibri" panose="020F0502020204030204" pitchFamily="34" charset="0"/>
                <a:ea typeface="Calibri" panose="020F0502020204030204" pitchFamily="34" charset="0"/>
                <a:cs typeface="Calibri" panose="020F0502020204030204" pitchFamily="34" charset="0"/>
              </a:rPr>
              <a:t>all</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sz="1800" dirty="0" err="1">
                <a:effectLst/>
                <a:latin typeface="Calibri" panose="020F0502020204030204" pitchFamily="34" charset="0"/>
                <a:ea typeface="Calibri" panose="020F0502020204030204" pitchFamily="34" charset="0"/>
                <a:cs typeface="Calibri" panose="020F0502020204030204" pitchFamily="34" charset="0"/>
              </a:rPr>
              <a:t>the</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sz="1800" dirty="0" err="1">
                <a:effectLst/>
                <a:latin typeface="Calibri" panose="020F0502020204030204" pitchFamily="34" charset="0"/>
                <a:ea typeface="Calibri" panose="020F0502020204030204" pitchFamily="34" charset="0"/>
                <a:cs typeface="Calibri" panose="020F0502020204030204" pitchFamily="34" charset="0"/>
              </a:rPr>
              <a:t>products</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sz="1800" dirty="0" err="1">
                <a:effectLst/>
                <a:latin typeface="Calibri" panose="020F0502020204030204" pitchFamily="34" charset="0"/>
                <a:ea typeface="Calibri" panose="020F0502020204030204" pitchFamily="34" charset="0"/>
                <a:cs typeface="Calibri" panose="020F0502020204030204" pitchFamily="34" charset="0"/>
              </a:rPr>
              <a:t>that</a:t>
            </a:r>
            <a:r>
              <a:rPr lang="nl-NL" sz="1800" dirty="0">
                <a:effectLst/>
                <a:latin typeface="Calibri" panose="020F0502020204030204" pitchFamily="34" charset="0"/>
                <a:ea typeface="Calibri" panose="020F0502020204030204" pitchFamily="34" charset="0"/>
                <a:cs typeface="Calibri" panose="020F0502020204030204" pitchFamily="34" charset="0"/>
              </a:rPr>
              <a:t> you </a:t>
            </a:r>
            <a:r>
              <a:rPr lang="nl-NL" sz="1800" dirty="0" err="1">
                <a:effectLst/>
                <a:latin typeface="Calibri" panose="020F0502020204030204" pitchFamily="34" charset="0"/>
                <a:ea typeface="Calibri" panose="020F0502020204030204" pitchFamily="34" charset="0"/>
                <a:cs typeface="Calibri" panose="020F0502020204030204" pitchFamily="34" charset="0"/>
              </a:rPr>
              <a:t>wrote</a:t>
            </a:r>
            <a:r>
              <a:rPr lang="nl-NL" sz="1800" dirty="0">
                <a:effectLst/>
                <a:latin typeface="Calibri" panose="020F0502020204030204" pitchFamily="34" charset="0"/>
                <a:ea typeface="Calibri" panose="020F0502020204030204" pitchFamily="34" charset="0"/>
                <a:cs typeface="Calibri" panose="020F0502020204030204" pitchFamily="34" charset="0"/>
              </a:rPr>
              <a:t> on </a:t>
            </a:r>
            <a:r>
              <a:rPr lang="nl-NL" sz="1800" dirty="0" err="1">
                <a:effectLst/>
                <a:latin typeface="Calibri" panose="020F0502020204030204" pitchFamily="34" charset="0"/>
                <a:ea typeface="Calibri" panose="020F0502020204030204" pitchFamily="34" charset="0"/>
                <a:cs typeface="Calibri" panose="020F0502020204030204" pitchFamily="34" charset="0"/>
              </a:rPr>
              <a:t>the</a:t>
            </a:r>
            <a:r>
              <a:rPr lang="nl-NL" sz="1800" dirty="0">
                <a:effectLst/>
                <a:latin typeface="Calibri" panose="020F0502020204030204" pitchFamily="34" charset="0"/>
                <a:ea typeface="Calibri" panose="020F0502020204030204" pitchFamily="34" charset="0"/>
                <a:cs typeface="Calibri" panose="020F0502020204030204" pitchFamily="34" charset="0"/>
              </a:rPr>
              <a:t> list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dirty="0">
                <a:latin typeface="Calibri" panose="020F0502020204030204" pitchFamily="34" charset="0"/>
                <a:cs typeface="Calibri" panose="020F0502020204030204" pitchFamily="34" charset="0"/>
              </a:rPr>
              <a:t>How </a:t>
            </a:r>
            <a:r>
              <a:rPr lang="nl-NL" dirty="0" err="1">
                <a:latin typeface="Calibri" panose="020F0502020204030204" pitchFamily="34" charset="0"/>
                <a:cs typeface="Calibri" panose="020F0502020204030204" pitchFamily="34" charset="0"/>
              </a:rPr>
              <a:t>can</a:t>
            </a:r>
            <a:r>
              <a:rPr lang="nl-NL" dirty="0">
                <a:latin typeface="Calibri" panose="020F0502020204030204" pitchFamily="34" charset="0"/>
                <a:cs typeface="Calibri" panose="020F0502020204030204" pitchFamily="34" charset="0"/>
              </a:rPr>
              <a:t> we recycle </a:t>
            </a:r>
            <a:r>
              <a:rPr lang="nl-NL" dirty="0" err="1">
                <a:latin typeface="Calibri" panose="020F0502020204030204" pitchFamily="34" charset="0"/>
                <a:cs typeface="Calibri" panose="020F0502020204030204" pitchFamily="34" charset="0"/>
              </a:rPr>
              <a:t>this</a:t>
            </a:r>
            <a:r>
              <a:rPr lang="nl-NL" dirty="0">
                <a:latin typeface="Calibri" panose="020F0502020204030204" pitchFamily="34" charset="0"/>
                <a:cs typeface="Calibri" panose="020F0502020204030204" pitchFamily="34" charset="0"/>
              </a:rPr>
              <a:t>?</a:t>
            </a:r>
          </a:p>
          <a:p>
            <a:r>
              <a:rPr lang="nl-NL" dirty="0">
                <a:latin typeface="Calibri" panose="020F0502020204030204" pitchFamily="34" charset="0"/>
                <a:cs typeface="Calibri" panose="020F0502020204030204" pitchFamily="34" charset="0"/>
              </a:rPr>
              <a:t>How </a:t>
            </a:r>
            <a:r>
              <a:rPr lang="nl-NL" dirty="0" err="1">
                <a:latin typeface="Calibri" panose="020F0502020204030204" pitchFamily="34" charset="0"/>
                <a:cs typeface="Calibri" panose="020F0502020204030204" pitchFamily="34" charset="0"/>
              </a:rPr>
              <a:t>can</a:t>
            </a:r>
            <a:r>
              <a:rPr lang="nl-NL" dirty="0">
                <a:latin typeface="Calibri" panose="020F0502020204030204" pitchFamily="34" charset="0"/>
                <a:cs typeface="Calibri" panose="020F0502020204030204" pitchFamily="34" charset="0"/>
              </a:rPr>
              <a:t> we </a:t>
            </a:r>
            <a:r>
              <a:rPr lang="nl-NL" dirty="0" err="1">
                <a:latin typeface="Calibri" panose="020F0502020204030204" pitchFamily="34" charset="0"/>
                <a:cs typeface="Calibri" panose="020F0502020204030204" pitchFamily="34" charset="0"/>
              </a:rPr>
              <a:t>reuse</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this</a:t>
            </a:r>
            <a:r>
              <a:rPr lang="nl-NL"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7571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Plastics</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Most of the plastics are not biodegradable.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To reduce plastics in the environment you can check if they can be recycled.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Collecting plastic bottles (e.g. from shampoo / conditioner), cutting the bottom and the neck off and cutting it open, </a:t>
            </a:r>
            <a:r>
              <a:rPr lang="en-GB" sz="1800" b="1" dirty="0">
                <a:effectLst/>
                <a:latin typeface="Calibri" panose="020F0502020204030204" pitchFamily="34" charset="0"/>
                <a:ea typeface="Calibri" panose="020F0502020204030204" pitchFamily="34" charset="0"/>
                <a:cs typeface="Calibri" panose="020F0502020204030204" pitchFamily="34" charset="0"/>
              </a:rPr>
              <a:t>you can put more than 20 bottles in one stack. In this way it takes longer to fill a basket / container with plastic</a:t>
            </a:r>
            <a:r>
              <a:rPr lang="en-GB" sz="1800" dirty="0">
                <a:effectLst/>
                <a:latin typeface="Calibri" panose="020F0502020204030204" pitchFamily="34" charset="0"/>
                <a:ea typeface="Calibri" panose="020F0502020204030204" pitchFamily="34" charset="0"/>
                <a:cs typeface="Calibri" panose="020F0502020204030204" pitchFamily="34" charset="0"/>
              </a:rPr>
              <a:t> items and makes recycling easier and more efficient.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Collect them and they can be used for making</a:t>
            </a:r>
            <a:r>
              <a:rPr lang="en-GB" sz="1800" b="1"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other (hard)plastic items.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786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Hair</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Hair that has been cut can be used for recycling. It is important though that only hair is collected, no other items.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Hair can be used as fertilizer; hair is one of the best natural plant fertilizers you could find on earth. This is because it contains 20 minerals and trace elements, it is also very high in protein and nitrogen.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For example: 100-200 pounds of cows produce 1 pound of nitrogen, 6-7 pounds of human hair produces 1 pound of nitrogen, so it is more effective to use hair as fertilizer.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Hair can be used by oil spills. Hair can turned into nets which can be put in a circle around an oil spill in the ocean. Because of its hygroscopic power hair can resorb the oil perfectly well.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75149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lcf76f155ced4ddcb4097134ff3c332f xmlns="7361fed8-3208-422d-bd44-bd7f7a1c5909">
      <Terms xmlns="http://schemas.microsoft.com/office/infopath/2007/PartnerControls"/>
    </lcf76f155ced4ddcb4097134ff3c332f>
    <TaxCatchAll xmlns="35091eb4-c0f2-4ddd-b3e8-132f52ac0f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7" ma:contentTypeDescription="Een nieuw document maken." ma:contentTypeScope="" ma:versionID="79e439022d8250601e55eb7f6fd7275e">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2852faa2e85fa1b7c1a071c178bd9b3a"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29153E-E645-4520-A8DB-CBEB3B35B49C}">
  <ds:schemaRefs>
    <ds:schemaRef ds:uri="http://schemas.microsoft.com/sharepoint/v3/contenttype/forms"/>
  </ds:schemaRefs>
</ds:datastoreItem>
</file>

<file path=customXml/itemProps2.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s>
</ds:datastoreItem>
</file>

<file path=customXml/itemProps3.xml><?xml version="1.0" encoding="utf-8"?>
<ds:datastoreItem xmlns:ds="http://schemas.openxmlformats.org/officeDocument/2006/customXml" ds:itemID="{2F23B55E-224D-464B-A5C6-832DCF45F18F}"/>
</file>

<file path=docProps/app.xml><?xml version="1.0" encoding="utf-8"?>
<Properties xmlns="http://schemas.openxmlformats.org/officeDocument/2006/extended-properties" xmlns:vt="http://schemas.openxmlformats.org/officeDocument/2006/docPropsVTypes">
  <Template>Facet</Template>
  <TotalTime>615</TotalTime>
  <Words>817</Words>
  <Application>Microsoft Office PowerPoint</Application>
  <PresentationFormat>Breedbeeld</PresentationFormat>
  <Paragraphs>86</Paragraphs>
  <Slides>18</Slides>
  <Notes>0</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Arial</vt:lpstr>
      <vt:lpstr>Calibri</vt:lpstr>
      <vt:lpstr>Play</vt:lpstr>
      <vt:lpstr>Play</vt:lpstr>
      <vt:lpstr>Symbol</vt:lpstr>
      <vt:lpstr>Trebuchet MS</vt:lpstr>
      <vt:lpstr>Wingdings 3</vt:lpstr>
      <vt:lpstr>Facet</vt:lpstr>
      <vt:lpstr>Lesson 7</vt:lpstr>
      <vt:lpstr>Student registration</vt:lpstr>
      <vt:lpstr>Objectives of the lesson</vt:lpstr>
      <vt:lpstr>Student activity</vt:lpstr>
      <vt:lpstr>What waste does a hairdresser produce?</vt:lpstr>
      <vt:lpstr>The 3 R’s </vt:lpstr>
      <vt:lpstr>Group discussion</vt:lpstr>
      <vt:lpstr>Plastics</vt:lpstr>
      <vt:lpstr>Hair</vt:lpstr>
      <vt:lpstr>Mixed waste</vt:lpstr>
      <vt:lpstr>Evaluation</vt:lpstr>
      <vt:lpstr>Lesson 8</vt:lpstr>
      <vt:lpstr>Student registration</vt:lpstr>
      <vt:lpstr>Objectives of the lesson</vt:lpstr>
      <vt:lpstr>Information about environmanetally friendlier product alternatives</vt:lpstr>
      <vt:lpstr>Experiment: paper foil</vt:lpstr>
      <vt:lpstr>Student activity</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den Hartog</dc:creator>
  <cp:lastModifiedBy>Ganna Chalapko</cp:lastModifiedBy>
  <cp:revision>128</cp:revision>
  <dcterms:created xsi:type="dcterms:W3CDTF">2020-10-08T12:13:34Z</dcterms:created>
  <dcterms:modified xsi:type="dcterms:W3CDTF">2023-04-24T14:31:39Z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