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3" r:id="rId6"/>
    <p:sldId id="267" r:id="rId7"/>
    <p:sldId id="274" r:id="rId8"/>
    <p:sldId id="275" r:id="rId9"/>
    <p:sldId id="276" r:id="rId10"/>
    <p:sldId id="277" r:id="rId11"/>
    <p:sldId id="278" r:id="rId12"/>
    <p:sldId id="279" r:id="rId13"/>
    <p:sldId id="280" r:id="rId14"/>
    <p:sldId id="281" r:id="rId15"/>
    <p:sldId id="289" r:id="rId16"/>
    <p:sldId id="284" r:id="rId17"/>
    <p:sldId id="285" r:id="rId18"/>
    <p:sldId id="286" r:id="rId19"/>
    <p:sldId id="287" r:id="rId20"/>
    <p:sldId id="288"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24-4-2023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24-4-2023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24-4-2023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24-4-2023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Om42Lppkd9w?feature=oembed" TargetMode="External"/><Relationship Id="rId5" Type="http://schemas.openxmlformats.org/officeDocument/2006/relationships/image" Target="../media/image7.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Lesson 1</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800" b="1" dirty="0">
                <a:solidFill>
                  <a:srgbClr val="000000"/>
                </a:solidFill>
                <a:effectLst/>
                <a:latin typeface="Calibri" panose="020F0502020204030204" pitchFamily="34" charset="0"/>
                <a:ea typeface="Times New Roman" panose="02020603050405020304" pitchFamily="18" charset="0"/>
              </a:rPr>
              <a:t>Water: a resource threatening to become scarce</a:t>
            </a:r>
            <a:r>
              <a:rPr lang="en-GB" sz="2800" b="1" dirty="0">
                <a:solidFill>
                  <a:srgbClr val="000000"/>
                </a:solidFill>
                <a:effectLst/>
                <a:latin typeface="Calibri" panose="020F0502020204030204" pitchFamily="34" charset="0"/>
                <a:ea typeface="Times New Roman" panose="02020603050405020304" pitchFamily="18" charset="0"/>
              </a:rPr>
              <a:t>'</a:t>
            </a:r>
            <a:endParaRPr lang="en-US" sz="3600" b="0" dirty="0">
              <a:solidFill>
                <a:srgbClr val="000000"/>
              </a:solidFill>
              <a:effectLst/>
              <a:latin typeface="Play"/>
            </a:endParaRP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a:t>Student </a:t>
            </a:r>
            <a:r>
              <a:rPr lang="nl-NL" sz="3600" dirty="0" err="1"/>
              <a:t>activity</a:t>
            </a:r>
            <a:endParaRPr lang="nl-NL" sz="3600" dirty="0"/>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dirty="0" err="1">
                <a:effectLst/>
                <a:latin typeface="Calibri" panose="020F0502020204030204" pitchFamily="34" charset="0"/>
                <a:ea typeface="Calibri" panose="020F0502020204030204" pitchFamily="34" charset="0"/>
                <a:cs typeface="Times New Roman" panose="02020603050405020304" pitchFamily="18" charset="0"/>
              </a:rPr>
              <a:t>Answer</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nl-NL" dirty="0" err="1">
                <a:effectLst/>
                <a:latin typeface="Calibri" panose="020F0502020204030204" pitchFamily="34" charset="0"/>
                <a:ea typeface="Calibri" panose="020F0502020204030204" pitchFamily="34" charset="0"/>
                <a:cs typeface="Times New Roman" panose="02020603050405020304" pitchFamily="18" charset="0"/>
              </a:rPr>
              <a:t>the</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nl-NL" dirty="0" err="1">
                <a:effectLst/>
                <a:latin typeface="Calibri" panose="020F0502020204030204" pitchFamily="34" charset="0"/>
                <a:ea typeface="Calibri" panose="020F0502020204030204" pitchFamily="34" charset="0"/>
                <a:cs typeface="Times New Roman" panose="02020603050405020304" pitchFamily="18" charset="0"/>
              </a:rPr>
              <a:t>following</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nl-NL" dirty="0" err="1">
                <a:effectLst/>
                <a:latin typeface="Calibri" panose="020F0502020204030204" pitchFamily="34" charset="0"/>
                <a:ea typeface="Calibri" panose="020F0502020204030204" pitchFamily="34" charset="0"/>
                <a:cs typeface="Times New Roman" panose="02020603050405020304" pitchFamily="18" charset="0"/>
              </a:rPr>
              <a:t>questions</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nl-NL" dirty="0" err="1">
                <a:effectLst/>
                <a:latin typeface="Calibri" panose="020F0502020204030204" pitchFamily="34" charset="0"/>
                <a:ea typeface="Calibri" panose="020F0502020204030204" pitchFamily="34" charset="0"/>
                <a:cs typeface="Times New Roman" panose="02020603050405020304" pitchFamily="18" charset="0"/>
              </a:rPr>
              <a:t>and</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nl-NL" dirty="0" err="1">
                <a:effectLst/>
                <a:latin typeface="Calibri" panose="020F0502020204030204" pitchFamily="34" charset="0"/>
                <a:ea typeface="Calibri" panose="020F0502020204030204" pitchFamily="34" charset="0"/>
                <a:cs typeface="Times New Roman" panose="02020603050405020304" pitchFamily="18" charset="0"/>
              </a:rPr>
              <a:t>write</a:t>
            </a:r>
            <a:r>
              <a:rPr lang="nl-NL" dirty="0">
                <a:effectLst/>
                <a:latin typeface="Calibri" panose="020F0502020204030204" pitchFamily="34" charset="0"/>
                <a:ea typeface="Calibri" panose="020F0502020204030204" pitchFamily="34" charset="0"/>
                <a:cs typeface="Times New Roman" panose="02020603050405020304" pitchFamily="18" charset="0"/>
              </a:rPr>
              <a:t> down </a:t>
            </a:r>
            <a:r>
              <a:rPr lang="nl-NL" dirty="0" err="1">
                <a:effectLst/>
                <a:latin typeface="Calibri" panose="020F0502020204030204" pitchFamily="34" charset="0"/>
                <a:ea typeface="Calibri" panose="020F0502020204030204" pitchFamily="34" charset="0"/>
                <a:cs typeface="Times New Roman" panose="02020603050405020304" pitchFamily="18" charset="0"/>
              </a:rPr>
              <a:t>your</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nl-NL" dirty="0" err="1">
                <a:effectLst/>
                <a:latin typeface="Calibri" panose="020F0502020204030204" pitchFamily="34" charset="0"/>
                <a:ea typeface="Calibri" panose="020F0502020204030204" pitchFamily="34" charset="0"/>
                <a:cs typeface="Times New Roman" panose="02020603050405020304" pitchFamily="18" charset="0"/>
              </a:rPr>
              <a:t>findings</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dirty="0">
                <a:latin typeface="Calibri" panose="020F0502020204030204" pitchFamily="34" charset="0"/>
                <a:ea typeface="Calibri" panose="020F0502020204030204" pitchFamily="34" charset="0"/>
              </a:rPr>
              <a:t>W</a:t>
            </a:r>
            <a:r>
              <a:rPr lang="en-GB" dirty="0">
                <a:effectLst/>
                <a:latin typeface="Calibri" panose="020F0502020204030204" pitchFamily="34" charset="0"/>
                <a:ea typeface="Calibri" panose="020F0502020204030204" pitchFamily="34" charset="0"/>
              </a:rPr>
              <a:t>hat do you see as one of the major risk for water pollution in your region? </a:t>
            </a:r>
          </a:p>
          <a:p>
            <a:pPr marL="342900" lvl="0" indent="-342900" algn="l">
              <a:lnSpc>
                <a:spcPct val="107000"/>
              </a:lnSpc>
              <a:buFont typeface="+mj-lt"/>
              <a:buAutoNum type="arabicPeriod"/>
            </a:pPr>
            <a:r>
              <a:rPr lang="en-GB" dirty="0">
                <a:effectLst/>
                <a:latin typeface="Calibri" panose="020F0502020204030204" pitchFamily="34" charset="0"/>
                <a:ea typeface="Calibri" panose="020F0502020204030204" pitchFamily="34" charset="0"/>
              </a:rPr>
              <a:t>And in hairdressing? </a:t>
            </a:r>
          </a:p>
          <a:p>
            <a:pPr marL="342900" lvl="0" indent="-342900" algn="l">
              <a:lnSpc>
                <a:spcPct val="107000"/>
              </a:lnSpc>
              <a:buFont typeface="+mj-lt"/>
              <a:buAutoNum type="arabicPeriod"/>
            </a:pPr>
            <a:r>
              <a:rPr lang="en-GB" dirty="0">
                <a:effectLst/>
                <a:latin typeface="Calibri" panose="020F0502020204030204" pitchFamily="34" charset="0"/>
                <a:ea typeface="Calibri" panose="020F0502020204030204" pitchFamily="34" charset="0"/>
              </a:rPr>
              <a:t>Which of the 4 causes presented earlier belongs this risk to?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84122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Evalation</a:t>
            </a:r>
            <a:r>
              <a:rPr lang="nl-NL" sz="3600" dirty="0"/>
              <a:t> </a:t>
            </a:r>
            <a:r>
              <a:rPr lang="nl-NL" sz="3600" dirty="0" err="1"/>
              <a:t>and</a:t>
            </a:r>
            <a:r>
              <a:rPr lang="nl-NL" sz="3600" dirty="0"/>
              <a:t> </a:t>
            </a:r>
            <a:r>
              <a:rPr lang="nl-NL" sz="3600" dirty="0" err="1"/>
              <a:t>self-study</a:t>
            </a:r>
            <a:endParaRPr lang="nl-NL" sz="3600" dirty="0"/>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dirty="0" err="1">
                <a:latin typeface="Calibri" panose="020F0502020204030204" pitchFamily="34" charset="0"/>
                <a:ea typeface="Calibri" panose="020F0502020204030204" pitchFamily="34" charset="0"/>
                <a:cs typeface="Times New Roman" panose="02020603050405020304" pitchFamily="18" charset="0"/>
              </a:rPr>
              <a:t>Any</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err="1">
                <a:latin typeface="Calibri" panose="020F0502020204030204" pitchFamily="34" charset="0"/>
                <a:ea typeface="Calibri" panose="020F0502020204030204" pitchFamily="34" charset="0"/>
                <a:cs typeface="Times New Roman" panose="02020603050405020304" pitchFamily="18" charset="0"/>
              </a:rPr>
              <a:t>questions</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err="1">
                <a:latin typeface="Calibri" panose="020F0502020204030204" pitchFamily="34" charset="0"/>
                <a:ea typeface="Calibri" panose="020F0502020204030204" pitchFamily="34" charset="0"/>
                <a:cs typeface="Times New Roman" panose="02020603050405020304" pitchFamily="18" charset="0"/>
              </a:rPr>
              <a:t>so</a:t>
            </a:r>
            <a:r>
              <a:rPr lang="nl-NL" dirty="0">
                <a:latin typeface="Calibri" panose="020F0502020204030204" pitchFamily="34" charset="0"/>
                <a:ea typeface="Calibri" panose="020F0502020204030204" pitchFamily="34" charset="0"/>
                <a:cs typeface="Times New Roman" panose="02020603050405020304" pitchFamily="18" charset="0"/>
              </a:rPr>
              <a:t> far?</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nl-NL" dirty="0" err="1">
                <a:effectLst/>
                <a:latin typeface="Calibri" panose="020F0502020204030204" pitchFamily="34" charset="0"/>
                <a:ea typeface="Calibri" panose="020F0502020204030204" pitchFamily="34" charset="0"/>
                <a:cs typeface="Times New Roman" panose="02020603050405020304" pitchFamily="18" charset="0"/>
              </a:rPr>
              <a:t>What</a:t>
            </a:r>
            <a:r>
              <a:rPr lang="nl-NL" dirty="0">
                <a:effectLst/>
                <a:latin typeface="Calibri" panose="020F0502020204030204" pitchFamily="34" charset="0"/>
                <a:ea typeface="Calibri" panose="020F0502020204030204" pitchFamily="34" charset="0"/>
                <a:cs typeface="Times New Roman" panose="02020603050405020304" pitchFamily="18" charset="0"/>
              </a:rPr>
              <a:t> are we </a:t>
            </a:r>
            <a:r>
              <a:rPr lang="nl-NL" dirty="0" err="1">
                <a:effectLst/>
                <a:latin typeface="Calibri" panose="020F0502020204030204" pitchFamily="34" charset="0"/>
                <a:ea typeface="Calibri" panose="020F0502020204030204" pitchFamily="34" charset="0"/>
                <a:cs typeface="Times New Roman" panose="02020603050405020304" pitchFamily="18" charset="0"/>
              </a:rPr>
              <a:t>going</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nl-NL" dirty="0" err="1">
                <a:effectLst/>
                <a:latin typeface="Calibri" panose="020F0502020204030204" pitchFamily="34" charset="0"/>
                <a:ea typeface="Calibri" panose="020F0502020204030204" pitchFamily="34" charset="0"/>
                <a:cs typeface="Times New Roman" panose="02020603050405020304" pitchFamily="18" charset="0"/>
              </a:rPr>
              <a:t>to</a:t>
            </a:r>
            <a:r>
              <a:rPr lang="nl-NL" dirty="0">
                <a:effectLst/>
                <a:latin typeface="Calibri" panose="020F0502020204030204" pitchFamily="34" charset="0"/>
                <a:ea typeface="Calibri" panose="020F0502020204030204" pitchFamily="34" charset="0"/>
                <a:cs typeface="Times New Roman" panose="02020603050405020304" pitchFamily="18" charset="0"/>
              </a:rPr>
              <a:t> do next week?</a:t>
            </a:r>
          </a:p>
          <a:p>
            <a:pPr marL="342900" lvl="0" indent="-342900" algn="l">
              <a:lnSpc>
                <a:spcPct val="107000"/>
              </a:lnSpc>
              <a:buFont typeface="+mj-lt"/>
              <a:buAutoNum type="arabicPeriod"/>
            </a:pPr>
            <a:r>
              <a:rPr lang="nl-NL" dirty="0" err="1">
                <a:latin typeface="Calibri" panose="020F0502020204030204" pitchFamily="34" charset="0"/>
                <a:ea typeface="Calibri" panose="020F0502020204030204" pitchFamily="34" charset="0"/>
                <a:cs typeface="Times New Roman" panose="02020603050405020304" pitchFamily="18" charset="0"/>
              </a:rPr>
              <a:t>Self-study</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err="1">
                <a:latin typeface="Calibri" panose="020F0502020204030204" pitchFamily="34" charset="0"/>
                <a:ea typeface="Calibri" panose="020F0502020204030204" pitchFamily="34" charset="0"/>
                <a:cs typeface="Times New Roman" panose="02020603050405020304" pitchFamily="18" charset="0"/>
              </a:rPr>
              <a:t>read</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err="1">
                <a:latin typeface="Calibri" panose="020F0502020204030204" pitchFamily="34" charset="0"/>
                <a:ea typeface="Calibri" panose="020F0502020204030204" pitchFamily="34" charset="0"/>
                <a:cs typeface="Times New Roman" panose="02020603050405020304" pitchFamily="18" charset="0"/>
              </a:rPr>
              <a:t>the</a:t>
            </a:r>
            <a:r>
              <a:rPr lang="nl-NL" dirty="0">
                <a:latin typeface="Calibri" panose="020F0502020204030204" pitchFamily="34" charset="0"/>
                <a:ea typeface="Calibri" panose="020F0502020204030204" pitchFamily="34" charset="0"/>
                <a:cs typeface="Times New Roman" panose="02020603050405020304" pitchFamily="18" charset="0"/>
              </a:rPr>
              <a:t> paper </a:t>
            </a:r>
            <a:r>
              <a:rPr lang="nl-NL" dirty="0" err="1">
                <a:latin typeface="Calibri" panose="020F0502020204030204" pitchFamily="34" charset="0"/>
                <a:ea typeface="Calibri" panose="020F0502020204030204" pitchFamily="34" charset="0"/>
                <a:cs typeface="Times New Roman" panose="02020603050405020304" pitchFamily="18" charset="0"/>
              </a:rPr>
              <a:t>about</a:t>
            </a:r>
            <a:r>
              <a:rPr lang="nl-NL" dirty="0">
                <a:latin typeface="Calibri" panose="020F0502020204030204" pitchFamily="34" charset="0"/>
                <a:ea typeface="Calibri" panose="020F0502020204030204" pitchFamily="34" charset="0"/>
                <a:cs typeface="Times New Roman" panose="02020603050405020304" pitchFamily="18" charset="0"/>
              </a:rPr>
              <a:t> water </a:t>
            </a:r>
            <a:r>
              <a:rPr lang="nl-NL" dirty="0" err="1">
                <a:latin typeface="Calibri" panose="020F0502020204030204" pitchFamily="34" charset="0"/>
                <a:ea typeface="Calibri" panose="020F0502020204030204" pitchFamily="34" charset="0"/>
                <a:cs typeface="Times New Roman" panose="02020603050405020304" pitchFamily="18" charset="0"/>
              </a:rPr>
              <a:t>purfication</a:t>
            </a:r>
            <a:r>
              <a:rPr lang="nl-NL"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rPr>
              <a:t>by the award-winning company </a:t>
            </a:r>
            <a:r>
              <a:rPr lang="en-GB" sz="1800" dirty="0" err="1">
                <a:effectLst/>
                <a:latin typeface="Calibri" panose="020F0502020204030204" pitchFamily="34" charset="0"/>
                <a:ea typeface="Calibri" panose="020F0502020204030204" pitchFamily="34" charset="0"/>
              </a:rPr>
              <a:t>Hydraloop</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2050" name="Picture 2" descr="Home | Hydraloop | NL | Grijs water recycling | Gebruik Water Twee keer">
            <a:extLst>
              <a:ext uri="{FF2B5EF4-FFF2-40B4-BE49-F238E27FC236}">
                <a16:creationId xmlns:a16="http://schemas.microsoft.com/office/drawing/2014/main" id="{C08A468B-B605-4264-B10E-3E08C701C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3795481"/>
            <a:ext cx="3695700"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5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Lesson 2</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800" b="1" dirty="0">
                <a:latin typeface="play"/>
              </a:rPr>
              <a:t>Water pollution and water purification</a:t>
            </a:r>
            <a:endParaRPr lang="nl-NL" sz="2800" dirty="0"/>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79686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Student registration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5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Objectives</a:t>
            </a:r>
            <a:r>
              <a:rPr lang="nl-NL" sz="3600" dirty="0"/>
              <a:t> of </a:t>
            </a:r>
            <a:r>
              <a:rPr lang="nl-NL" sz="3600" dirty="0" err="1"/>
              <a:t>the</a:t>
            </a:r>
            <a:r>
              <a:rPr lang="nl-NL" sz="3600" dirty="0"/>
              <a:t> </a:t>
            </a:r>
            <a:r>
              <a:rPr lang="nl-NL" sz="3600" dirty="0" err="1"/>
              <a:t>lesson</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For students to understand the concept purification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For students to experiment with filtering water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76230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Exeriment</a:t>
            </a:r>
            <a:r>
              <a:rPr lang="nl-NL" sz="3600" dirty="0"/>
              <a:t> </a:t>
            </a:r>
            <a:r>
              <a:rPr lang="nl-NL" sz="3600" dirty="0" err="1"/>
              <a:t>explaintion</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indent="-342900" algn="l">
              <a:buAutoNum type="arabicPeriod"/>
            </a:pPr>
            <a:r>
              <a:rPr lang="nl-NL" sz="2000" dirty="0">
                <a:latin typeface="Calibri" panose="020F0502020204030204" pitchFamily="34" charset="0"/>
                <a:cs typeface="Calibri" panose="020F0502020204030204" pitchFamily="34" charset="0"/>
              </a:rPr>
              <a:t>You </a:t>
            </a:r>
            <a:r>
              <a:rPr lang="nl-NL" sz="2000" dirty="0" err="1">
                <a:latin typeface="Calibri" panose="020F0502020204030204" pitchFamily="34" charset="0"/>
                <a:cs typeface="Calibri" panose="020F0502020204030204" pitchFamily="34" charset="0"/>
              </a:rPr>
              <a:t>will</a:t>
            </a:r>
            <a:r>
              <a:rPr lang="nl-NL" sz="2000" dirty="0">
                <a:latin typeface="Calibri" panose="020F0502020204030204" pitchFamily="34" charset="0"/>
                <a:cs typeface="Calibri" panose="020F0502020204030204" pitchFamily="34" charset="0"/>
              </a:rPr>
              <a:t> get </a:t>
            </a:r>
            <a:r>
              <a:rPr lang="nl-NL" sz="2000" dirty="0" err="1">
                <a:latin typeface="Calibri" panose="020F0502020204030204" pitchFamily="34" charset="0"/>
                <a:cs typeface="Calibri" panose="020F0502020204030204" pitchFamily="34" charset="0"/>
              </a:rPr>
              <a:t>from</a:t>
            </a:r>
            <a:r>
              <a:rPr lang="nl-NL" sz="2000" dirty="0">
                <a:latin typeface="Calibri" panose="020F0502020204030204" pitchFamily="34" charset="0"/>
                <a:cs typeface="Calibri" panose="020F0502020204030204" pitchFamily="34" charset="0"/>
              </a:rPr>
              <a:t> me a filter + waste water</a:t>
            </a:r>
          </a:p>
          <a:p>
            <a:pPr marL="342900" indent="-342900" algn="l">
              <a:buAutoNum type="arabicPeriod"/>
            </a:pPr>
            <a:r>
              <a:rPr lang="nl-NL" sz="2000" dirty="0">
                <a:latin typeface="Calibri" panose="020F0502020204030204" pitchFamily="34" charset="0"/>
                <a:cs typeface="Calibri" panose="020F0502020204030204" pitchFamily="34" charset="0"/>
              </a:rPr>
              <a:t>The waste water </a:t>
            </a:r>
            <a:r>
              <a:rPr lang="nl-NL" sz="2000" dirty="0" err="1">
                <a:latin typeface="Calibri" panose="020F0502020204030204" pitchFamily="34" charset="0"/>
                <a:cs typeface="Calibri" panose="020F0502020204030204" pitchFamily="34" charset="0"/>
              </a:rPr>
              <a:t>contains</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sand</a:t>
            </a:r>
            <a:r>
              <a:rPr lang="nl-NL" sz="2000" dirty="0">
                <a:latin typeface="Calibri" panose="020F0502020204030204" pitchFamily="34" charset="0"/>
                <a:cs typeface="Calibri" panose="020F0502020204030204" pitchFamily="34" charset="0"/>
              </a:rPr>
              <a:t>, gravel or hair </a:t>
            </a:r>
            <a:r>
              <a:rPr lang="nl-NL" sz="2000" dirty="0" err="1">
                <a:latin typeface="Calibri" panose="020F0502020204030204" pitchFamily="34" charset="0"/>
                <a:cs typeface="Calibri" panose="020F0502020204030204" pitchFamily="34" charset="0"/>
              </a:rPr>
              <a:t>coloring</a:t>
            </a:r>
            <a:endParaRPr lang="nl-NL" sz="2000" dirty="0">
              <a:latin typeface="Calibri" panose="020F0502020204030204" pitchFamily="34" charset="0"/>
              <a:cs typeface="Calibri" panose="020F0502020204030204" pitchFamily="34" charset="0"/>
            </a:endParaRPr>
          </a:p>
          <a:p>
            <a:pPr marL="342900" indent="-342900" algn="l">
              <a:buAutoNum type="arabicPeriod"/>
            </a:pPr>
            <a:r>
              <a:rPr lang="en-GB" sz="2000" dirty="0">
                <a:latin typeface="Calibri" panose="020F0502020204030204" pitchFamily="34" charset="0"/>
                <a:ea typeface="Times New Roman" panose="02020603050405020304" pitchFamily="18" charset="0"/>
                <a:cs typeface="Calibri" panose="020F0502020204030204" pitchFamily="34" charset="0"/>
              </a:rPr>
              <a:t>Filter the water 3 times and see the results</a:t>
            </a:r>
          </a:p>
          <a:p>
            <a:pPr marL="342900" indent="-342900" algn="l">
              <a:buAutoNum type="arabicPeriod"/>
            </a:pPr>
            <a:r>
              <a:rPr lang="en-GB" sz="2000" dirty="0">
                <a:latin typeface="Calibri" panose="020F0502020204030204" pitchFamily="34" charset="0"/>
                <a:ea typeface="Times New Roman" panose="02020603050405020304" pitchFamily="18" charset="0"/>
                <a:cs typeface="Calibri" panose="020F0502020204030204" pitchFamily="34" charset="0"/>
              </a:rPr>
              <a:t>Write down the findings of the experiment</a:t>
            </a: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43765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Experiment </a:t>
            </a:r>
            <a:r>
              <a:rPr lang="nl-NL" dirty="0" err="1"/>
              <a:t>aftertalk</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r>
              <a:rPr lang="nl-NL" dirty="0" err="1"/>
              <a:t>What</a:t>
            </a:r>
            <a:r>
              <a:rPr lang="nl-NL" dirty="0"/>
              <a:t> was </a:t>
            </a:r>
            <a:r>
              <a:rPr lang="nl-NL" dirty="0" err="1"/>
              <a:t>the</a:t>
            </a:r>
            <a:r>
              <a:rPr lang="nl-NL" dirty="0"/>
              <a:t> </a:t>
            </a:r>
            <a:r>
              <a:rPr lang="nl-NL" dirty="0" err="1"/>
              <a:t>main</a:t>
            </a:r>
            <a:r>
              <a:rPr lang="nl-NL" dirty="0"/>
              <a:t> goal of </a:t>
            </a:r>
            <a:r>
              <a:rPr lang="nl-NL" dirty="0" err="1"/>
              <a:t>this</a:t>
            </a:r>
            <a:r>
              <a:rPr lang="nl-NL" dirty="0"/>
              <a:t> experiment?</a:t>
            </a:r>
          </a:p>
          <a:p>
            <a:r>
              <a:rPr lang="nl-NL" dirty="0" err="1"/>
              <a:t>What</a:t>
            </a:r>
            <a:r>
              <a:rPr lang="nl-NL" dirty="0"/>
              <a:t> </a:t>
            </a:r>
            <a:r>
              <a:rPr lang="nl-NL" dirty="0" err="1"/>
              <a:t>did</a:t>
            </a:r>
            <a:r>
              <a:rPr lang="nl-NL" dirty="0"/>
              <a:t> we </a:t>
            </a:r>
            <a:r>
              <a:rPr lang="nl-NL" dirty="0" err="1"/>
              <a:t>learn</a:t>
            </a:r>
            <a:r>
              <a:rPr lang="nl-NL" dirty="0"/>
              <a:t>?</a:t>
            </a:r>
          </a:p>
          <a:p>
            <a:r>
              <a:rPr lang="nl-NL" dirty="0"/>
              <a:t>Do you </a:t>
            </a:r>
            <a:r>
              <a:rPr lang="nl-NL" dirty="0" err="1"/>
              <a:t>think</a:t>
            </a:r>
            <a:r>
              <a:rPr lang="nl-NL" dirty="0"/>
              <a:t> </a:t>
            </a:r>
            <a:r>
              <a:rPr lang="nl-NL" dirty="0" err="1"/>
              <a:t>they</a:t>
            </a:r>
            <a:r>
              <a:rPr lang="nl-NL" dirty="0"/>
              <a:t> </a:t>
            </a:r>
            <a:r>
              <a:rPr lang="nl-NL" dirty="0" err="1"/>
              <a:t>use</a:t>
            </a:r>
            <a:r>
              <a:rPr lang="nl-NL" dirty="0"/>
              <a:t> </a:t>
            </a:r>
            <a:r>
              <a:rPr lang="nl-NL" dirty="0" err="1"/>
              <a:t>this</a:t>
            </a:r>
            <a:r>
              <a:rPr lang="nl-NL" dirty="0"/>
              <a:t> system as well </a:t>
            </a:r>
            <a:r>
              <a:rPr lang="nl-NL" dirty="0" err="1"/>
              <a:t>for</a:t>
            </a:r>
            <a:r>
              <a:rPr lang="nl-NL" dirty="0"/>
              <a:t> </a:t>
            </a:r>
            <a:r>
              <a:rPr lang="nl-NL" dirty="0" err="1"/>
              <a:t>the</a:t>
            </a:r>
            <a:r>
              <a:rPr lang="nl-NL" dirty="0"/>
              <a:t> </a:t>
            </a:r>
            <a:r>
              <a:rPr lang="nl-NL" dirty="0" err="1"/>
              <a:t>main</a:t>
            </a:r>
            <a:r>
              <a:rPr lang="nl-NL" dirty="0"/>
              <a:t> </a:t>
            </a:r>
            <a:r>
              <a:rPr lang="nl-NL" dirty="0" err="1"/>
              <a:t>industry</a:t>
            </a:r>
            <a:r>
              <a:rPr lang="nl-NL" dirty="0"/>
              <a:t>?</a:t>
            </a:r>
          </a:p>
          <a:p>
            <a:endParaRPr lang="nl-NL" dirty="0"/>
          </a:p>
        </p:txBody>
      </p:sp>
    </p:spTree>
    <p:extLst>
      <p:ext uri="{BB962C8B-B14F-4D97-AF65-F5344CB8AC3E}">
        <p14:creationId xmlns:p14="http://schemas.microsoft.com/office/powerpoint/2010/main" val="360703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Evalution</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r>
              <a:rPr lang="nl-NL" dirty="0" err="1"/>
              <a:t>Any</a:t>
            </a:r>
            <a:r>
              <a:rPr lang="nl-NL" dirty="0"/>
              <a:t> </a:t>
            </a:r>
            <a:r>
              <a:rPr lang="nl-NL" dirty="0" err="1"/>
              <a:t>questions</a:t>
            </a:r>
            <a:r>
              <a:rPr lang="nl-NL" dirty="0"/>
              <a:t>?</a:t>
            </a:r>
          </a:p>
          <a:p>
            <a:r>
              <a:rPr lang="nl-NL" dirty="0" err="1"/>
              <a:t>What</a:t>
            </a:r>
            <a:r>
              <a:rPr lang="nl-NL" dirty="0"/>
              <a:t> are we </a:t>
            </a:r>
            <a:r>
              <a:rPr lang="nl-NL" dirty="0" err="1"/>
              <a:t>going</a:t>
            </a:r>
            <a:r>
              <a:rPr lang="nl-NL" dirty="0"/>
              <a:t> </a:t>
            </a:r>
            <a:r>
              <a:rPr lang="nl-NL" dirty="0" err="1"/>
              <a:t>to</a:t>
            </a:r>
            <a:r>
              <a:rPr lang="nl-NL" dirty="0"/>
              <a:t> do next week?</a:t>
            </a:r>
          </a:p>
          <a:p>
            <a:endParaRPr lang="nl-NL" dirty="0"/>
          </a:p>
          <a:p>
            <a:endParaRPr lang="nl-NL" dirty="0"/>
          </a:p>
        </p:txBody>
      </p:sp>
    </p:spTree>
    <p:extLst>
      <p:ext uri="{BB962C8B-B14F-4D97-AF65-F5344CB8AC3E}">
        <p14:creationId xmlns:p14="http://schemas.microsoft.com/office/powerpoint/2010/main" val="188101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Student registration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2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Objectives</a:t>
            </a:r>
            <a:r>
              <a:rPr lang="nl-NL" sz="3600" dirty="0"/>
              <a:t> of </a:t>
            </a:r>
            <a:r>
              <a:rPr lang="nl-NL" sz="3600" dirty="0" err="1"/>
              <a:t>the</a:t>
            </a:r>
            <a:r>
              <a:rPr lang="nl-NL" sz="3600" dirty="0"/>
              <a:t> </a:t>
            </a:r>
            <a:r>
              <a:rPr lang="nl-NL" sz="3600" dirty="0" err="1"/>
              <a:t>lesson</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for students to be able to look at the resource water and to get familiar with the problems around the threat that water becomes scarce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For students to know facts and figures about the threat of water becoming scarce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For students to have knowledge on how we can save water with simple steps, water pollution (Ocean clean-up project) and purification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AutoNum type="arabicPeriod"/>
            </a:pPr>
            <a:endParaRPr lang="nl-NL" sz="2800" dirty="0"/>
          </a:p>
          <a:p>
            <a:pPr algn="l"/>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Theme</a:t>
            </a:r>
            <a:r>
              <a:rPr lang="nl-NL" sz="3600" dirty="0"/>
              <a:t> </a:t>
            </a:r>
            <a:r>
              <a:rPr lang="nl-NL" sz="3600" dirty="0" err="1"/>
              <a:t>introduction</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indent="-342900" algn="l">
              <a:buFont typeface="Arial" panose="020B0604020202020204" pitchFamily="34" charset="0"/>
              <a:buChar char="•"/>
            </a:pPr>
            <a:r>
              <a:rPr lang="nl-NL" sz="2000" dirty="0">
                <a:effectLst/>
                <a:latin typeface="Calibri" panose="020F0502020204030204" pitchFamily="34" charset="0"/>
                <a:ea typeface="Calibri" panose="020F0502020204030204" pitchFamily="34" charset="0"/>
              </a:rPr>
              <a:t>Water: a resource </a:t>
            </a:r>
            <a:r>
              <a:rPr lang="nl-NL" sz="2000" dirty="0" err="1">
                <a:effectLst/>
                <a:latin typeface="Calibri" panose="020F0502020204030204" pitchFamily="34" charset="0"/>
                <a:ea typeface="Calibri" panose="020F0502020204030204" pitchFamily="34" charset="0"/>
              </a:rPr>
              <a:t>threatening</a:t>
            </a:r>
            <a:r>
              <a:rPr lang="nl-NL" sz="2000" dirty="0">
                <a:effectLst/>
                <a:latin typeface="Calibri" panose="020F0502020204030204" pitchFamily="34" charset="0"/>
                <a:ea typeface="Calibri" panose="020F0502020204030204" pitchFamily="34" charset="0"/>
              </a:rPr>
              <a:t> </a:t>
            </a:r>
            <a:r>
              <a:rPr lang="nl-NL" sz="2000" dirty="0" err="1">
                <a:effectLst/>
                <a:latin typeface="Calibri" panose="020F0502020204030204" pitchFamily="34" charset="0"/>
                <a:ea typeface="Calibri" panose="020F0502020204030204" pitchFamily="34" charset="0"/>
              </a:rPr>
              <a:t>to</a:t>
            </a:r>
            <a:r>
              <a:rPr lang="nl-NL" sz="2000" dirty="0">
                <a:effectLst/>
                <a:latin typeface="Calibri" panose="020F0502020204030204" pitchFamily="34" charset="0"/>
                <a:ea typeface="Calibri" panose="020F0502020204030204" pitchFamily="34" charset="0"/>
              </a:rPr>
              <a:t> </a:t>
            </a:r>
            <a:r>
              <a:rPr lang="nl-NL" sz="2000" dirty="0" err="1">
                <a:effectLst/>
                <a:latin typeface="Calibri" panose="020F0502020204030204" pitchFamily="34" charset="0"/>
                <a:ea typeface="Calibri" panose="020F0502020204030204" pitchFamily="34" charset="0"/>
              </a:rPr>
              <a:t>become</a:t>
            </a:r>
            <a:r>
              <a:rPr lang="nl-NL" sz="2000" dirty="0">
                <a:effectLst/>
                <a:latin typeface="Calibri" panose="020F0502020204030204" pitchFamily="34" charset="0"/>
                <a:ea typeface="Calibri" panose="020F0502020204030204" pitchFamily="34" charset="0"/>
              </a:rPr>
              <a:t> </a:t>
            </a:r>
            <a:r>
              <a:rPr lang="nl-NL" sz="2000" dirty="0" err="1">
                <a:effectLst/>
                <a:latin typeface="Calibri" panose="020F0502020204030204" pitchFamily="34" charset="0"/>
                <a:ea typeface="Calibri" panose="020F0502020204030204" pitchFamily="34" charset="0"/>
              </a:rPr>
              <a:t>scarce</a:t>
            </a:r>
            <a:r>
              <a:rPr lang="nl-NL" sz="2000" dirty="0">
                <a:effectLst/>
                <a:latin typeface="Calibri" panose="020F0502020204030204" pitchFamily="34" charset="0"/>
                <a:ea typeface="Calibri" panose="020F0502020204030204" pitchFamily="34" charset="0"/>
              </a:rPr>
              <a:t>. </a:t>
            </a:r>
          </a:p>
          <a:p>
            <a:pPr marL="800100" lvl="1" indent="-342900" algn="l">
              <a:buFont typeface="Arial" panose="020B0604020202020204" pitchFamily="34" charset="0"/>
              <a:buChar char="•"/>
            </a:pPr>
            <a:r>
              <a:rPr lang="nl-NL" sz="1800" dirty="0" err="1">
                <a:effectLst/>
                <a:latin typeface="Calibri" panose="020F0502020204030204" pitchFamily="34" charset="0"/>
                <a:ea typeface="Calibri" panose="020F0502020204030204" pitchFamily="34" charset="0"/>
              </a:rPr>
              <a:t>Fact</a:t>
            </a:r>
            <a:r>
              <a:rPr lang="nl-NL" sz="180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Can you imagine that a household uses around 130 litres of perfectly clean drinking water to do the dishes, operate a washing machine or flush the toilet? </a:t>
            </a:r>
            <a:endParaRPr lang="nl-NL" sz="1800" dirty="0">
              <a:effectLst/>
              <a:latin typeface="Calibri" panose="020F0502020204030204" pitchFamily="34" charset="0"/>
              <a:ea typeface="Calibri" panose="020F0502020204030204" pitchFamily="34" charset="0"/>
            </a:endParaRPr>
          </a:p>
          <a:p>
            <a:pPr marL="342900" indent="-342900" algn="l">
              <a:buFont typeface="Arial" panose="020B0604020202020204" pitchFamily="34" charset="0"/>
              <a:buChar char="•"/>
            </a:pPr>
            <a:r>
              <a:rPr lang="nl-NL" sz="2000" dirty="0" err="1">
                <a:latin typeface="Calibri" panose="020F0502020204030204" pitchFamily="34" charset="0"/>
              </a:rPr>
              <a:t>Main</a:t>
            </a:r>
            <a:r>
              <a:rPr lang="nl-NL" sz="2000" dirty="0">
                <a:latin typeface="Calibri" panose="020F0502020204030204" pitchFamily="34" charset="0"/>
              </a:rPr>
              <a:t> question: </a:t>
            </a:r>
            <a:r>
              <a:rPr lang="en-GB" sz="2000" dirty="0">
                <a:effectLst/>
                <a:latin typeface="Calibri" panose="020F0502020204030204" pitchFamily="34" charset="0"/>
                <a:ea typeface="Calibri" panose="020F0502020204030204" pitchFamily="34" charset="0"/>
              </a:rPr>
              <a:t>what do you think is the cause of the threat?</a:t>
            </a:r>
          </a:p>
          <a:p>
            <a:pPr marL="342900" indent="-342900" algn="l">
              <a:buFont typeface="Arial" panose="020B0604020202020204" pitchFamily="34" charset="0"/>
              <a:buChar char="•"/>
            </a:pPr>
            <a:r>
              <a:rPr lang="en-GB" sz="2000" dirty="0">
                <a:latin typeface="Calibri" panose="020F0502020204030204" pitchFamily="34" charset="0"/>
              </a:rPr>
              <a:t>Share your thoughts with the group</a:t>
            </a:r>
            <a:endParaRPr lang="nl-NL" sz="2000" dirty="0"/>
          </a:p>
          <a:p>
            <a:pPr algn="l"/>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6008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Facts</a:t>
            </a:r>
            <a:r>
              <a:rPr lang="nl-NL" sz="3600" dirty="0"/>
              <a:t> </a:t>
            </a:r>
            <a:r>
              <a:rPr lang="nl-NL" sz="3600" dirty="0" err="1"/>
              <a:t>and</a:t>
            </a:r>
            <a:r>
              <a:rPr lang="nl-NL" sz="3600" dirty="0"/>
              <a:t> </a:t>
            </a:r>
            <a:r>
              <a:rPr lang="nl-NL" sz="3600" dirty="0" err="1"/>
              <a:t>figures</a:t>
            </a:r>
            <a:endParaRPr lang="nl-NL" sz="3600" dirty="0"/>
          </a:p>
        </p:txBody>
      </p:sp>
      <p:sp>
        <p:nvSpPr>
          <p:cNvPr id="3" name="Ondertitel 2"/>
          <p:cNvSpPr>
            <a:spLocks noGrp="1"/>
          </p:cNvSpPr>
          <p:nvPr>
            <p:ph type="subTitle" idx="1"/>
          </p:nvPr>
        </p:nvSpPr>
        <p:spPr>
          <a:xfrm>
            <a:off x="986281" y="1546049"/>
            <a:ext cx="9063242" cy="5096742"/>
          </a:xfrm>
        </p:spPr>
        <p:txBody>
          <a:bodyPr>
            <a:normAutofit/>
          </a:bodyPr>
          <a:lstStyle/>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over the past 40 years, the world’s population has doubled and use of water has quadrupled.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Today, about 4 billion people, representing nearly two-thirds of the world population, experience severe water scarcity during at least one month of the year.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Up to 40% of the world's population will be living in seriously water-stressed areas by 2035.</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If we continue doing what we are doing today, by 2040, there will not be enough water to quench the thirst of the world population and keep the current energy and power solutions going.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By 2050, the world population will have grown to 9.7 billion people. Water demand is projected to grow by 55 percent, including a 400-percent rise in manufacturing water demand.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10109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Saving</a:t>
            </a:r>
            <a:r>
              <a:rPr lang="nl-NL" sz="3600" dirty="0"/>
              <a:t> water </a:t>
            </a:r>
            <a:r>
              <a:rPr lang="nl-NL" sz="3600" dirty="0" err="1"/>
              <a:t>and</a:t>
            </a:r>
            <a:r>
              <a:rPr lang="nl-NL" sz="3600" dirty="0"/>
              <a:t> </a:t>
            </a:r>
            <a:r>
              <a:rPr lang="nl-NL" sz="3600" dirty="0" err="1"/>
              <a:t>why</a:t>
            </a:r>
            <a:r>
              <a:rPr lang="nl-NL" sz="3600" dirty="0"/>
              <a:t>?</a:t>
            </a:r>
          </a:p>
        </p:txBody>
      </p:sp>
      <p:sp>
        <p:nvSpPr>
          <p:cNvPr id="3" name="Ondertitel 2"/>
          <p:cNvSpPr>
            <a:spLocks noGrp="1"/>
          </p:cNvSpPr>
          <p:nvPr>
            <p:ph type="subTitle" idx="1"/>
          </p:nvPr>
        </p:nvSpPr>
        <p:spPr>
          <a:xfrm>
            <a:off x="986281" y="1546049"/>
            <a:ext cx="9063242" cy="5096742"/>
          </a:xfrm>
        </p:spPr>
        <p:txBody>
          <a:bodyPr>
            <a:normAutofit/>
          </a:bodyPr>
          <a:lstStyle/>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main reasons for the growth of water scarcity on the planet: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growing water demand due to the population growth,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higher living standards with increasing water demand,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 dietary consumption of more animal products,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expansion of irrigation in the agriculture. </a:t>
            </a: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Moreover, deforestation, the climate change (combination of floods and droughts), water pollution and wasteful water use (like flushing the toilet or operating a washing machine with clean fresh water) can result in the shortage of water supply.</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For example in the Netherlands, the famous ‘water country’, in the last couple of years there’s been an impending water shortage, especially due to hot summers.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5534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a:t>Tips </a:t>
            </a:r>
            <a:r>
              <a:rPr lang="nl-NL" sz="3600" dirty="0" err="1"/>
              <a:t>to</a:t>
            </a:r>
            <a:r>
              <a:rPr lang="nl-NL" sz="3600" dirty="0"/>
              <a:t> save water</a:t>
            </a:r>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Use a bowl in the sink when washing fruit, vegetables of dishes. You can then use the waste water to water your plants.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Fill a jug of water and put it in the fridge for when you want a cool drink.</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Turn off the tap when you clean your teeth. A running tap uses up to nine litres of water a minute.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Wait until you have a full load before using your washing machine or your dishwasher. Some new washing machines use less than seven litres of water for each kilogramme of clothes, while modern dishwashers can us as little as 10 to 15 litres of water a cycle.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If possible, take a shower instead of a bath. A five-minute shower uses about 40 litres of water. This is about half the volume of a standard bath.</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Use a water-saving device in your toilet cistern. Depending on the size of your cistern, you could save between one and three litres each time you flush the toilet.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Using a watering can in the garden instead of a sprinkler or a hosepipe. Garden sprinklers and hosepipes left running can use between 500 and 1000 litres of water an hour.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Think about fitting a water butt to collect rainwater off your roof. Water butts usually store about 200 litres of water. As well as being better for watering your plants, using rainwater in the garden reduces the amount of treated water you use.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Check your property regularly for leaks on your internal plumbing.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sz="1200" dirty="0">
                <a:effectLst/>
                <a:latin typeface="Calibri" panose="020F0502020204030204" pitchFamily="34" charset="0"/>
                <a:ea typeface="Calibri" panose="020F0502020204030204" pitchFamily="34" charset="0"/>
                <a:cs typeface="Calibri" panose="020F0502020204030204" pitchFamily="34" charset="0"/>
              </a:rPr>
              <a:t>Try shortening your regular shower routine with 2 minutes (make it for example 5 instead of 7 minutes). Also making your water temperature 1-2 degrees lower will help you save some energy and is good for your health (if you have heard about the Ice Man Wim Hof, then you know that. Otherwise look up the Wim Hof method online!)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84320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a:t>Water </a:t>
            </a:r>
            <a:r>
              <a:rPr lang="nl-NL" sz="3600" dirty="0" err="1"/>
              <a:t>pollution</a:t>
            </a:r>
            <a:endParaRPr lang="nl-NL" sz="36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8" name="Onlinemedia 7" title="Water pollution | Water Contamination | Video for kids">
            <a:hlinkClick r:id="" action="ppaction://media"/>
            <a:extLst>
              <a:ext uri="{FF2B5EF4-FFF2-40B4-BE49-F238E27FC236}">
                <a16:creationId xmlns:a16="http://schemas.microsoft.com/office/drawing/2014/main" id="{5CCDC027-C01B-454D-A9BC-D5850D2DC39B}"/>
              </a:ext>
            </a:extLst>
          </p:cNvPr>
          <p:cNvPicPr>
            <a:picLocks noRot="1" noChangeAspect="1"/>
          </p:cNvPicPr>
          <p:nvPr>
            <a:videoFile r:link="rId1"/>
          </p:nvPr>
        </p:nvPicPr>
        <p:blipFill>
          <a:blip r:embed="rId5"/>
          <a:stretch>
            <a:fillRect/>
          </a:stretch>
        </p:blipFill>
        <p:spPr>
          <a:xfrm>
            <a:off x="1565925" y="1516132"/>
            <a:ext cx="7575658" cy="4280246"/>
          </a:xfrm>
          <a:prstGeom prst="rect">
            <a:avLst/>
          </a:prstGeom>
        </p:spPr>
      </p:pic>
    </p:spTree>
    <p:extLst>
      <p:ext uri="{BB962C8B-B14F-4D97-AF65-F5344CB8AC3E}">
        <p14:creationId xmlns:p14="http://schemas.microsoft.com/office/powerpoint/2010/main" val="20265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Causes</a:t>
            </a:r>
            <a:r>
              <a:rPr lang="nl-NL" sz="3600" dirty="0"/>
              <a:t> of water </a:t>
            </a:r>
            <a:r>
              <a:rPr lang="nl-NL" sz="3600" dirty="0" err="1"/>
              <a:t>pollution</a:t>
            </a:r>
            <a:endParaRPr lang="nl-NL" sz="3600" dirty="0"/>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sz="2000" dirty="0" err="1">
                <a:effectLst/>
                <a:latin typeface="Calibri" panose="020F0502020204030204" pitchFamily="34" charset="0"/>
                <a:ea typeface="Calibri" panose="020F0502020204030204" pitchFamily="34" charset="0"/>
                <a:cs typeface="Times New Roman" panose="02020603050405020304" pitchFamily="18" charset="0"/>
              </a:rPr>
              <a:t>Agriculture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07000"/>
              </a:lnSpc>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Sewage and wastewater</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07000"/>
              </a:lnSpc>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Oil pollution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2000" dirty="0">
                <a:effectLst/>
                <a:latin typeface="Calibri" panose="020F0502020204030204" pitchFamily="34" charset="0"/>
                <a:ea typeface="Calibri" panose="020F0502020204030204" pitchFamily="34" charset="0"/>
              </a:rPr>
              <a:t>Radioactive substances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7" name="Afbeelding 6" descr="Afbeelding met berg, natuur, rif, oceaanbodem&#10;&#10;Automatisch gegenereerde beschrijving">
            <a:extLst>
              <a:ext uri="{FF2B5EF4-FFF2-40B4-BE49-F238E27FC236}">
                <a16:creationId xmlns:a16="http://schemas.microsoft.com/office/drawing/2014/main" id="{CDF6F7C9-B169-4679-AE16-F61F1D6C6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627" y="1882733"/>
            <a:ext cx="4777839" cy="3092534"/>
          </a:xfrm>
          <a:prstGeom prst="rect">
            <a:avLst/>
          </a:prstGeom>
        </p:spPr>
      </p:pic>
    </p:spTree>
    <p:extLst>
      <p:ext uri="{BB962C8B-B14F-4D97-AF65-F5344CB8AC3E}">
        <p14:creationId xmlns:p14="http://schemas.microsoft.com/office/powerpoint/2010/main" val="37230235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7F1F65-2262-43B2-8409-503B06011250}"/>
</file>

<file path=customXml/itemProps2.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customXml/itemProps3.xml><?xml version="1.0" encoding="utf-8"?>
<ds:datastoreItem xmlns:ds="http://schemas.openxmlformats.org/officeDocument/2006/customXml" ds:itemID="{4E29153E-E645-4520-A8DB-CBEB3B35B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635</TotalTime>
  <Words>945</Words>
  <Application>Microsoft Office PowerPoint</Application>
  <PresentationFormat>Breedbeeld</PresentationFormat>
  <Paragraphs>87</Paragraphs>
  <Slides>17</Slides>
  <Notes>0</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Calibri</vt:lpstr>
      <vt:lpstr>play</vt:lpstr>
      <vt:lpstr>play</vt:lpstr>
      <vt:lpstr>Symbol</vt:lpstr>
      <vt:lpstr>Trebuchet MS</vt:lpstr>
      <vt:lpstr>Wingdings 3</vt:lpstr>
      <vt:lpstr>Facet</vt:lpstr>
      <vt:lpstr>Lesson 1</vt:lpstr>
      <vt:lpstr>Student registration</vt:lpstr>
      <vt:lpstr>Objectives of the lesson</vt:lpstr>
      <vt:lpstr>Theme introduction</vt:lpstr>
      <vt:lpstr>Facts and figures</vt:lpstr>
      <vt:lpstr>Saving water and why?</vt:lpstr>
      <vt:lpstr>Tips to save water</vt:lpstr>
      <vt:lpstr>Water pollution</vt:lpstr>
      <vt:lpstr>Causes of water pollution</vt:lpstr>
      <vt:lpstr>Student activity</vt:lpstr>
      <vt:lpstr>Evalation and self-study</vt:lpstr>
      <vt:lpstr>Lesson 2</vt:lpstr>
      <vt:lpstr>Student registration</vt:lpstr>
      <vt:lpstr>Objectives of the lesson</vt:lpstr>
      <vt:lpstr>Exeriment explaintion</vt:lpstr>
      <vt:lpstr>Experiment aftertalk</vt:lpstr>
      <vt:lpstr>Evalution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lastModifiedBy>Ganna Chalapko</cp:lastModifiedBy>
  <cp:revision>122</cp:revision>
  <dcterms:created xsi:type="dcterms:W3CDTF">2020-10-08T12:13:34Z</dcterms:created>
  <dcterms:modified xsi:type="dcterms:W3CDTF">2023-04-24T14:21:59Z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