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4" r:id="rId6"/>
    <p:sldId id="275" r:id="rId7"/>
    <p:sldId id="267" r:id="rId8"/>
    <p:sldId id="273" r:id="rId9"/>
    <p:sldId id="276" r:id="rId10"/>
    <p:sldId id="277" r:id="rId11"/>
    <p:sldId id="278" r:id="rId12"/>
    <p:sldId id="281" r:id="rId13"/>
    <p:sldId id="289" r:id="rId14"/>
    <p:sldId id="283" r:id="rId15"/>
    <p:sldId id="284" r:id="rId16"/>
    <p:sldId id="285" r:id="rId17"/>
    <p:sldId id="286" r:id="rId18"/>
    <p:sldId id="287" r:id="rId19"/>
    <p:sldId id="288" r:id="rId20"/>
    <p:sldId id="279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8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88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34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74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6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8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50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9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13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0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Haga clic para ver el sitio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Haga clic para ver los modelos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/>
              <a:t>18-09-2023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40F6F-39CF-4483-88D2-B9F8B9D58B40}" type="slidenum">
              <a:rPr lang="nl-NL" smtClean="0"/>
              <a:t>‹Nº›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shorts/8LsVgiIupII?feature=shar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CbFl9UHQh4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76200" y="5705475"/>
            <a:ext cx="466725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209009"/>
          </a:xfrm>
        </p:spPr>
        <p:txBody>
          <a:bodyPr/>
          <a:lstStyle/>
          <a:p>
            <a:pPr fontAlgn="base"/>
            <a:r>
              <a:rPr lang="en-US" sz="4000" b="1" dirty="0">
                <a:latin typeface="play"/>
              </a:rPr>
              <a:t>TEMA 1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3751117"/>
            <a:ext cx="8057394" cy="17614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fontAlgn="base"/>
            <a:endParaRPr lang="en-US" b="0" dirty="0">
              <a:solidFill>
                <a:srgbClr val="000000"/>
              </a:solidFill>
              <a:effectLst/>
              <a:latin typeface="Play"/>
            </a:endParaRPr>
          </a:p>
          <a:p>
            <a:pPr algn="l" fontAlgn="base"/>
            <a:r>
              <a:rPr lang="en-US" sz="2400" b="0" dirty="0">
                <a:solidFill>
                  <a:srgbClr val="000000"/>
                </a:solidFill>
                <a:effectLst/>
                <a:latin typeface="Play"/>
              </a:rPr>
              <a:t>¿Por qué los residuos son un problema creciente en la "economía lineal" actual?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76200" y="5705475"/>
            <a:ext cx="466725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209009"/>
          </a:xfrm>
        </p:spPr>
        <p:txBody>
          <a:bodyPr/>
          <a:lstStyle/>
          <a:p>
            <a:pPr fontAlgn="base"/>
            <a:r>
              <a:rPr lang="en-US" sz="4000" b="1" dirty="0">
                <a:latin typeface="play"/>
              </a:rPr>
              <a:t>TEMA 2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3751117"/>
            <a:ext cx="8057394" cy="17614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fontAlgn="base"/>
            <a:r>
              <a:rPr lang="en-US" sz="2800" b="0" dirty="0">
                <a:solidFill>
                  <a:srgbClr val="000000"/>
                </a:solidFill>
                <a:effectLst/>
                <a:latin typeface="Play"/>
              </a:rPr>
              <a:t>Economía circular y residuos como nueva materia prima</a:t>
            </a:r>
            <a:endParaRPr lang="nl-NL" sz="2800" dirty="0"/>
          </a:p>
          <a:p>
            <a:pPr algn="l" fontAlgn="base"/>
            <a:endParaRPr lang="en-US" b="0" dirty="0">
              <a:solidFill>
                <a:srgbClr val="000000"/>
              </a:solidFill>
              <a:effectLst/>
              <a:latin typeface="Play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Inscripción de estudiantes</a:t>
            </a:r>
          </a:p>
        </p:txBody>
      </p:sp>
      <p:pic>
        <p:nvPicPr>
          <p:cNvPr id="1026" name="Picture 2" descr="Welcome Nature GIF - Welcome Nature - Discover &amp; Share GIFs">
            <a:extLst>
              <a:ext uri="{FF2B5EF4-FFF2-40B4-BE49-F238E27FC236}">
                <a16:creationId xmlns:a16="http://schemas.microsoft.com/office/drawing/2014/main" id="{FC6F31C1-7E33-4483-9CD3-E9648AF6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609600"/>
            <a:ext cx="7403648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Objetivos</a:t>
            </a:r>
            <a:r>
              <a:rPr lang="nl-NL" sz="3600" dirty="0"/>
              <a:t> del </a:t>
            </a:r>
            <a:r>
              <a:rPr lang="nl-NL" sz="3600" dirty="0" err="1"/>
              <a:t>tema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Familiarizarse con el concepto de economía circular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Conocer los residuos como nueva materia prima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el reciclaje de papel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/>
              <a:t>Economía </a:t>
            </a:r>
            <a:r>
              <a:rPr lang="nl-NL" sz="3600" dirty="0" err="1"/>
              <a:t>circular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endParaRPr lang="nl-NL" sz="2800"/>
          </a:p>
          <a:p>
            <a:pPr marL="342900" indent="-342900" algn="l">
              <a:buAutoNum type="arabicPeriod"/>
            </a:pPr>
            <a:endParaRPr lang="en-GB" sz="2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en-GB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6F7CEC9-A28A-43AA-A4C7-219167CF4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65" y="1540072"/>
            <a:ext cx="6740070" cy="44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ea typeface="Calibri" panose="020F0502020204030204" pitchFamily="34" charset="0"/>
              </a:rPr>
              <a:t>Los residuos como nueva materia prima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379953"/>
            <a:ext cx="9018567" cy="494562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una economía circular, los residuos son la nueva materia prima. Ya no existe la línea (como en la economía lineal): producir, consumir y luego tirar. Así se ahorran materias primas, se protege el medio ambiente y se reducen las emisiones de CO2. Estimula la innovación, nuevas actividades empresariales y el empleo.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una economía circular, casi todos los productos utilizados por las personas se reutilizarán una y otra vez. Si un producto se rompe, se repara. Y si eso ya no es posible, se fabrican nuevos productos a partir de él.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una economía circular, los fabricantes diseñan los productos para que sean reutilizables. Por ejemplo, los aparatos eléctricos se diseñan de forma que sean más fáciles de reparar. Los productos y las materias primas también se reutilizan en la medida de lo posible. Por ejemplo, reciclando el plástico en pellets para fabricar nuevos productos de plástico.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784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</a:rPr>
              <a:t>Experimento: </a:t>
            </a:r>
            <a:r>
              <a:rPr lang="en-GB" dirty="0" err="1">
                <a:ea typeface="Calibri" panose="020F0502020204030204" pitchFamily="34" charset="0"/>
              </a:rPr>
              <a:t>reciclaje de </a:t>
            </a:r>
            <a:r>
              <a:rPr lang="en-GB" dirty="0">
                <a:ea typeface="Calibri" panose="020F0502020204030204" pitchFamily="34" charset="0"/>
              </a:rPr>
              <a:t>papel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379953"/>
            <a:ext cx="9018567" cy="494562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 </a:t>
            </a:r>
            <a:r>
              <a:rPr lang="nl-N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siguiente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vídeo </a:t>
            </a:r>
            <a:r>
              <a:rPr lang="nl-N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 inspirarte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endParaRPr lang="nl-N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nl-NL" sz="1800" u="sng" dirty="0">
                <a:solidFill>
                  <a:srgbClr val="99CA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https://youtube.com/shorts/8LsVgiIupII?feature=share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1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</a:rPr>
              <a:t>Experimento: </a:t>
            </a:r>
            <a:r>
              <a:rPr lang="en-GB" dirty="0" err="1">
                <a:ea typeface="Calibri" panose="020F0502020204030204" pitchFamily="34" charset="0"/>
              </a:rPr>
              <a:t>reciclaje de </a:t>
            </a:r>
            <a:r>
              <a:rPr lang="en-GB" dirty="0">
                <a:ea typeface="Calibri" panose="020F0502020204030204" pitchFamily="34" charset="0"/>
              </a:rPr>
              <a:t>papel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379953"/>
            <a:ext cx="9018567" cy="494562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dirty="0" err="1"/>
              <a:t>Coge el papel/cartón y hazlo </a:t>
            </a:r>
            <a:r>
              <a:rPr lang="nl-NL" dirty="0"/>
              <a:t>pedacitos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Mételo </a:t>
            </a:r>
            <a:r>
              <a:rPr lang="nl-NL" dirty="0"/>
              <a:t>en </a:t>
            </a:r>
            <a:r>
              <a:rPr lang="nl-NL" dirty="0" err="1"/>
              <a:t>la </a:t>
            </a:r>
            <a:r>
              <a:rPr lang="nl-NL" dirty="0"/>
              <a:t>batidora mezclado </a:t>
            </a:r>
            <a:r>
              <a:rPr lang="nl-NL" dirty="0" err="1"/>
              <a:t>con un </a:t>
            </a:r>
            <a:r>
              <a:rPr lang="nl-NL" dirty="0"/>
              <a:t>poco de agua </a:t>
            </a:r>
            <a:r>
              <a:rPr lang="nl-NL" dirty="0" err="1"/>
              <a:t>para </a:t>
            </a:r>
            <a:r>
              <a:rPr lang="nl-NL" dirty="0"/>
              <a:t>hacer una pulpa</a:t>
            </a:r>
          </a:p>
          <a:p>
            <a:pPr>
              <a:buFont typeface="+mj-lt"/>
              <a:buAutoNum type="arabicPeriod"/>
            </a:pPr>
            <a:r>
              <a:rPr lang="nl-NL" dirty="0"/>
              <a:t>Haz un marco con palitos de </a:t>
            </a:r>
            <a:r>
              <a:rPr lang="nl-NL" dirty="0" err="1"/>
              <a:t>helado</a:t>
            </a:r>
            <a:r>
              <a:rPr lang="nl-NL" dirty="0"/>
              <a:t>, </a:t>
            </a:r>
            <a:r>
              <a:rPr lang="nl-NL" dirty="0" err="1"/>
              <a:t>pegamento y tela fina</a:t>
            </a: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 err="1"/>
              <a:t>Echa la </a:t>
            </a:r>
            <a:r>
              <a:rPr lang="nl-NL" dirty="0"/>
              <a:t>pulpa en un cubo de agua </a:t>
            </a:r>
            <a:r>
              <a:rPr lang="nl-NL" dirty="0" err="1"/>
              <a:t>y </a:t>
            </a:r>
            <a:r>
              <a:rPr lang="nl-NL" dirty="0"/>
              <a:t>mézclala 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Utiliza el </a:t>
            </a:r>
            <a:r>
              <a:rPr lang="nl-NL" dirty="0"/>
              <a:t>marco </a:t>
            </a:r>
            <a:r>
              <a:rPr lang="nl-NL" dirty="0" err="1"/>
              <a:t>para poner la </a:t>
            </a:r>
            <a:r>
              <a:rPr lang="nl-NL" dirty="0"/>
              <a:t>pulpa sobre </a:t>
            </a:r>
            <a:r>
              <a:rPr lang="nl-NL" dirty="0" err="1"/>
              <a:t>la tela fina </a:t>
            </a:r>
            <a:r>
              <a:rPr lang="nl-NL" dirty="0"/>
              <a:t>(una </a:t>
            </a:r>
            <a:r>
              <a:rPr lang="nl-NL" dirty="0" err="1"/>
              <a:t>capa fina</a:t>
            </a:r>
            <a:r>
              <a:rPr lang="nl-NL" dirty="0"/>
              <a:t>)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Gotea el </a:t>
            </a:r>
            <a:r>
              <a:rPr lang="nl-NL" dirty="0"/>
              <a:t>agua</a:t>
            </a:r>
          </a:p>
          <a:p>
            <a:pPr>
              <a:buFont typeface="+mj-lt"/>
              <a:buAutoNum type="arabicPeriod"/>
            </a:pPr>
            <a:r>
              <a:rPr lang="nl-NL" dirty="0"/>
              <a:t>Dejar secar el papel </a:t>
            </a:r>
            <a:r>
              <a:rPr lang="nl-NL" dirty="0" err="1"/>
              <a:t>reciclado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Utiliza el </a:t>
            </a:r>
            <a:r>
              <a:rPr lang="nl-NL" dirty="0"/>
              <a:t>papel </a:t>
            </a:r>
            <a:r>
              <a:rPr lang="nl-NL" dirty="0" err="1"/>
              <a:t>para </a:t>
            </a:r>
            <a:r>
              <a:rPr lang="nl-NL" dirty="0"/>
              <a:t>hacer </a:t>
            </a:r>
            <a:r>
              <a:rPr lang="nl-NL" dirty="0" err="1"/>
              <a:t>anotaciones y para </a:t>
            </a:r>
            <a:r>
              <a:rPr lang="nl-NL" dirty="0"/>
              <a:t>probarlo </a:t>
            </a:r>
            <a:r>
              <a:rPr lang="nl-NL" dirty="0" err="1"/>
              <a:t>una vez </a:t>
            </a:r>
            <a:r>
              <a:rPr lang="nl-NL" dirty="0"/>
              <a:t>seco</a:t>
            </a:r>
          </a:p>
        </p:txBody>
      </p:sp>
    </p:spTree>
    <p:extLst>
      <p:ext uri="{BB962C8B-B14F-4D97-AF65-F5344CB8AC3E}">
        <p14:creationId xmlns:p14="http://schemas.microsoft.com/office/powerpoint/2010/main" val="310970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 err="1">
                <a:ea typeface="Calibri" panose="020F0502020204030204" pitchFamily="34" charset="0"/>
              </a:rPr>
              <a:t>Evaluación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379953"/>
            <a:ext cx="9018567" cy="49456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¿Alguna pregunta</a:t>
            </a:r>
            <a:r>
              <a:rPr lang="nl-NL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¿Qué </a:t>
            </a:r>
            <a:r>
              <a:rPr lang="nl-NL" dirty="0"/>
              <a:t>hemos </a:t>
            </a:r>
            <a:r>
              <a:rPr lang="nl-NL" dirty="0" err="1"/>
              <a:t>aprendido hasta ahora</a:t>
            </a:r>
            <a:r>
              <a:rPr lang="nl-NL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¿</a:t>
            </a:r>
            <a:r>
              <a:rPr lang="nl-NL" err="1"/>
              <a:t>Qué </a:t>
            </a:r>
            <a:r>
              <a:rPr lang="nl-NL"/>
              <a:t>te </a:t>
            </a:r>
            <a:r>
              <a:rPr lang="nl-NL" dirty="0"/>
              <a:t>ha parecido </a:t>
            </a:r>
            <a:r>
              <a:rPr lang="nl-NL" dirty="0" err="1"/>
              <a:t>este</a:t>
            </a:r>
            <a:r>
              <a:rPr lang="nl-NL" dirty="0"/>
              <a:t> experimento?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604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Inscripción de estudiantes</a:t>
            </a:r>
          </a:p>
        </p:txBody>
      </p:sp>
      <p:pic>
        <p:nvPicPr>
          <p:cNvPr id="1026" name="Picture 2" descr="Welcome Nature GIF - Welcome Nature - Discover &amp; Share GIFs">
            <a:extLst>
              <a:ext uri="{FF2B5EF4-FFF2-40B4-BE49-F238E27FC236}">
                <a16:creationId xmlns:a16="http://schemas.microsoft.com/office/drawing/2014/main" id="{FC6F31C1-7E33-4483-9CD3-E9648AF6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609600"/>
            <a:ext cx="7403648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1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Objetivos</a:t>
            </a:r>
            <a:r>
              <a:rPr lang="nl-NL" sz="3600" dirty="0"/>
              <a:t> del </a:t>
            </a:r>
            <a:r>
              <a:rPr lang="nl-NL" sz="3600" dirty="0" err="1"/>
              <a:t>tema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 los alumnos comprendan el concepto de reciclaje y la amenaza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residuos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 los alumnos conozcan las ventajas de reutilizar y reciclar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 los estudiantes tengan conocimientos sobre la gestión de residuos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2800" dirty="0"/>
          </a:p>
          <a:p>
            <a:pPr algn="l"/>
            <a:endParaRPr lang="en-GB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Actividad de </a:t>
            </a:r>
            <a:r>
              <a:rPr lang="nl-NL" sz="3600" dirty="0"/>
              <a:t>grupo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Formar un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grupo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de 3 o 4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alumnos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Buscar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Internet </a:t>
            </a: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datos y cifras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sobre los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residuos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cómo reducirlos</a:t>
            </a:r>
            <a:endParaRPr lang="nl-N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Anotar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sus </a:t>
            </a: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conclusiones</a:t>
            </a:r>
            <a:endParaRPr lang="nl-N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Compartir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sus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ideas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el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grupo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/>
          <a:lstStyle/>
          <a:p>
            <a:r>
              <a:rPr lang="nl-NL" dirty="0" err="1"/>
              <a:t>¿Por qué </a:t>
            </a:r>
            <a:r>
              <a:rPr lang="nl-NL" dirty="0"/>
              <a:t>los residuos son un </a:t>
            </a:r>
            <a:r>
              <a:rPr lang="nl-NL" dirty="0" err="1"/>
              <a:t>problema creciente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229032"/>
            <a:ext cx="8713563" cy="494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prevé que los residuos mundiales aumenten hasta 3.400 millones de toneladas en 2050, más del doble del crecimiento demográfico en el mismo periodo.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 una correlación positiva entre la generación de residuos y el nivel de renta. Se prevé que la generación diaria de residuos por habitante en los países de renta alta aumente un 19% de aquí a 2050, en comparación con los países de renta baja y media, donde se espera que aumente aproximadamente un 40% o más.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Teniendo en cuenta el crecimiento de la población mundial previsto para los próximos años, es posible que la generación de residuos sólidos se convierta en un problema aún mayor y más alarmante.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82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/>
          <a:lstStyle/>
          <a:p>
            <a:r>
              <a:rPr lang="nl-NL" dirty="0"/>
              <a:t>Vídeo </a:t>
            </a:r>
            <a:r>
              <a:rPr lang="nl-NL" dirty="0" err="1"/>
              <a:t>sobre reducir </a:t>
            </a:r>
            <a:r>
              <a:rPr lang="nl-NL" dirty="0"/>
              <a:t>- </a:t>
            </a:r>
            <a:r>
              <a:rPr lang="nl-NL" dirty="0" err="1"/>
              <a:t>reutilizar </a:t>
            </a:r>
            <a:r>
              <a:rPr lang="nl-NL" dirty="0"/>
              <a:t>- reciclar</a:t>
            </a:r>
          </a:p>
        </p:txBody>
      </p:sp>
      <p:pic>
        <p:nvPicPr>
          <p:cNvPr id="6" name="Onlinemedia 5" title="Kenya dump dwellers make a living recycling hair extensions">
            <a:hlinkClick r:id="" action="ppaction://media"/>
            <a:extLst>
              <a:ext uri="{FF2B5EF4-FFF2-40B4-BE49-F238E27FC236}">
                <a16:creationId xmlns:a16="http://schemas.microsoft.com/office/drawing/2014/main" id="{05DAB64B-7CFB-4BC5-9E92-FF0671B12A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8522" y="1500326"/>
            <a:ext cx="7339027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/>
          <a:lstStyle/>
          <a:p>
            <a:r>
              <a:rPr lang="nl-NL" dirty="0" err="1"/>
              <a:t>Sobre</a:t>
            </a:r>
            <a:r>
              <a:rPr lang="nl-NL" dirty="0"/>
              <a:t> el vídeo…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229032"/>
            <a:ext cx="8713563" cy="494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es lo primero que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piensas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verlo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Crees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podemos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reciclar más?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podemos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reciclar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0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Actividad</a:t>
            </a:r>
            <a:r>
              <a:rPr lang="nl-NL" dirty="0">
                <a:solidFill>
                  <a:srgbClr val="FFFFFF"/>
                </a:solidFill>
              </a:rPr>
              <a:t> para los alumnos: microplásticos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AFD003-427D-4F53-8025-A86052245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 parejas</a:t>
            </a:r>
          </a:p>
          <a:p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Descargue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aplicación escaneando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código QR</a:t>
            </a:r>
          </a:p>
          <a:p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Comprueba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 los productos 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llevas 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contigo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través de esta 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</a:p>
          <a:p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¿Ha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encontrado algún producto con 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microplásticos?</a:t>
            </a:r>
            <a:endParaRPr lang="nl-N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3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Evaluación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3480" y="1546049"/>
            <a:ext cx="954349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¿Alguna pregunta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vamos a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la semana que viene?</a:t>
            </a: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547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ehebbenerRechten xmlns="7361fed8-3208-422d-bd44-bd7f7a1c5909" xsi:nil="true"/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8" ma:contentTypeDescription="Een nieuw document maken." ma:contentTypeScope="" ma:versionID="51eef31eefa2fac4b185d3f98af94c55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112a3aa3832af43938252bd30262a8af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F5BE2-D7FD-4D28-AC05-6014166F65C5}">
  <ds:schemaRefs>
    <ds:schemaRef ds:uri="http://schemas.microsoft.com/office/2006/metadata/properties"/>
    <ds:schemaRef ds:uri="http://schemas.microsoft.com/office/infopath/2007/PartnerControls"/>
    <ds:schemaRef ds:uri="7361fed8-3208-422d-bd44-bd7f7a1c5909"/>
    <ds:schemaRef ds:uri="35091eb4-c0f2-4ddd-b3e8-132f52ac0f96"/>
  </ds:schemaRefs>
</ds:datastoreItem>
</file>

<file path=customXml/itemProps2.xml><?xml version="1.0" encoding="utf-8"?>
<ds:datastoreItem xmlns:ds="http://schemas.openxmlformats.org/officeDocument/2006/customXml" ds:itemID="{4E29153E-E645-4520-A8DB-CBEB3B35B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C13A11-01F8-4C7F-8D0B-3499B49F53BE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622</TotalTime>
  <Words>653</Words>
  <Application>Microsoft Macintosh PowerPoint</Application>
  <PresentationFormat>Panorámica</PresentationFormat>
  <Paragraphs>70</Paragraphs>
  <Slides>17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Calibri</vt:lpstr>
      <vt:lpstr>play</vt:lpstr>
      <vt:lpstr>play</vt:lpstr>
      <vt:lpstr>Symbol</vt:lpstr>
      <vt:lpstr>Times New Roman</vt:lpstr>
      <vt:lpstr>Trebuchet MS</vt:lpstr>
      <vt:lpstr>Wingdings</vt:lpstr>
      <vt:lpstr>Wingdings 3</vt:lpstr>
      <vt:lpstr>Facet</vt:lpstr>
      <vt:lpstr>TEMA 1</vt:lpstr>
      <vt:lpstr>Inscripción de estudiantes</vt:lpstr>
      <vt:lpstr>Objetivos del tema</vt:lpstr>
      <vt:lpstr>Actividad de grupo</vt:lpstr>
      <vt:lpstr>¿Por qué los residuos son un problema creciente?</vt:lpstr>
      <vt:lpstr>Vídeo sobre reducir - reutilizar - reciclar</vt:lpstr>
      <vt:lpstr>Sobre el vídeo…</vt:lpstr>
      <vt:lpstr>Actividad para los alumnos: microplásticos</vt:lpstr>
      <vt:lpstr>Evaluación</vt:lpstr>
      <vt:lpstr>TEMA 2</vt:lpstr>
      <vt:lpstr>Inscripción de estudiantes</vt:lpstr>
      <vt:lpstr>Objetivos del tema</vt:lpstr>
      <vt:lpstr>Economía circular </vt:lpstr>
      <vt:lpstr>Los residuos como nueva materia prima</vt:lpstr>
      <vt:lpstr>Experimento: reciclaje de papel</vt:lpstr>
      <vt:lpstr>Experimento: reciclaje de papel</vt:lpstr>
      <vt:lpstr>Evaluación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den Hartog</dc:creator>
  <cp:keywords>, docId:AA1B2452837AFFAA7003318032EF907D</cp:keywords>
  <cp:lastModifiedBy>Microsoft Office User</cp:lastModifiedBy>
  <cp:revision>125</cp:revision>
  <dcterms:created xsi:type="dcterms:W3CDTF">2020-10-08T12:13:34Z</dcterms:created>
  <dcterms:modified xsi:type="dcterms:W3CDTF">2023-09-18T17:08:34Z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34332300</vt:r8>
  </property>
  <property fmtid="{D5CDD505-2E9C-101B-9397-08002B2CF9AE}" pid="3" name="ContentTypeId">
    <vt:lpwstr>0x010100517AB4643959F046B187FDE66D3A5503</vt:lpwstr>
  </property>
</Properties>
</file>