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75" r:id="rId7"/>
    <p:sldId id="267" r:id="rId8"/>
    <p:sldId id="273" r:id="rId9"/>
    <p:sldId id="276" r:id="rId10"/>
    <p:sldId id="277" r:id="rId11"/>
    <p:sldId id="278" r:id="rId12"/>
    <p:sldId id="281" r:id="rId13"/>
    <p:sldId id="289" r:id="rId14"/>
    <p:sldId id="283" r:id="rId15"/>
    <p:sldId id="284" r:id="rId16"/>
    <p:sldId id="285" r:id="rId17"/>
    <p:sldId id="286" r:id="rId18"/>
    <p:sldId id="287" r:id="rId19"/>
    <p:sldId id="288" r:id="rId20"/>
    <p:sldId id="27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8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8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4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74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8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9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1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24-4-2023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shorts/8LsVgiIupII?feature=shar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CbFl9UHQh4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6200" y="5705475"/>
            <a:ext cx="466725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209009"/>
          </a:xfrm>
        </p:spPr>
        <p:txBody>
          <a:bodyPr/>
          <a:lstStyle/>
          <a:p>
            <a:pPr fontAlgn="base"/>
            <a:r>
              <a:rPr lang="en-US" sz="4000" b="1" dirty="0">
                <a:latin typeface="play"/>
              </a:rPr>
              <a:t>Lesson 1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3751117"/>
            <a:ext cx="8057394" cy="1761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fontAlgn="base"/>
            <a:endParaRPr lang="en-US" b="0" dirty="0">
              <a:solidFill>
                <a:srgbClr val="000000"/>
              </a:solidFill>
              <a:effectLst/>
              <a:latin typeface="Play"/>
            </a:endParaRPr>
          </a:p>
          <a:p>
            <a:pPr algn="l" fontAlgn="base"/>
            <a:r>
              <a:rPr lang="en-US" sz="2400" b="0" dirty="0">
                <a:solidFill>
                  <a:srgbClr val="000000"/>
                </a:solidFill>
                <a:effectLst/>
                <a:latin typeface="Play"/>
              </a:rPr>
              <a:t>Why is waste a growing problem in nowadays 'linear economy'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6200" y="5705475"/>
            <a:ext cx="466725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209009"/>
          </a:xfrm>
        </p:spPr>
        <p:txBody>
          <a:bodyPr/>
          <a:lstStyle/>
          <a:p>
            <a:pPr fontAlgn="base"/>
            <a:r>
              <a:rPr lang="en-US" sz="4000" b="1" dirty="0">
                <a:latin typeface="play"/>
              </a:rPr>
              <a:t>Lesson 2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3751117"/>
            <a:ext cx="8057394" cy="1761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fontAlgn="base"/>
            <a:r>
              <a:rPr lang="en-US" sz="2800" b="0" dirty="0">
                <a:solidFill>
                  <a:srgbClr val="000000"/>
                </a:solidFill>
                <a:effectLst/>
                <a:latin typeface="Play"/>
              </a:rPr>
              <a:t>Circular economy and waste as the new raw material</a:t>
            </a:r>
            <a:endParaRPr lang="nl-NL" sz="2800" dirty="0"/>
          </a:p>
          <a:p>
            <a:pPr algn="l" fontAlgn="base"/>
            <a:endParaRPr lang="en-US" b="0" dirty="0">
              <a:solidFill>
                <a:srgbClr val="000000"/>
              </a:solidFill>
              <a:effectLst/>
              <a:latin typeface="Play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Student registration</a:t>
            </a:r>
          </a:p>
        </p:txBody>
      </p:sp>
      <p:pic>
        <p:nvPicPr>
          <p:cNvPr id="1026" name="Picture 2" descr="Welcome Nature GIF - Welcome Nature - Discover &amp; Share GIFs">
            <a:extLst>
              <a:ext uri="{FF2B5EF4-FFF2-40B4-BE49-F238E27FC236}">
                <a16:creationId xmlns:a16="http://schemas.microsoft.com/office/drawing/2014/main" id="{FC6F31C1-7E33-4483-9CD3-E9648AF6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609600"/>
            <a:ext cx="7403648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Objectives</a:t>
            </a:r>
            <a:r>
              <a:rPr lang="nl-NL" sz="3600" dirty="0"/>
              <a:t> of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lesson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acquainted with concept of circular economy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acquainted with waste as a new raw material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 with recycling paper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Circular</a:t>
            </a:r>
            <a:r>
              <a:rPr lang="nl-NL" sz="3600" dirty="0"/>
              <a:t> </a:t>
            </a:r>
            <a:r>
              <a:rPr lang="nl-NL" sz="3600" dirty="0" err="1"/>
              <a:t>economy</a:t>
            </a:r>
            <a:r>
              <a:rPr lang="nl-NL" sz="3600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endParaRPr lang="nl-NL" sz="2800"/>
          </a:p>
          <a:p>
            <a:pPr marL="342900" indent="-342900" algn="l">
              <a:buAutoNum type="arabicPeriod"/>
            </a:pPr>
            <a:endParaRPr lang="en-GB" sz="2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en-GB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6F7CEC9-A28A-43AA-A4C7-219167CF4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65" y="1540072"/>
            <a:ext cx="6740070" cy="44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</a:rPr>
              <a:t>W</a:t>
            </a:r>
            <a:r>
              <a:rPr lang="en-GB" dirty="0">
                <a:effectLst/>
                <a:ea typeface="Calibri" panose="020F0502020204030204" pitchFamily="34" charset="0"/>
              </a:rPr>
              <a:t>aste as a new raw material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circular economy, waste is the new raw material. There is no longer the line (as in the linear economy): produce, consume and then throw it away. This saves raw materials, the environment and reduces CO2 emissions. It stimulates innovation, new business activity and employment.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circular economy, nearly all products used by people will be reused again and again. If a product is broken, it will be repaired. And if that is no longer possible, new products are made from it.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circular economy, manufacturers design products to be reusable. For example, electrical devices are designed in such a way that they are easier to repair. Products and raw materials are also reused as much as possible. For example, by recycling plastic into pellets for making new plastic products.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784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</a:rPr>
              <a:t>Experiment: paper </a:t>
            </a:r>
            <a:r>
              <a:rPr lang="en-GB" dirty="0" err="1">
                <a:ea typeface="Calibri" panose="020F0502020204030204" pitchFamily="34" charset="0"/>
              </a:rPr>
              <a:t>recyling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</a:t>
            </a: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following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video </a:t>
            </a: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inspiration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endParaRPr lang="nl-N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nl-NL" sz="1800" u="sng" dirty="0">
                <a:solidFill>
                  <a:srgbClr val="99CA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https://youtube.com/shorts/8LsVgiIupII?feature=share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1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</a:rPr>
              <a:t>Experiment: paper </a:t>
            </a:r>
            <a:r>
              <a:rPr lang="en-GB" dirty="0" err="1">
                <a:ea typeface="Calibri" panose="020F0502020204030204" pitchFamily="34" charset="0"/>
              </a:rPr>
              <a:t>recyling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dirty="0" err="1"/>
              <a:t>Grab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paper/</a:t>
            </a:r>
            <a:r>
              <a:rPr lang="nl-NL" dirty="0" err="1"/>
              <a:t>carton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tiny</a:t>
            </a:r>
            <a:r>
              <a:rPr lang="nl-NL" dirty="0"/>
              <a:t> pieces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Throw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blender mixed </a:t>
            </a:r>
            <a:r>
              <a:rPr lang="nl-NL" dirty="0" err="1"/>
              <a:t>with</a:t>
            </a:r>
            <a:r>
              <a:rPr lang="nl-NL" dirty="0"/>
              <a:t> a bit of water </a:t>
            </a:r>
            <a:r>
              <a:rPr lang="nl-NL" dirty="0" err="1"/>
              <a:t>to</a:t>
            </a:r>
            <a:r>
              <a:rPr lang="nl-NL" dirty="0"/>
              <a:t> make a pulp</a:t>
            </a:r>
          </a:p>
          <a:p>
            <a:pPr>
              <a:buFont typeface="+mj-lt"/>
              <a:buAutoNum type="arabicPeriod"/>
            </a:pPr>
            <a:r>
              <a:rPr lang="nl-NL" dirty="0"/>
              <a:t>Make a frame out of </a:t>
            </a:r>
            <a:r>
              <a:rPr lang="nl-NL" dirty="0" err="1"/>
              <a:t>icecream</a:t>
            </a:r>
            <a:r>
              <a:rPr lang="nl-NL" dirty="0"/>
              <a:t> sticks, </a:t>
            </a:r>
            <a:r>
              <a:rPr lang="nl-NL" dirty="0" err="1"/>
              <a:t>glue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thin</a:t>
            </a:r>
            <a:r>
              <a:rPr lang="nl-NL" dirty="0"/>
              <a:t> </a:t>
            </a:r>
            <a:r>
              <a:rPr lang="nl-NL" dirty="0" err="1"/>
              <a:t>fabric</a:t>
            </a: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 err="1"/>
              <a:t>Throw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pulp in a bucket of water </a:t>
            </a:r>
            <a:r>
              <a:rPr lang="nl-NL" dirty="0" err="1"/>
              <a:t>and</a:t>
            </a:r>
            <a:r>
              <a:rPr lang="nl-NL" dirty="0"/>
              <a:t> mixed </a:t>
            </a:r>
            <a:r>
              <a:rPr lang="nl-NL" dirty="0" err="1"/>
              <a:t>it</a:t>
            </a:r>
            <a:r>
              <a:rPr lang="nl-NL" dirty="0"/>
              <a:t> 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frame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the</a:t>
            </a:r>
            <a:r>
              <a:rPr lang="nl-NL" dirty="0"/>
              <a:t> pulp </a:t>
            </a:r>
            <a:r>
              <a:rPr lang="nl-NL" dirty="0" err="1"/>
              <a:t>onto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thin</a:t>
            </a:r>
            <a:r>
              <a:rPr lang="nl-NL" dirty="0"/>
              <a:t> </a:t>
            </a:r>
            <a:r>
              <a:rPr lang="nl-NL" dirty="0" err="1"/>
              <a:t>fabric</a:t>
            </a:r>
            <a:r>
              <a:rPr lang="nl-NL" dirty="0"/>
              <a:t> (a </a:t>
            </a:r>
            <a:r>
              <a:rPr lang="nl-NL" dirty="0" err="1"/>
              <a:t>thin</a:t>
            </a:r>
            <a:r>
              <a:rPr lang="nl-NL" dirty="0"/>
              <a:t> </a:t>
            </a:r>
            <a:r>
              <a:rPr lang="nl-NL" dirty="0" err="1"/>
              <a:t>layer</a:t>
            </a:r>
            <a:r>
              <a:rPr lang="nl-NL" dirty="0"/>
              <a:t>)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Drip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water out</a:t>
            </a:r>
          </a:p>
          <a:p>
            <a:pPr>
              <a:buFont typeface="+mj-lt"/>
              <a:buAutoNum type="arabicPeriod"/>
            </a:pPr>
            <a:r>
              <a:rPr lang="nl-NL" dirty="0"/>
              <a:t>Let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recyled</a:t>
            </a:r>
            <a:r>
              <a:rPr lang="nl-NL" dirty="0"/>
              <a:t> paper dry</a:t>
            </a:r>
          </a:p>
          <a:p>
            <a:pPr>
              <a:buFont typeface="+mj-lt"/>
              <a:buAutoNum type="arabicPeriod"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paper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notes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out </a:t>
            </a:r>
            <a:r>
              <a:rPr lang="nl-NL" dirty="0" err="1"/>
              <a:t>once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dry</a:t>
            </a:r>
          </a:p>
        </p:txBody>
      </p:sp>
    </p:spTree>
    <p:extLst>
      <p:ext uri="{BB962C8B-B14F-4D97-AF65-F5344CB8AC3E}">
        <p14:creationId xmlns:p14="http://schemas.microsoft.com/office/powerpoint/2010/main" val="310970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 err="1">
                <a:ea typeface="Calibri" panose="020F0502020204030204" pitchFamily="34" charset="0"/>
              </a:rPr>
              <a:t>Evalution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379953"/>
            <a:ext cx="9018567" cy="4945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we </a:t>
            </a:r>
            <a:r>
              <a:rPr lang="nl-NL" dirty="0" err="1"/>
              <a:t>learned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far?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you </a:t>
            </a:r>
            <a:r>
              <a:rPr lang="nl-NL" dirty="0" err="1"/>
              <a:t>think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experiment?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04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Student registration</a:t>
            </a:r>
          </a:p>
        </p:txBody>
      </p:sp>
      <p:pic>
        <p:nvPicPr>
          <p:cNvPr id="1026" name="Picture 2" descr="Welcome Nature GIF - Welcome Nature - Discover &amp; Share GIFs">
            <a:extLst>
              <a:ext uri="{FF2B5EF4-FFF2-40B4-BE49-F238E27FC236}">
                <a16:creationId xmlns:a16="http://schemas.microsoft.com/office/drawing/2014/main" id="{FC6F31C1-7E33-4483-9CD3-E9648AF6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609600"/>
            <a:ext cx="7403648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1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Objectives</a:t>
            </a:r>
            <a:r>
              <a:rPr lang="nl-NL" sz="3600" dirty="0"/>
              <a:t> of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lesson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students to understand the concept of recycling and the threat of waste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students to have knowledge on the benefits of reusing and recycling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students to have knowledge of waste management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2800" dirty="0"/>
          </a:p>
          <a:p>
            <a:pPr algn="l"/>
            <a:endParaRPr lang="en-GB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/>
              <a:t>Group </a:t>
            </a:r>
            <a:r>
              <a:rPr lang="nl-NL" sz="3600" dirty="0" err="1"/>
              <a:t>activity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6280" y="1546049"/>
            <a:ext cx="7728355" cy="509674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Make a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3 or 4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facts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figures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internet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waste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</a:t>
            </a:r>
            <a:endParaRPr lang="nl-N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down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findings</a:t>
            </a:r>
            <a:endParaRPr lang="nl-N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thoughts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waste is a </a:t>
            </a:r>
            <a:r>
              <a:rPr lang="nl-NL" dirty="0" err="1"/>
              <a:t>growing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229032"/>
            <a:ext cx="8713563" cy="494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lobal waste is expected to grow to 3.40 billion tonnes by 2050, more than double population growth over the same period.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positive correlation between waste generation and income level. Daily per capital waste generation in high-income countries is projected to increase by 19 percent by 2050, compared to low- and middle-income countries where it is expected to increase by approximately 40% or more.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Taking into account the predicted world population growth in the coming years, the solid waste generation is possible to become an even bigger and more alarming problem.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82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/>
          <a:lstStyle/>
          <a:p>
            <a:r>
              <a:rPr lang="nl-NL" dirty="0"/>
              <a:t>Video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reduce</a:t>
            </a:r>
            <a:r>
              <a:rPr lang="nl-NL" dirty="0"/>
              <a:t> – </a:t>
            </a:r>
            <a:r>
              <a:rPr lang="nl-NL" dirty="0" err="1"/>
              <a:t>reuse</a:t>
            </a:r>
            <a:r>
              <a:rPr lang="nl-NL" dirty="0"/>
              <a:t> - recycle</a:t>
            </a:r>
          </a:p>
        </p:txBody>
      </p:sp>
      <p:pic>
        <p:nvPicPr>
          <p:cNvPr id="6" name="Onlinemedia 5" title="Kenya dump dwellers make a living recycling hair extensions">
            <a:hlinkClick r:id="" action="ppaction://media"/>
            <a:extLst>
              <a:ext uri="{FF2B5EF4-FFF2-40B4-BE49-F238E27FC236}">
                <a16:creationId xmlns:a16="http://schemas.microsoft.com/office/drawing/2014/main" id="{05DAB64B-7CFB-4BC5-9E92-FF0671B12A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8522" y="1500326"/>
            <a:ext cx="7339027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442451"/>
            <a:ext cx="8596668" cy="1320800"/>
          </a:xfrm>
        </p:spPr>
        <p:txBody>
          <a:bodyPr/>
          <a:lstStyle/>
          <a:p>
            <a:r>
              <a:rPr lang="nl-NL" dirty="0" err="1"/>
              <a:t>Aftertalk</a:t>
            </a:r>
            <a:r>
              <a:rPr lang="nl-NL" dirty="0"/>
              <a:t>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229032"/>
            <a:ext cx="8713563" cy="494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video?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recycle more?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recyle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0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0B313-D9EB-4071-BEFA-1508AA4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Student </a:t>
            </a:r>
            <a:r>
              <a:rPr lang="nl-NL" dirty="0" err="1">
                <a:solidFill>
                  <a:srgbClr val="FFFFFF"/>
                </a:solidFill>
              </a:rPr>
              <a:t>activity</a:t>
            </a:r>
            <a:r>
              <a:rPr lang="nl-NL" dirty="0">
                <a:solidFill>
                  <a:srgbClr val="FFFFFF"/>
                </a:solidFill>
              </a:rPr>
              <a:t>: microplastics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AFD003-427D-4F53-8025-A86052245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6C3DD-42D8-41AC-BCF7-59DE91C8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pairs</a:t>
            </a:r>
          </a:p>
          <a:p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scanning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QR-code</a:t>
            </a:r>
          </a:p>
          <a:p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have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nl-N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</a:t>
            </a:r>
          </a:p>
          <a:p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microplastics?</a:t>
            </a:r>
            <a:endParaRPr lang="nl-N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3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472" y="824256"/>
            <a:ext cx="7935972" cy="540327"/>
          </a:xfrm>
        </p:spPr>
        <p:txBody>
          <a:bodyPr/>
          <a:lstStyle/>
          <a:p>
            <a:r>
              <a:rPr lang="nl-NL" sz="3600" dirty="0" err="1"/>
              <a:t>Evalation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3480" y="1546049"/>
            <a:ext cx="9543495" cy="509674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far?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we </a:t>
            </a: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next week</a:t>
            </a: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547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ehebbenerRechten xmlns="7361fed8-3208-422d-bd44-bd7f7a1c5909" xsi:nil="true"/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7" ma:contentTypeDescription="Een nieuw document maken." ma:contentTypeScope="" ma:versionID="79e439022d8250601e55eb7f6fd7275e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2852faa2e85fa1b7c1a071c178bd9b3a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9153E-E645-4520-A8DB-CBEB3B35B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F5BE2-D7FD-4D28-AC05-6014166F65C5}">
  <ds:schemaRefs>
    <ds:schemaRef ds:uri="http://schemas.microsoft.com/office/2006/metadata/properties"/>
    <ds:schemaRef ds:uri="http://schemas.microsoft.com/office/infopath/2007/PartnerControls"/>
    <ds:schemaRef ds:uri="7361fed8-3208-422d-bd44-bd7f7a1c5909"/>
  </ds:schemaRefs>
</ds:datastoreItem>
</file>

<file path=customXml/itemProps3.xml><?xml version="1.0" encoding="utf-8"?>
<ds:datastoreItem xmlns:ds="http://schemas.openxmlformats.org/officeDocument/2006/customXml" ds:itemID="{98C65775-B3C9-49AB-88B3-7741B9F5DC3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619</TotalTime>
  <Words>607</Words>
  <Application>Microsoft Office PowerPoint</Application>
  <PresentationFormat>Breedbeeld</PresentationFormat>
  <Paragraphs>70</Paragraphs>
  <Slides>17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Calibri</vt:lpstr>
      <vt:lpstr>play</vt:lpstr>
      <vt:lpstr>play</vt:lpstr>
      <vt:lpstr>Symbol</vt:lpstr>
      <vt:lpstr>Trebuchet MS</vt:lpstr>
      <vt:lpstr>Wingdings</vt:lpstr>
      <vt:lpstr>Wingdings 3</vt:lpstr>
      <vt:lpstr>Facet</vt:lpstr>
      <vt:lpstr>Lesson 1</vt:lpstr>
      <vt:lpstr>Student registration</vt:lpstr>
      <vt:lpstr>Objectives of the lesson</vt:lpstr>
      <vt:lpstr>Group activity</vt:lpstr>
      <vt:lpstr>Why waste is a growing problem?</vt:lpstr>
      <vt:lpstr>Video about reduce – reuse - recycle</vt:lpstr>
      <vt:lpstr>Aftertalk video</vt:lpstr>
      <vt:lpstr>Student activity: microplastics</vt:lpstr>
      <vt:lpstr>Evalation</vt:lpstr>
      <vt:lpstr>Lesson 2</vt:lpstr>
      <vt:lpstr>Student registration</vt:lpstr>
      <vt:lpstr>Objectives of the lesson</vt:lpstr>
      <vt:lpstr>Circular economy </vt:lpstr>
      <vt:lpstr>Waste as a new raw material</vt:lpstr>
      <vt:lpstr>Experiment: paper recyling</vt:lpstr>
      <vt:lpstr>Experiment: paper recyling</vt:lpstr>
      <vt:lpstr>Evalution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den Hartog</dc:creator>
  <cp:lastModifiedBy>Ganna Chalapko</cp:lastModifiedBy>
  <cp:revision>124</cp:revision>
  <dcterms:created xsi:type="dcterms:W3CDTF">2020-10-08T12:13:34Z</dcterms:created>
  <dcterms:modified xsi:type="dcterms:W3CDTF">2023-04-24T14:24:15Z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34332300</vt:r8>
  </property>
  <property fmtid="{D5CDD505-2E9C-101B-9397-08002B2CF9AE}" pid="3" name="ContentTypeId">
    <vt:lpwstr>0x010100517AB4643959F046B187FDE66D3A5503</vt:lpwstr>
  </property>
</Properties>
</file>