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28" r:id="rId5"/>
  </p:sldMasterIdLst>
  <p:notesMasterIdLst>
    <p:notesMasterId r:id="rId27"/>
  </p:notesMasterIdLst>
  <p:handoutMasterIdLst>
    <p:handoutMasterId r:id="rId28"/>
  </p:handoutMasterIdLst>
  <p:sldIdLst>
    <p:sldId id="291" r:id="rId6"/>
    <p:sldId id="281" r:id="rId7"/>
    <p:sldId id="262" r:id="rId8"/>
    <p:sldId id="264" r:id="rId9"/>
    <p:sldId id="267" r:id="rId10"/>
    <p:sldId id="282" r:id="rId11"/>
    <p:sldId id="278" r:id="rId12"/>
    <p:sldId id="285" r:id="rId13"/>
    <p:sldId id="268" r:id="rId14"/>
    <p:sldId id="286" r:id="rId15"/>
    <p:sldId id="283" r:id="rId16"/>
    <p:sldId id="284" r:id="rId17"/>
    <p:sldId id="292" r:id="rId18"/>
    <p:sldId id="293" r:id="rId19"/>
    <p:sldId id="287" r:id="rId20"/>
    <p:sldId id="289" r:id="rId21"/>
    <p:sldId id="288" r:id="rId22"/>
    <p:sldId id="265" r:id="rId23"/>
    <p:sldId id="270" r:id="rId24"/>
    <p:sldId id="277" r:id="rId25"/>
    <p:sldId id="261" r:id="rId26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60829B-7F96-4684-B81D-5C48766F1C38}" v="6" dt="2021-10-05T12:53:18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45133F31-C4CE-479E-9F0E-1BD212655DC7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5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32F041C3-F223-4525-B9EC-86E413C5FA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235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967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6967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56D7B61B-8566-46CF-B974-FFC16913534D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254" y="4777552"/>
            <a:ext cx="5437168" cy="3909050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1258"/>
            <a:ext cx="2946145" cy="496967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911" y="9431258"/>
            <a:ext cx="2946144" cy="496967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F2376B19-4A31-4048-BE73-FC231BEFF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6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9E9-4512-43F8-A523-232F2377BFD4}" type="slidenum">
              <a:rPr lang="nl-NL" smtClean="0"/>
              <a:t>‹nr.›</a:t>
            </a:fld>
            <a:endParaRPr lang="nl-NL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  <p:sp>
        <p:nvSpPr>
          <p:cNvPr id="25" name="Rectangle 5"/>
          <p:cNvSpPr txBox="1">
            <a:spLocks noChangeArrowheads="1"/>
          </p:cNvSpPr>
          <p:nvPr userDrawn="1"/>
        </p:nvSpPr>
        <p:spPr bwMode="auto">
          <a:xfrm>
            <a:off x="9505952" y="5651501"/>
            <a:ext cx="2614613" cy="43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r" defTabSz="914400" rtl="0" eaLnBrk="1" latinLnBrk="0" hangingPunct="1">
              <a:spcBef>
                <a:spcPct val="0"/>
              </a:spcBef>
              <a:defRPr sz="1400" kern="1200" smtClean="0">
                <a:solidFill>
                  <a:schemeClr val="tx1"/>
                </a:solidFill>
                <a:latin typeface="DendaNew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EKFI Kick-off, 3&amp;4 Dec.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120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EKFI Kick-off, 3&amp;4 Dec. 2018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9E9-4512-43F8-A523-232F2377B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687298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EKFI Kick-off, 3&amp;4 Dec. 2018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9E9-4512-43F8-A523-232F2377BFD4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473710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EKFI Kick-off, 3&amp;4 Dec. 2018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9E9-4512-43F8-A523-232F2377B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023682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EKFI Kick-off, 3&amp;4 Dec. 2018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9E9-4512-43F8-A523-232F2377BFD4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698363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EKFI Kick-off, 3&amp;4 Dec. 2018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9E9-4512-43F8-A523-232F2377B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974606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EKFI Kick-off, 3&amp;4 Dec. 2018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89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EKFI Kick-off, 3&amp;4 Dec. 2018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5999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EKFI Kick-off, 3&amp;4 Dec.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614152" y="6388100"/>
            <a:ext cx="577849" cy="476250"/>
          </a:xfrm>
          <a:prstGeom prst="rect">
            <a:avLst/>
          </a:prstGeom>
        </p:spPr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394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05-10-21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>
                <a:solidFill>
                  <a:srgbClr val="90C226"/>
                </a:solidFill>
              </a:rPr>
              <a:pPr/>
              <a:t>‹nr.›</a:t>
            </a:fld>
            <a:endParaRPr lang="nl-NL">
              <a:solidFill>
                <a:srgbClr val="90C226"/>
              </a:solidFill>
            </a:endParaRPr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4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05-10-21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>
                <a:solidFill>
                  <a:srgbClr val="90C226"/>
                </a:solidFill>
              </a:rPr>
              <a:pPr/>
              <a:t>‹nr.›</a:t>
            </a:fld>
            <a:endParaRPr lang="nl-N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8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EKFI Kick-off, 3&amp;4 Dec. 2018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9E9-4512-43F8-A523-232F2377B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717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05-10-21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>
                <a:solidFill>
                  <a:srgbClr val="90C226"/>
                </a:solidFill>
              </a:rPr>
              <a:pPr/>
              <a:t>‹nr.›</a:t>
            </a:fld>
            <a:endParaRPr lang="nl-N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54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05-10-21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>
                <a:solidFill>
                  <a:srgbClr val="90C226"/>
                </a:solidFill>
              </a:rPr>
              <a:pPr/>
              <a:t>‹nr.›</a:t>
            </a:fld>
            <a:endParaRPr lang="nl-N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65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05-10-21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>
                <a:solidFill>
                  <a:srgbClr val="90C226"/>
                </a:solidFill>
              </a:rPr>
              <a:pPr/>
              <a:t>‹nr.›</a:t>
            </a:fld>
            <a:endParaRPr lang="nl-N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84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05-10-21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>
                <a:solidFill>
                  <a:srgbClr val="90C226"/>
                </a:solidFill>
              </a:rPr>
              <a:pPr/>
              <a:t>‹nr.›</a:t>
            </a:fld>
            <a:endParaRPr lang="nl-N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05-10-21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>
                <a:solidFill>
                  <a:srgbClr val="90C226"/>
                </a:solidFill>
              </a:rPr>
              <a:pPr/>
              <a:t>‹nr.›</a:t>
            </a:fld>
            <a:endParaRPr lang="nl-N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8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05-10-21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>
                <a:solidFill>
                  <a:srgbClr val="90C226"/>
                </a:solidFill>
              </a:rPr>
              <a:pPr/>
              <a:t>‹nr.›</a:t>
            </a:fld>
            <a:endParaRPr lang="nl-N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62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05-10-21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>
                <a:solidFill>
                  <a:srgbClr val="90C226"/>
                </a:solidFill>
              </a:rPr>
              <a:pPr/>
              <a:t>‹nr.›</a:t>
            </a:fld>
            <a:endParaRPr lang="nl-N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25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05-10-21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>
                <a:solidFill>
                  <a:srgbClr val="90C226"/>
                </a:solidFill>
              </a:rPr>
              <a:pPr/>
              <a:t>‹nr.›</a:t>
            </a:fld>
            <a:endParaRPr lang="nl-N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84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05-10-21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>
                <a:solidFill>
                  <a:srgbClr val="90C226"/>
                </a:solidFill>
              </a:rPr>
              <a:pPr/>
              <a:t>‹nr.›</a:t>
            </a:fld>
            <a:endParaRPr lang="nl-NL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505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05-10-21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>
                <a:solidFill>
                  <a:srgbClr val="90C226"/>
                </a:solidFill>
              </a:rPr>
              <a:pPr/>
              <a:t>‹nr.›</a:t>
            </a:fld>
            <a:endParaRPr lang="nl-N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2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EKFI Kick-off, 3&amp;4 Dec. 2018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9E9-4512-43F8-A523-232F2377B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622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05-10-21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>
                <a:solidFill>
                  <a:srgbClr val="90C226"/>
                </a:solidFill>
              </a:rPr>
              <a:pPr/>
              <a:t>‹nr.›</a:t>
            </a:fld>
            <a:endParaRPr lang="nl-NL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78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05-10-21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>
                <a:solidFill>
                  <a:srgbClr val="90C226"/>
                </a:solidFill>
              </a:rPr>
              <a:pPr/>
              <a:t>‹nr.›</a:t>
            </a:fld>
            <a:endParaRPr lang="nl-N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86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05-10-21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>
                <a:solidFill>
                  <a:srgbClr val="90C226"/>
                </a:solidFill>
              </a:rPr>
              <a:pPr/>
              <a:t>‹nr.›</a:t>
            </a:fld>
            <a:endParaRPr lang="nl-N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98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05-10-21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>
                <a:solidFill>
                  <a:srgbClr val="90C226"/>
                </a:solidFill>
              </a:rPr>
              <a:pPr/>
              <a:t>‹nr.›</a:t>
            </a:fld>
            <a:endParaRPr lang="nl-NL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8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EKFI Kick-off, 3&amp;4 Dec. 2018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9E9-4512-43F8-A523-232F2377B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60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EKFI Kick-off, 3&amp;4 Dec. 2018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60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EKFI Kick-off, 3&amp;4 Dec. 2018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9E9-4512-43F8-A523-232F2377B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58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EKFI Kick-off, 3&amp;4 Dec. 2018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15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EKFI Kick-off, 3&amp;4 Dec. 2018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540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EKFI Kick-off, 3&amp;4 Dec. 2018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01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91987-F491-4E93-8DE4-EA4F3F1D819E}" type="datetimeFigureOut">
              <a:rPr lang="nl-NL" smtClean="0"/>
              <a:t>05-10-21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EKFI Kick-off, 3&amp;4 Dec. 2018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3879E9-4512-43F8-A523-232F2377BFD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86719"/>
            <a:ext cx="1852612" cy="7712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32" y="6141913"/>
            <a:ext cx="2257064" cy="6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9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660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91987-F491-4E93-8DE4-EA4F3F1D819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05-10-21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C40F6F-39CF-4483-88D2-B9F8B9D58B40}" type="slidenum">
              <a:rPr lang="nl-NL" smtClean="0">
                <a:solidFill>
                  <a:srgbClr val="90C226"/>
                </a:solidFill>
              </a:rPr>
              <a:pPr/>
              <a:t>‹nr.›</a:t>
            </a:fld>
            <a:endParaRPr lang="nl-NL" dirty="0">
              <a:solidFill>
                <a:srgbClr val="90C226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86719"/>
            <a:ext cx="1852612" cy="7712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32" y="6141913"/>
            <a:ext cx="2257064" cy="6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7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1214137"/>
            <a:ext cx="8057394" cy="3409405"/>
          </a:xfrm>
        </p:spPr>
        <p:txBody>
          <a:bodyPr/>
          <a:lstStyle/>
          <a:p>
            <a:pPr fontAlgn="base"/>
            <a:r>
              <a:rPr lang="en-US" b="0" i="0" dirty="0">
                <a:effectLst/>
                <a:latin typeface="Trebuchet MS" panose="020B0603020202020204" pitchFamily="34" charset="0"/>
              </a:rPr>
              <a:t>Future skills for a better life in Sustainable Salons</a:t>
            </a:r>
            <a:br>
              <a:rPr lang="en-US" b="0" i="0" dirty="0">
                <a:effectLst/>
                <a:latin typeface="Trebuchet MS" panose="020B0603020202020204" pitchFamily="34" charset="0"/>
              </a:rPr>
            </a:br>
            <a:br>
              <a:rPr lang="en-US" b="0" i="0" dirty="0">
                <a:effectLst/>
                <a:latin typeface="Trebuchet MS" panose="020B0603020202020204" pitchFamily="34" charset="0"/>
              </a:rPr>
            </a:br>
            <a:r>
              <a:rPr lang="en-US" sz="3200" dirty="0">
                <a:latin typeface="play"/>
              </a:rPr>
              <a:t>Financial information on your </a:t>
            </a:r>
            <a:br>
              <a:rPr lang="en-US" sz="3200" dirty="0">
                <a:latin typeface="play"/>
              </a:rPr>
            </a:br>
            <a:r>
              <a:rPr lang="en-US" sz="3200" dirty="0">
                <a:latin typeface="play"/>
              </a:rPr>
              <a:t>project administration</a:t>
            </a:r>
            <a:br>
              <a:rPr lang="en-US" sz="3200" b="0" i="0" dirty="0">
                <a:effectLst/>
                <a:latin typeface="play"/>
              </a:rPr>
            </a:b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27125" y="4731745"/>
            <a:ext cx="8057394" cy="1211855"/>
          </a:xfrm>
        </p:spPr>
        <p:txBody>
          <a:bodyPr>
            <a:normAutofit/>
          </a:bodyPr>
          <a:lstStyle/>
          <a:p>
            <a:pPr fontAlgn="base"/>
            <a:r>
              <a:rPr lang="nl-NL" dirty="0">
                <a:solidFill>
                  <a:srgbClr val="000000"/>
                </a:solidFill>
                <a:latin typeface="Play"/>
              </a:rPr>
              <a:t>Eva Bouwman</a:t>
            </a:r>
          </a:p>
          <a:p>
            <a:pPr fontAlgn="base"/>
            <a:r>
              <a:rPr lang="nl-NL" dirty="0">
                <a:solidFill>
                  <a:srgbClr val="000000"/>
                </a:solidFill>
                <a:latin typeface="Play"/>
              </a:rPr>
              <a:t>Frank den Hartog</a:t>
            </a:r>
          </a:p>
          <a:p>
            <a:pPr fontAlgn="base"/>
            <a:r>
              <a:rPr lang="nl-NL" dirty="0">
                <a:solidFill>
                  <a:srgbClr val="000000"/>
                </a:solidFill>
                <a:latin typeface="Play"/>
              </a:rPr>
              <a:t>Milan, </a:t>
            </a:r>
            <a:r>
              <a:rPr lang="nl-NL" dirty="0" err="1">
                <a:solidFill>
                  <a:srgbClr val="000000"/>
                </a:solidFill>
                <a:latin typeface="Play"/>
              </a:rPr>
              <a:t>Oct</a:t>
            </a:r>
            <a:r>
              <a:rPr lang="nl-NL" dirty="0">
                <a:solidFill>
                  <a:srgbClr val="000000"/>
                </a:solidFill>
                <a:latin typeface="Play"/>
              </a:rPr>
              <a:t>. 6-8, 2021</a:t>
            </a:r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" y="5943600"/>
            <a:ext cx="49558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02" y="1355764"/>
            <a:ext cx="77533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601607" y="958466"/>
            <a:ext cx="10128822" cy="4840945"/>
            <a:chOff x="1020248" y="1542361"/>
            <a:chExt cx="10128822" cy="4840945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/>
            <a:srcRect t="41234"/>
            <a:stretch/>
          </p:blipFill>
          <p:spPr>
            <a:xfrm>
              <a:off x="1020248" y="3558449"/>
              <a:ext cx="10128822" cy="2824857"/>
            </a:xfrm>
            <a:prstGeom prst="rect">
              <a:avLst/>
            </a:prstGeom>
          </p:spPr>
        </p:pic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248" y="1542361"/>
              <a:ext cx="10103348" cy="2016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108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8B6D8CE0-F07F-4C7C-A04D-118CBFE4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67" y="980733"/>
            <a:ext cx="7602011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7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7600" y="928670"/>
            <a:ext cx="8229600" cy="823012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</a:rPr>
              <a:t>Multiplier event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1197769" y="2026772"/>
            <a:ext cx="8970800" cy="423469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Malaga/El Palo d(Q1-2022) – 50 x 100,- = 5000,-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Italy/IVL (Q2-2023) – 75 x 100,- = 7500,-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en-US" u="sng" dirty="0">
                <a:solidFill>
                  <a:srgbClr val="000000"/>
                </a:solidFill>
                <a:latin typeface="Verdana" panose="020B0604030504040204" pitchFamily="34" charset="0"/>
              </a:rPr>
              <a:t>Supporting documents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</a:p>
          <a:p>
            <a:pPr marL="539750" indent="-182563">
              <a:spcBef>
                <a:spcPts val="6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Verdana" panose="020B0604030504040204" pitchFamily="34" charset="0"/>
              <a:buChar char="–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Proof of attendance of the multiplier event in the form of a participants list signed by the participants and the receiving organization, specifying the name, date and place of the multiplier event, and for each participant: name and signature of the person, name and address of the sending organization of the person (if applicable);</a:t>
            </a:r>
          </a:p>
          <a:p>
            <a:pPr marL="539750" indent="-182563">
              <a:spcBef>
                <a:spcPts val="6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Verdana" panose="020B0604030504040204" pitchFamily="34" charset="0"/>
              <a:buChar char="–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Detailed agenda and any documents used or distributed at the multiplier event.</a:t>
            </a:r>
          </a:p>
          <a:p>
            <a:pPr marL="539750" indent="-182563">
              <a:spcBef>
                <a:spcPts val="6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Verdana" panose="020B0604030504040204" pitchFamily="34" charset="0"/>
              <a:buChar char="–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Virtual possibilities: Extra rules apply on funding and organization (only if necessary and physical event is not possible).</a:t>
            </a:r>
          </a:p>
        </p:txBody>
      </p:sp>
    </p:spTree>
    <p:extLst>
      <p:ext uri="{BB962C8B-B14F-4D97-AF65-F5344CB8AC3E}">
        <p14:creationId xmlns:p14="http://schemas.microsoft.com/office/powerpoint/2010/main" val="68108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7600" y="928670"/>
            <a:ext cx="8229600" cy="823012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</a:rPr>
              <a:t>Multiplier event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1197769" y="2026772"/>
            <a:ext cx="8970800" cy="423469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en-US" sz="2000" u="sng" dirty="0">
                <a:solidFill>
                  <a:srgbClr val="000000"/>
                </a:solidFill>
                <a:latin typeface="Verdana" panose="020B0604030504040204" pitchFamily="34" charset="0"/>
              </a:rPr>
              <a:t>Reporting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</a:p>
          <a:p>
            <a:pPr marL="357188" indent="0">
              <a:spcBef>
                <a:spcPts val="6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On behalf of the Project as a whole, the coordinator must report on: </a:t>
            </a:r>
          </a:p>
          <a:p>
            <a:pPr marL="642938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Verdana" panose="020B0604030504040204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the description of the multiplier event, </a:t>
            </a:r>
          </a:p>
          <a:p>
            <a:pPr marL="642938" indent="-285750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Verdana" panose="020B0604030504040204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the intellectual outputs covered, </a:t>
            </a:r>
          </a:p>
          <a:p>
            <a:pPr marL="642938" indent="-285750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Verdana" panose="020B0604030504040204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the leading and participating organizations, </a:t>
            </a:r>
          </a:p>
          <a:p>
            <a:pPr marL="642938" indent="-285750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Verdana" panose="020B0604030504040204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the venue of the meeting </a:t>
            </a:r>
          </a:p>
          <a:p>
            <a:pPr marL="642938" indent="-285750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Verdana" panose="020B0604030504040204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and the numbers of local and international participants</a:t>
            </a:r>
          </a:p>
          <a:p>
            <a:pPr marL="357187" indent="0">
              <a:spcBef>
                <a:spcPts val="600"/>
              </a:spcBef>
              <a:buClr>
                <a:schemeClr val="accent2">
                  <a:lumMod val="75000"/>
                </a:schemeClr>
              </a:buClr>
              <a:buNone/>
            </a:pPr>
            <a:endParaRPr 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67316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0650" y="906636"/>
            <a:ext cx="8229600" cy="83402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4000" dirty="0">
                <a:solidFill>
                  <a:schemeClr val="accent2"/>
                </a:solidFill>
              </a:rPr>
              <a:t>Travel &amp; subsistence (lump sum)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0650" y="1894721"/>
            <a:ext cx="9025885" cy="38576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Proof of costs made: only on request of coordinator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travel as cheap as possible (1</a:t>
            </a:r>
            <a:r>
              <a:rPr lang="en-GB" sz="2000" baseline="30000" dirty="0"/>
              <a:t>st</a:t>
            </a:r>
            <a:r>
              <a:rPr lang="en-GB" sz="2000" dirty="0"/>
              <a:t> class train or plane not accepted)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en-GB" sz="2000" u="sng" dirty="0"/>
              <a:t>Register the costs: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Own transportation – declare per km with prints of Maps (A to B); use the amount p/km as used in your institute.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Invoices with boarding passes/tickets (prints)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Internet prints on public transportation (train/bus/etc.)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Travel costs is from home to end destination.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Keep all receipts (restaurants etc.)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2017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7600" y="928670"/>
            <a:ext cx="8229600" cy="823012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</a:rPr>
              <a:t>costs registration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1197769" y="2026772"/>
            <a:ext cx="8970800" cy="3503543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Register per partner meeting per participant: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travel costs (from door to door transport costs)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Subsistence costs (local travel, food &amp; beverages, hotel)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Meeting group costs divided and paid to Stivako afterwards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Total amount (e.g. in Excel)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74860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7769" y="950704"/>
            <a:ext cx="8229600" cy="1021316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</a:rPr>
              <a:t>Exceptional costs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97769" y="1972020"/>
            <a:ext cx="8229600" cy="278726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en-US" sz="2000" dirty="0">
                <a:solidFill>
                  <a:srgbClr val="000000"/>
                </a:solidFill>
              </a:rPr>
              <a:t>Building the two self assessment tools, technical assistance, including software licenses domain names, maintenance etc. , etc.)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en-US" sz="2000" dirty="0">
                <a:solidFill>
                  <a:srgbClr val="000000"/>
                </a:solidFill>
              </a:rPr>
              <a:t>-&gt; in this project only applicable for Stivako (see planning / budgets).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None/>
            </a:pPr>
            <a:br>
              <a:rPr lang="en-GB" sz="2000" dirty="0"/>
            </a:br>
            <a:endParaRPr lang="en-GB" sz="2000" dirty="0"/>
          </a:p>
          <a:p>
            <a:pPr marL="0" indent="0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51521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2229" y="959491"/>
            <a:ext cx="8229600" cy="72609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2"/>
                </a:solidFill>
              </a:rPr>
              <a:t>General regulations for costs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2229" y="1949805"/>
            <a:ext cx="8011771" cy="289761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Justification for all (out of pocket) costs made </a:t>
            </a:r>
          </a:p>
          <a:p>
            <a:pPr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Invoices/declarations other than in NL/UK/DL: short translation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000" dirty="0"/>
              <a:t>VAT-liable partners may not claim VAT</a:t>
            </a:r>
          </a:p>
          <a:p>
            <a:pPr>
              <a:spcBef>
                <a:spcPts val="0"/>
              </a:spcBef>
              <a:buClr>
                <a:schemeClr val="accent2">
                  <a:lumMod val="75000"/>
                </a:schemeClr>
              </a:buClr>
            </a:pPr>
            <a:r>
              <a:rPr lang="nl-NL" sz="2000" dirty="0"/>
              <a:t>copy of document of </a:t>
            </a:r>
            <a:r>
              <a:rPr lang="nl-NL" sz="2000" dirty="0" err="1"/>
              <a:t>exemption</a:t>
            </a:r>
            <a:r>
              <a:rPr lang="nl-NL" sz="2000" dirty="0"/>
              <a:t> in case of non-VAT </a:t>
            </a:r>
            <a:r>
              <a:rPr lang="nl-NL" sz="2000" dirty="0" err="1"/>
              <a:t>liability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5016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4034" y="928670"/>
            <a:ext cx="8229600" cy="988162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</a:rPr>
              <a:t>Costs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63552" y="1916832"/>
            <a:ext cx="7477056" cy="4608512"/>
          </a:xfrm>
        </p:spPr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sz="2000" b="1" dirty="0"/>
              <a:t>Keep a clear record with documentation to support the costs declared.</a:t>
            </a:r>
            <a:endParaRPr lang="en-US" sz="2000" dirty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sz="2000" dirty="0"/>
              <a:t>Each beneficiary must provide the following if requested: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000" dirty="0"/>
              <a:t>For actual costs (out of pocket): adequate supporting documents to prove the costs declared, such as contracts, invoices.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000" dirty="0"/>
              <a:t>For lump sum costs or lump sum contributions: keep all adequate supporting documents to prove the costs (receipts, boarding passes).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8" r="33022"/>
          <a:stretch/>
        </p:blipFill>
        <p:spPr>
          <a:xfrm>
            <a:off x="264405" y="1289914"/>
            <a:ext cx="1421176" cy="293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2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8689" y="645099"/>
            <a:ext cx="8596668" cy="1320800"/>
          </a:xfrm>
        </p:spPr>
        <p:txBody>
          <a:bodyPr/>
          <a:lstStyle/>
          <a:p>
            <a:r>
              <a:rPr lang="nl-NL" sz="4000" dirty="0" err="1">
                <a:solidFill>
                  <a:schemeClr val="accent2"/>
                </a:solidFill>
              </a:rPr>
              <a:t>Contractual</a:t>
            </a:r>
            <a:r>
              <a:rPr lang="nl-NL" sz="4000" dirty="0">
                <a:solidFill>
                  <a:schemeClr val="accent2"/>
                </a:solidFill>
              </a:rPr>
              <a:t> </a:t>
            </a:r>
            <a:r>
              <a:rPr lang="nl-NL" sz="4000" dirty="0" err="1">
                <a:solidFill>
                  <a:schemeClr val="accent2"/>
                </a:solidFill>
              </a:rPr>
              <a:t>obligations</a:t>
            </a:r>
            <a:endParaRPr lang="nl-NL" sz="4000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8689" y="1965899"/>
            <a:ext cx="7433733" cy="4026971"/>
          </a:xfrm>
        </p:spPr>
        <p:txBody>
          <a:bodyPr>
            <a:noAutofit/>
          </a:bodyPr>
          <a:lstStyle/>
          <a:p>
            <a:pPr marL="539750" indent="-450850">
              <a:spcBef>
                <a:spcPts val="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The money €€€€€</a:t>
            </a:r>
          </a:p>
          <a:p>
            <a:pPr marL="539750" indent="-450850">
              <a:spcBef>
                <a:spcPts val="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Reporting (by coordinator to agency)</a:t>
            </a:r>
          </a:p>
          <a:p>
            <a:pPr marL="539750" indent="-450850">
              <a:spcBef>
                <a:spcPts val="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Final payment</a:t>
            </a:r>
          </a:p>
          <a:p>
            <a:pPr marL="539750" indent="-450850">
              <a:spcBef>
                <a:spcPts val="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Budget shifts </a:t>
            </a:r>
          </a:p>
          <a:p>
            <a:pPr marL="539750" indent="-450850">
              <a:spcBef>
                <a:spcPts val="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Amendments</a:t>
            </a:r>
          </a:p>
          <a:p>
            <a:pPr marL="539750" indent="-450850">
              <a:spcBef>
                <a:spcPts val="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Hour registration:</a:t>
            </a:r>
          </a:p>
          <a:p>
            <a:pPr marL="1431925" indent="-274638">
              <a:spcBef>
                <a:spcPts val="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Project Management &amp; Implementation </a:t>
            </a:r>
          </a:p>
          <a:p>
            <a:pPr marL="1431925" indent="-274638">
              <a:spcBef>
                <a:spcPts val="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Intellectual outputs </a:t>
            </a:r>
          </a:p>
          <a:p>
            <a:pPr marL="539750" indent="-450850">
              <a:spcBef>
                <a:spcPts val="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Costs registration:</a:t>
            </a:r>
          </a:p>
          <a:p>
            <a:pPr marL="1431925">
              <a:spcBef>
                <a:spcPts val="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Partner meetings (travel, subsistence)</a:t>
            </a:r>
          </a:p>
          <a:p>
            <a:pPr marL="1431925">
              <a:spcBef>
                <a:spcPts val="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Exceptional costs (budgeted, like expert costs)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7"/>
          <a:stretch/>
        </p:blipFill>
        <p:spPr>
          <a:xfrm>
            <a:off x="6308628" y="1270000"/>
            <a:ext cx="2965374" cy="248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91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398" y="917653"/>
            <a:ext cx="8229600" cy="900130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</a:rPr>
              <a:t>Checks &amp; audits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5398" y="1817783"/>
            <a:ext cx="9378424" cy="41434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en-US" sz="2200" b="1" dirty="0"/>
              <a:t>All partners may be subject to checks and audits (local NA)!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200" dirty="0"/>
              <a:t>For the final report: supply copies of supporting documents to the NA of all exceptional costs of all partners.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200" dirty="0"/>
              <a:t>If selected for a further desk check or on-the-spot check: submit supporting documents for all budget categories.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96" y="3977089"/>
            <a:ext cx="2170272" cy="21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75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fbeeldingsresultaat voor th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61" y="2874562"/>
            <a:ext cx="5420300" cy="30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013017" y="1655783"/>
            <a:ext cx="8229600" cy="98816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>
                <a:solidFill>
                  <a:schemeClr val="accent2"/>
                </a:solidFill>
              </a:rPr>
              <a:t>GOOD LUCK!!!</a:t>
            </a:r>
          </a:p>
        </p:txBody>
      </p:sp>
    </p:spTree>
    <p:extLst>
      <p:ext uri="{BB962C8B-B14F-4D97-AF65-F5344CB8AC3E}">
        <p14:creationId xmlns:p14="http://schemas.microsoft.com/office/powerpoint/2010/main" val="87293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6037243" y="504245"/>
            <a:ext cx="3437262" cy="3184322"/>
            <a:chOff x="8659257" y="839838"/>
            <a:chExt cx="3437262" cy="3184322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" t="2843" r="33052"/>
            <a:stretch/>
          </p:blipFill>
          <p:spPr>
            <a:xfrm flipH="1">
              <a:off x="8659257" y="839838"/>
              <a:ext cx="3437262" cy="3184322"/>
            </a:xfrm>
            <a:prstGeom prst="rect">
              <a:avLst/>
            </a:prstGeom>
          </p:spPr>
        </p:pic>
        <p:sp>
          <p:nvSpPr>
            <p:cNvPr id="7" name="Ovale toelichting 6"/>
            <p:cNvSpPr/>
            <p:nvPr/>
          </p:nvSpPr>
          <p:spPr bwMode="auto">
            <a:xfrm>
              <a:off x="8743950" y="948695"/>
              <a:ext cx="2069308" cy="911932"/>
            </a:xfrm>
            <a:prstGeom prst="wedgeEllipseCallout">
              <a:avLst>
                <a:gd name="adj1" fmla="val 48902"/>
                <a:gd name="adj2" fmla="val 9343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800" b="1" i="0" u="none" strike="noStrike" cap="none" normalizeH="0" baseline="0" dirty="0">
                  <a:ln>
                    <a:noFill/>
                  </a:ln>
                  <a:effectLst/>
                  <a:latin typeface="DendaNew" pitchFamily="2" charset="0"/>
                </a:rPr>
                <a:t>Show</a:t>
              </a:r>
              <a:r>
                <a:rPr kumimoji="0" lang="nl-NL" sz="1800" b="1" i="0" u="none" strike="noStrike" cap="none" normalizeH="0" dirty="0">
                  <a:ln>
                    <a:noFill/>
                  </a:ln>
                  <a:effectLst/>
                  <a:latin typeface="DendaNew" pitchFamily="2" charset="0"/>
                </a:rPr>
                <a:t> me </a:t>
              </a:r>
              <a:r>
                <a:rPr kumimoji="0" lang="nl-NL" sz="1800" b="1" i="0" u="none" strike="noStrike" cap="none" normalizeH="0" dirty="0" err="1">
                  <a:ln>
                    <a:noFill/>
                  </a:ln>
                  <a:effectLst/>
                  <a:latin typeface="DendaNew" pitchFamily="2" charset="0"/>
                </a:rPr>
                <a:t>the</a:t>
              </a:r>
              <a:r>
                <a:rPr kumimoji="0" lang="nl-NL" sz="1800" b="1" i="0" u="none" strike="noStrike" cap="none" normalizeH="0" dirty="0">
                  <a:ln>
                    <a:noFill/>
                  </a:ln>
                  <a:effectLst/>
                  <a:latin typeface="DendaNew" pitchFamily="2" charset="0"/>
                </a:rPr>
                <a:t> money!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2151" y="753509"/>
            <a:ext cx="6048404" cy="154305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2"/>
                </a:solidFill>
              </a:rPr>
              <a:t>The money €€€ - </a:t>
            </a:r>
            <a:br>
              <a:rPr lang="en-GB" sz="4000" dirty="0">
                <a:solidFill>
                  <a:schemeClr val="accent2"/>
                </a:solidFill>
              </a:rPr>
            </a:br>
            <a:r>
              <a:rPr lang="en-GB" sz="4000" dirty="0">
                <a:solidFill>
                  <a:schemeClr val="accent2"/>
                </a:solidFill>
              </a:rPr>
              <a:t>(pre)payments: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2151" y="2688161"/>
            <a:ext cx="9193203" cy="29855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en-US" sz="2200" dirty="0"/>
              <a:t>The maximum amount of the grant is: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en-US" sz="2200" b="1" dirty="0"/>
              <a:t>€ 387.309,00 </a:t>
            </a:r>
            <a:endParaRPr lang="en-GB" sz="2200" dirty="0"/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GB" sz="2200" dirty="0"/>
              <a:t>First 2 years prepayment: </a:t>
            </a:r>
            <a:r>
              <a:rPr lang="en-GB" sz="2200" b="1" dirty="0"/>
              <a:t>35%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GB" sz="2200" dirty="0"/>
              <a:t>Last year prepayment: </a:t>
            </a:r>
            <a:r>
              <a:rPr lang="en-GB" sz="2200" b="1" dirty="0"/>
              <a:t>35%</a:t>
            </a:r>
            <a:r>
              <a:rPr lang="en-GB" sz="2200" dirty="0"/>
              <a:t>,</a:t>
            </a:r>
            <a:r>
              <a:rPr lang="en-GB" sz="2200" b="1" dirty="0"/>
              <a:t> </a:t>
            </a:r>
            <a:r>
              <a:rPr lang="en-GB" sz="2200" dirty="0"/>
              <a:t>based on budget activities and work done, after approval of interim report and 70% of costs made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GB" sz="2200" dirty="0"/>
              <a:t>3</a:t>
            </a:r>
            <a:r>
              <a:rPr lang="en-GB" sz="2200" baseline="30000" dirty="0"/>
              <a:t>rd</a:t>
            </a:r>
            <a:r>
              <a:rPr lang="en-GB" sz="2200" dirty="0"/>
              <a:t> and final payment: </a:t>
            </a:r>
            <a:r>
              <a:rPr lang="en-GB" sz="2200" b="1" dirty="0"/>
              <a:t>30% </a:t>
            </a:r>
            <a:r>
              <a:rPr lang="en-GB" sz="2200" dirty="0"/>
              <a:t>after project ending, after approval of final report.</a:t>
            </a:r>
          </a:p>
        </p:txBody>
      </p:sp>
    </p:spTree>
    <p:extLst>
      <p:ext uri="{BB962C8B-B14F-4D97-AF65-F5344CB8AC3E}">
        <p14:creationId xmlns:p14="http://schemas.microsoft.com/office/powerpoint/2010/main" val="428506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4941" y="756078"/>
            <a:ext cx="8229600" cy="576064"/>
          </a:xfrm>
        </p:spPr>
        <p:txBody>
          <a:bodyPr>
            <a:noAutofit/>
          </a:bodyPr>
          <a:lstStyle/>
          <a:p>
            <a:r>
              <a:rPr lang="nl-NL" sz="4000" dirty="0">
                <a:solidFill>
                  <a:schemeClr val="accent2"/>
                </a:solidFill>
              </a:rPr>
              <a:t>Reporting (</a:t>
            </a:r>
            <a:r>
              <a:rPr lang="nl-NL" sz="4000" dirty="0" err="1">
                <a:solidFill>
                  <a:schemeClr val="accent2"/>
                </a:solidFill>
              </a:rPr>
              <a:t>by</a:t>
            </a:r>
            <a:r>
              <a:rPr lang="nl-NL" sz="4000" dirty="0">
                <a:solidFill>
                  <a:schemeClr val="accent2"/>
                </a:solidFill>
              </a:rPr>
              <a:t> </a:t>
            </a:r>
            <a:r>
              <a:rPr lang="nl-NL" sz="4000" dirty="0" err="1">
                <a:solidFill>
                  <a:schemeClr val="accent2"/>
                </a:solidFill>
              </a:rPr>
              <a:t>coordinator</a:t>
            </a:r>
            <a:r>
              <a:rPr lang="nl-NL" sz="40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4941" y="1895596"/>
            <a:ext cx="8849054" cy="4028801"/>
          </a:xfrm>
        </p:spPr>
        <p:txBody>
          <a:bodyPr>
            <a:no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GB" sz="2000" dirty="0"/>
              <a:t>The Project runs for </a:t>
            </a:r>
            <a:r>
              <a:rPr lang="en-GB" sz="2000" b="1" dirty="0"/>
              <a:t>36 months: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GB" sz="2000" dirty="0">
                <a:solidFill>
                  <a:srgbClr val="C00000"/>
                </a:solidFill>
              </a:rPr>
              <a:t>starting on 1-9-2020 and finishing on 31-8-2023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Progress report: </a:t>
            </a:r>
            <a:r>
              <a:rPr lang="en-GB" sz="2000" b="1" dirty="0"/>
              <a:t>30-09-2021 </a:t>
            </a:r>
            <a:r>
              <a:rPr lang="en-GB" sz="2000" dirty="0"/>
              <a:t>= implementation of the Project’s first year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Interim Report: </a:t>
            </a:r>
            <a:r>
              <a:rPr lang="en-GB" sz="2000" b="1" dirty="0"/>
              <a:t>30-09-2022 </a:t>
            </a:r>
            <a:r>
              <a:rPr lang="en-GB" sz="2000" dirty="0"/>
              <a:t>or once at least 70% of the first pre-financing payment has been used = implementation of the Project’s first two years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Final Report: </a:t>
            </a:r>
            <a:r>
              <a:rPr lang="en-GB" sz="2000" b="1" dirty="0"/>
              <a:t>31-10-2023 </a:t>
            </a:r>
            <a:r>
              <a:rPr lang="en-GB" sz="2000" dirty="0"/>
              <a:t>= 60 days after the end date of the Project (covering 36 months); including upload of all project results.</a:t>
            </a:r>
          </a:p>
        </p:txBody>
      </p:sp>
    </p:spTree>
    <p:extLst>
      <p:ext uri="{BB962C8B-B14F-4D97-AF65-F5344CB8AC3E}">
        <p14:creationId xmlns:p14="http://schemas.microsoft.com/office/powerpoint/2010/main" val="237625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584" y="884602"/>
            <a:ext cx="8229600" cy="789961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</a:rPr>
              <a:t>Final payment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6584" y="1858687"/>
            <a:ext cx="9323339" cy="3857652"/>
          </a:xfrm>
        </p:spPr>
        <p:txBody>
          <a:bodyPr/>
          <a:lstStyle/>
          <a:p>
            <a:pPr>
              <a:spcBef>
                <a:spcPts val="480"/>
              </a:spcBef>
              <a:spcAft>
                <a:spcPts val="960"/>
              </a:spcAft>
              <a:buNone/>
            </a:pPr>
            <a:r>
              <a:rPr lang="en-GB" sz="2000" b="1" dirty="0">
                <a:solidFill>
                  <a:schemeClr val="accent2"/>
                </a:solidFill>
              </a:rPr>
              <a:t>Final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chemeClr val="accent2"/>
                </a:solidFill>
              </a:rPr>
              <a:t>report</a:t>
            </a:r>
            <a:r>
              <a:rPr lang="en-GB" sz="2000" b="1" dirty="0"/>
              <a:t> </a:t>
            </a:r>
            <a:r>
              <a:rPr lang="en-GB" sz="2000" dirty="0"/>
              <a:t>= request for payment of the balance of the grant. </a:t>
            </a:r>
          </a:p>
          <a:p>
            <a:pPr>
              <a:spcBef>
                <a:spcPts val="480"/>
              </a:spcBef>
              <a:spcAft>
                <a:spcPts val="960"/>
              </a:spcAft>
              <a:buNone/>
            </a:pPr>
            <a:r>
              <a:rPr lang="en-GB" sz="2000" dirty="0"/>
              <a:t>Last payment of the National Agency to Stivako and from Stivako to the partners:</a:t>
            </a:r>
          </a:p>
          <a:p>
            <a:pPr>
              <a:spcBef>
                <a:spcPts val="480"/>
              </a:spcBef>
              <a:spcAft>
                <a:spcPts val="96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Final payment NA to Stivako: under normal circumstances latest 60 days after submission of final report and its approval (max = </a:t>
            </a:r>
            <a:r>
              <a:rPr lang="en-GB" sz="2000" b="1" dirty="0"/>
              <a:t>31-12-2023</a:t>
            </a:r>
            <a:r>
              <a:rPr lang="en-GB" sz="2000" dirty="0"/>
              <a:t>).</a:t>
            </a:r>
          </a:p>
          <a:p>
            <a:pPr>
              <a:spcBef>
                <a:spcPts val="480"/>
              </a:spcBef>
              <a:spcAft>
                <a:spcPts val="960"/>
              </a:spcAft>
            </a:pPr>
            <a:r>
              <a:rPr lang="en-GB" sz="2000" dirty="0"/>
              <a:t>Last payment Stivako to partners: latest 60 days after payment NA to Stivako (max = </a:t>
            </a:r>
            <a:r>
              <a:rPr lang="en-GB" sz="2000" b="1" dirty="0"/>
              <a:t>01-03-2024</a:t>
            </a:r>
            <a:r>
              <a:rPr lang="en-GB" sz="2000" dirty="0"/>
              <a:t>).  </a:t>
            </a:r>
          </a:p>
          <a:p>
            <a:pPr>
              <a:spcBef>
                <a:spcPts val="480"/>
              </a:spcBef>
              <a:spcAft>
                <a:spcPts val="960"/>
              </a:spcAft>
            </a:pPr>
            <a:r>
              <a:rPr lang="en-GB" sz="2000" dirty="0"/>
              <a:t>Stivako has to send proof of all payments to NA.</a:t>
            </a:r>
          </a:p>
        </p:txBody>
      </p:sp>
    </p:spTree>
    <p:extLst>
      <p:ext uri="{BB962C8B-B14F-4D97-AF65-F5344CB8AC3E}">
        <p14:creationId xmlns:p14="http://schemas.microsoft.com/office/powerpoint/2010/main" val="130468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498" y="902342"/>
            <a:ext cx="8596668" cy="899351"/>
          </a:xfrm>
        </p:spPr>
        <p:txBody>
          <a:bodyPr/>
          <a:lstStyle/>
          <a:p>
            <a:r>
              <a:rPr lang="nl-NL" sz="4000" dirty="0">
                <a:solidFill>
                  <a:schemeClr val="accent2"/>
                </a:solidFill>
              </a:rPr>
              <a:t>Budget </a:t>
            </a:r>
            <a:r>
              <a:rPr lang="nl-NL" sz="4000" dirty="0" err="1">
                <a:solidFill>
                  <a:schemeClr val="accent2"/>
                </a:solidFill>
              </a:rPr>
              <a:t>shifts</a:t>
            </a:r>
            <a:endParaRPr lang="nl-NL" sz="4000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498" y="1801693"/>
            <a:ext cx="8990784" cy="402697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Transfer of 60% is allowed between the different budget categories without requesting an amendment, as follows:</a:t>
            </a:r>
            <a:endParaRPr lang="nl-NL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NL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NL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NL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NL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NL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NL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NL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Shifting budget to </a:t>
            </a:r>
            <a:r>
              <a:rPr lang="en-GB" sz="2000" b="1" dirty="0"/>
              <a:t>Project management and implementation </a:t>
            </a:r>
            <a:r>
              <a:rPr lang="en-GB" sz="2000" dirty="0"/>
              <a:t>and to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/>
              <a:t>Exceptional costs </a:t>
            </a:r>
            <a:r>
              <a:rPr lang="en-GB" sz="2000" dirty="0"/>
              <a:t>is </a:t>
            </a:r>
            <a:r>
              <a:rPr lang="en-GB" sz="2000" b="1" dirty="0">
                <a:solidFill>
                  <a:srgbClr val="C00000"/>
                </a:solidFill>
              </a:rPr>
              <a:t>not allowed!</a:t>
            </a:r>
            <a:endParaRPr lang="nl-NL" sz="20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NL" sz="2000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407937"/>
              </p:ext>
            </p:extLst>
          </p:nvPr>
        </p:nvGraphicFramePr>
        <p:xfrm>
          <a:off x="990498" y="2684776"/>
          <a:ext cx="8055224" cy="1699938"/>
        </p:xfrm>
        <a:graphic>
          <a:graphicData uri="http://schemas.openxmlformats.org/drawingml/2006/table">
            <a:tbl>
              <a:tblPr firstRow="1" firstCol="1" bandRow="1"/>
              <a:tblGrid>
                <a:gridCol w="3802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2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9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From: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Transnational Project Meetings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Multiplier Events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Learning/teaching/training activities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Exceptional costs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To: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other budget category: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costs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Transnational Project Meetings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Multiplier Events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Learning/teaching/training activities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63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804230" y="1754249"/>
            <a:ext cx="839234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76225">
              <a:spcBef>
                <a:spcPts val="600"/>
              </a:spcBef>
              <a:buNone/>
              <a:tabLst>
                <a:tab pos="452438" algn="l"/>
              </a:tabLst>
            </a:pPr>
            <a:r>
              <a:rPr lang="nl-NL" sz="2000" dirty="0"/>
              <a:t>• 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 of partners</a:t>
            </a:r>
          </a:p>
          <a:p>
            <a:pPr marL="176213">
              <a:spcBef>
                <a:spcPts val="600"/>
              </a:spcBef>
              <a:buNone/>
              <a:tabLst>
                <a:tab pos="452438" algn="l"/>
              </a:tabLst>
            </a:pP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Major changes in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workplan</a:t>
            </a:r>
            <a:endParaRPr lang="nl-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6213">
              <a:spcBef>
                <a:spcPts val="600"/>
              </a:spcBef>
              <a:buNone/>
              <a:tabLst>
                <a:tab pos="452438" algn="l"/>
              </a:tabLst>
            </a:pP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specific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organisational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changes</a:t>
            </a:r>
          </a:p>
          <a:p>
            <a:pPr marL="176213">
              <a:spcBef>
                <a:spcPts val="600"/>
              </a:spcBef>
              <a:buNone/>
              <a:tabLst>
                <a:tab pos="363538" algn="l"/>
              </a:tabLst>
            </a:pP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Submission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latest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month before the end of the project, with 	consent of all partners.</a:t>
            </a:r>
            <a:endParaRPr lang="nl-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966975" y="961548"/>
            <a:ext cx="8229600" cy="576064"/>
          </a:xfrm>
        </p:spPr>
        <p:txBody>
          <a:bodyPr>
            <a:noAutofit/>
          </a:bodyPr>
          <a:lstStyle/>
          <a:p>
            <a:r>
              <a:rPr lang="nl-NL" sz="4000" dirty="0">
                <a:solidFill>
                  <a:schemeClr val="accent2"/>
                </a:solidFill>
              </a:rPr>
              <a:t>Amendement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94" y="3752896"/>
            <a:ext cx="3428681" cy="228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8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685" y="1991253"/>
            <a:ext cx="8229600" cy="8560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Justification of staff that works on the project and write hours: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2685" y="2436891"/>
            <a:ext cx="8805546" cy="215714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en-US" sz="2000" dirty="0"/>
              <a:t>proof of the nature of the relationship between the person and the beneficiary concerned: </a:t>
            </a:r>
            <a:endParaRPr lang="en-GB" sz="20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000" dirty="0"/>
              <a:t>type of employment contract: </a:t>
            </a:r>
            <a:r>
              <a:rPr lang="en-GB" sz="2000" dirty="0"/>
              <a:t>temporary, indefinite, 0-hour contract, voluntary, SME ownership, etc.</a:t>
            </a:r>
          </a:p>
          <a:p>
            <a:pPr>
              <a:spcBef>
                <a:spcPts val="0"/>
              </a:spcBef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Proof of contract: only on request of coordinator</a:t>
            </a:r>
          </a:p>
          <a:p>
            <a:pPr marL="0" indent="0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endParaRPr lang="en-GB" sz="20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142685" y="917653"/>
            <a:ext cx="9047918" cy="856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>
                <a:solidFill>
                  <a:schemeClr val="accent2"/>
                </a:solidFill>
              </a:rPr>
              <a:t>Hour registration</a:t>
            </a:r>
            <a:br>
              <a:rPr lang="en-GB" sz="4000" dirty="0">
                <a:solidFill>
                  <a:schemeClr val="accent2"/>
                </a:solidFill>
              </a:rPr>
            </a:br>
            <a:endParaRPr lang="en-GB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5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685" y="917653"/>
            <a:ext cx="9047918" cy="856063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accent2"/>
                </a:solidFill>
              </a:rPr>
              <a:t>Hour registration</a:t>
            </a:r>
            <a:br>
              <a:rPr lang="en-GB" sz="4000" dirty="0">
                <a:solidFill>
                  <a:schemeClr val="accent2"/>
                </a:solidFill>
              </a:rPr>
            </a:br>
            <a:endParaRPr lang="en-GB" sz="4000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4549" y="2000644"/>
            <a:ext cx="9257239" cy="385765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Proof of the staff time, invested in the production of the intellectual output, being:</a:t>
            </a:r>
          </a:p>
          <a:p>
            <a:pPr>
              <a:spcAft>
                <a:spcPts val="0"/>
              </a:spcAft>
              <a:buClr>
                <a:schemeClr val="accent2">
                  <a:lumMod val="75000"/>
                </a:schemeClr>
              </a:buClr>
            </a:pPr>
            <a:r>
              <a:rPr lang="en-US" sz="2000" dirty="0"/>
              <a:t>Time sheet(s) per person, identifying: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en-US" sz="2000" dirty="0"/>
              <a:t>	* the name of the person,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en-US" sz="2000" dirty="0"/>
              <a:t>	* the category of staff (in this project ONLY: teacher/trainer/researcher)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en-US" sz="2000" dirty="0"/>
              <a:t>	* the dates and worked hours per day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en-US" sz="2000" dirty="0"/>
              <a:t>	* description of activities per days worked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en-US" sz="2000" dirty="0"/>
              <a:t>	* total of days worked per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intellectual output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management</a:t>
            </a:r>
            <a:r>
              <a:rPr lang="en-US" sz="2000" dirty="0"/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dirty="0"/>
              <a:t>Time sheets of employees only (next slide)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2924252"/>
      </p:ext>
    </p:extLst>
  </p:cSld>
  <p:clrMapOvr>
    <a:masterClrMapping/>
  </p:clrMapOvr>
</p:sld>
</file>

<file path=ppt/theme/theme1.xml><?xml version="1.0" encoding="utf-8"?>
<a:theme xmlns:a="http://schemas.openxmlformats.org/drawingml/2006/main" name="Sustainable salon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stainable salon" id="{5B9E6CC3-EA4B-4C99-BCED-91A5EFC112BC}" vid="{6AE98239-1DC1-47F7-9C70-1AB1B75724ED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4" ma:contentTypeDescription="Een nieuw document maken." ma:contentTypeScope="" ma:versionID="76e9d8d68022e1fc556a499be8d571b7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f46088695087f76fae7a82283d58c729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iehebbenerRechten xmlns="7361fed8-3208-422d-bd44-bd7f7a1c590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01D755-0C75-40C1-86D8-9679B66018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61fed8-3208-422d-bd44-bd7f7a1c5909"/>
    <ds:schemaRef ds:uri="35091eb4-c0f2-4ddd-b3e8-132f52ac0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840BB7-0522-4A58-8282-3B36F0BA9410}">
  <ds:schemaRefs>
    <ds:schemaRef ds:uri="http://schemas.microsoft.com/office/2006/metadata/properties"/>
    <ds:schemaRef ds:uri="http://schemas.microsoft.com/office/infopath/2007/PartnerControls"/>
    <ds:schemaRef ds:uri="7361fed8-3208-422d-bd44-bd7f7a1c5909"/>
  </ds:schemaRefs>
</ds:datastoreItem>
</file>

<file path=customXml/itemProps3.xml><?xml version="1.0" encoding="utf-8"?>
<ds:datastoreItem xmlns:ds="http://schemas.openxmlformats.org/officeDocument/2006/customXml" ds:itemID="{58A25325-C85C-4F36-8EE7-C8893DB960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Sustainable salon</Template>
  <TotalTime>0</TotalTime>
  <Words>1118</Words>
  <Application>Microsoft Office PowerPoint</Application>
  <PresentationFormat>Breedbeeld</PresentationFormat>
  <Paragraphs>127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31" baseType="lpstr">
      <vt:lpstr>Arial</vt:lpstr>
      <vt:lpstr>Calibri</vt:lpstr>
      <vt:lpstr>DendaNew</vt:lpstr>
      <vt:lpstr>Play</vt:lpstr>
      <vt:lpstr>Play</vt:lpstr>
      <vt:lpstr>Trebuchet MS</vt:lpstr>
      <vt:lpstr>Verdana</vt:lpstr>
      <vt:lpstr>Wingdings 3</vt:lpstr>
      <vt:lpstr>Sustainable salon</vt:lpstr>
      <vt:lpstr>Facet</vt:lpstr>
      <vt:lpstr>Future skills for a better life in Sustainable Salons  Financial information on your  project administration </vt:lpstr>
      <vt:lpstr>Contractual obligations</vt:lpstr>
      <vt:lpstr>The money €€€ -  (pre)payments:</vt:lpstr>
      <vt:lpstr>Reporting (by coordinator)</vt:lpstr>
      <vt:lpstr>Final payment </vt:lpstr>
      <vt:lpstr>Budget shifts</vt:lpstr>
      <vt:lpstr>Amendement</vt:lpstr>
      <vt:lpstr>Justification of staff that works on the project and write hours:</vt:lpstr>
      <vt:lpstr>Hour registration </vt:lpstr>
      <vt:lpstr>PowerPoint-presentatie</vt:lpstr>
      <vt:lpstr>PowerPoint-presentatie</vt:lpstr>
      <vt:lpstr>PowerPoint-presentatie</vt:lpstr>
      <vt:lpstr>Multiplier event</vt:lpstr>
      <vt:lpstr>Multiplier event</vt:lpstr>
      <vt:lpstr>Travel &amp; subsistence (lump sum)</vt:lpstr>
      <vt:lpstr>costs registration</vt:lpstr>
      <vt:lpstr>Exceptional costs</vt:lpstr>
      <vt:lpstr>General regulations for costs </vt:lpstr>
      <vt:lpstr>Costs </vt:lpstr>
      <vt:lpstr>Checks &amp; audits</vt:lpstr>
      <vt:lpstr>GOOD LUCK!!!</vt:lpstr>
    </vt:vector>
  </TitlesOfParts>
  <Company>Die nstencentrum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Eva Bouwman</dc:creator>
  <cp:lastModifiedBy>Frank  den Hartog (Stivako)</cp:lastModifiedBy>
  <cp:revision>135</cp:revision>
  <cp:lastPrinted>2021-02-02T07:46:54Z</cp:lastPrinted>
  <dcterms:created xsi:type="dcterms:W3CDTF">2016-11-28T16:20:33Z</dcterms:created>
  <dcterms:modified xsi:type="dcterms:W3CDTF">2021-10-05T18:37:15Z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34331300</vt:r8>
  </property>
  <property fmtid="{D5CDD505-2E9C-101B-9397-08002B2CF9AE}" pid="3" name="ContentTypeId">
    <vt:lpwstr>0x010100517AB4643959F046B187FDE66D3A5503</vt:lpwstr>
  </property>
</Properties>
</file>