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67" r:id="rId6"/>
    <p:sldId id="283" r:id="rId7"/>
    <p:sldId id="282" r:id="rId8"/>
    <p:sldId id="269" r:id="rId9"/>
    <p:sldId id="284" r:id="rId10"/>
    <p:sldId id="287" r:id="rId11"/>
    <p:sldId id="285" r:id="rId12"/>
    <p:sldId id="286" r:id="rId13"/>
    <p:sldId id="288" r:id="rId14"/>
    <p:sldId id="262" r:id="rId15"/>
    <p:sldId id="289" r:id="rId1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snapToGrid="0">
      <p:cViewPr varScale="1">
        <p:scale>
          <a:sx n="77" d="100"/>
          <a:sy n="77" d="100"/>
        </p:scale>
        <p:origin x="88"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l-NL" dirty="0"/>
              <a:t>Klik om de stijl te bewerken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46791987-F491-4E93-8DE4-EA4F3F1D819E}" type="datetimeFigureOut">
              <a:rPr lang="nl-NL" smtClean="0"/>
              <a:t>03-10-21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2960885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l-NL"/>
              <a:t>Klik om de stijl te bewerken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46791987-F491-4E93-8DE4-EA4F3F1D819E}" type="datetimeFigureOut">
              <a:rPr lang="nl-NL" smtClean="0"/>
              <a:t>03-10-21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1363889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46791987-F491-4E93-8DE4-EA4F3F1D819E}" type="datetimeFigureOut">
              <a:rPr lang="nl-NL" smtClean="0"/>
              <a:t>03-10-21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1953446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l-NL"/>
              <a:t>Klik om de stijl te bewerken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46791987-F491-4E93-8DE4-EA4F3F1D819E}" type="datetimeFigureOut">
              <a:rPr lang="nl-NL" smtClean="0"/>
              <a:t>03-10-21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13787467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46791987-F491-4E93-8DE4-EA4F3F1D819E}" type="datetimeFigureOut">
              <a:rPr lang="nl-NL" smtClean="0"/>
              <a:t>03-10-21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741618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46791987-F491-4E93-8DE4-EA4F3F1D819E}" type="datetimeFigureOut">
              <a:rPr lang="nl-NL" smtClean="0"/>
              <a:t>03-10-21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23495824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6791987-F491-4E93-8DE4-EA4F3F1D819E}" type="datetimeFigureOut">
              <a:rPr lang="nl-NL" smtClean="0"/>
              <a:t>03-10-21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23005078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l-NL"/>
              <a:t>Klik om de stijl te bewerken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6791987-F491-4E93-8DE4-EA4F3F1D819E}" type="datetimeFigureOut">
              <a:rPr lang="nl-NL" smtClean="0"/>
              <a:t>03-10-21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504791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6791987-F491-4E93-8DE4-EA4F3F1D819E}" type="datetimeFigureOut">
              <a:rPr lang="nl-NL" smtClean="0"/>
              <a:t>03-10-21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69695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l-NL"/>
              <a:t>Klik om de stijl te bewerken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46791987-F491-4E93-8DE4-EA4F3F1D819E}" type="datetimeFigureOut">
              <a:rPr lang="nl-NL" smtClean="0"/>
              <a:t>03-10-21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1306137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46791987-F491-4E93-8DE4-EA4F3F1D819E}" type="datetimeFigureOut">
              <a:rPr lang="nl-NL" smtClean="0"/>
              <a:t>03-10-21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748019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de stijl te bewerken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46791987-F491-4E93-8DE4-EA4F3F1D819E}" type="datetimeFigureOut">
              <a:rPr lang="nl-NL" smtClean="0"/>
              <a:t>03-10-21</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2984447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46791987-F491-4E93-8DE4-EA4F3F1D819E}" type="datetimeFigureOut">
              <a:rPr lang="nl-NL" smtClean="0"/>
              <a:t>03-10-21</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3434750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791987-F491-4E93-8DE4-EA4F3F1D819E}" type="datetimeFigureOut">
              <a:rPr lang="nl-NL" smtClean="0"/>
              <a:t>03-10-21</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1633187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l-NL"/>
              <a:t>Klik om de stijl te bewerken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l-NL"/>
              <a:t>Klik om de modelstijlen te bewerken</a:t>
            </a:r>
          </a:p>
        </p:txBody>
      </p:sp>
      <p:sp>
        <p:nvSpPr>
          <p:cNvPr id="5" name="Date Placeholder 4"/>
          <p:cNvSpPr>
            <a:spLocks noGrp="1"/>
          </p:cNvSpPr>
          <p:nvPr>
            <p:ph type="dt" sz="half" idx="10"/>
          </p:nvPr>
        </p:nvSpPr>
        <p:spPr/>
        <p:txBody>
          <a:bodyPr/>
          <a:lstStyle/>
          <a:p>
            <a:fld id="{46791987-F491-4E93-8DE4-EA4F3F1D819E}" type="datetimeFigureOut">
              <a:rPr lang="nl-NL" smtClean="0"/>
              <a:t>03-10-21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1576783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l-NL"/>
              <a:t>Klik om de stijl te bewerken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46791987-F491-4E93-8DE4-EA4F3F1D819E}" type="datetimeFigureOut">
              <a:rPr lang="nl-NL" smtClean="0"/>
              <a:t>03-10-21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BC40F6F-39CF-4483-88D2-B9F8B9D58B40}" type="slidenum">
              <a:rPr lang="nl-NL" smtClean="0"/>
              <a:t>‹nr.›</a:t>
            </a:fld>
            <a:endParaRPr lang="nl-NL"/>
          </a:p>
        </p:txBody>
      </p:sp>
    </p:spTree>
    <p:extLst>
      <p:ext uri="{BB962C8B-B14F-4D97-AF65-F5344CB8AC3E}">
        <p14:creationId xmlns:p14="http://schemas.microsoft.com/office/powerpoint/2010/main" val="3437156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l-NL" dirty="0"/>
              <a:t>Klik om de stijl te bewerken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l-NL" dirty="0"/>
              <a:t>Klik om de modelstijlen te bewerken</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6791987-F491-4E93-8DE4-EA4F3F1D819E}" type="datetimeFigureOut">
              <a:rPr lang="nl-NL" smtClean="0"/>
              <a:t>03-10-21</a:t>
            </a:fld>
            <a:endParaRPr lang="nl-NL"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nl-NL"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BC40F6F-39CF-4483-88D2-B9F8B9D58B40}" type="slidenum">
              <a:rPr lang="nl-NL" smtClean="0"/>
              <a:t>‹nr.›</a:t>
            </a:fld>
            <a:endParaRPr lang="nl-NL" dirty="0"/>
          </a:p>
        </p:txBody>
      </p:sp>
      <p:pic>
        <p:nvPicPr>
          <p:cNvPr id="8" name="Afbeelding 7"/>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533400" y="6086719"/>
            <a:ext cx="1852612" cy="771281"/>
          </a:xfrm>
          <a:prstGeom prst="rect">
            <a:avLst/>
          </a:prstGeom>
        </p:spPr>
      </p:pic>
      <p:pic>
        <p:nvPicPr>
          <p:cNvPr id="9" name="Afbeelding 8"/>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2453832" y="6141913"/>
            <a:ext cx="2257064" cy="644244"/>
          </a:xfrm>
          <a:prstGeom prst="rect">
            <a:avLst/>
          </a:prstGeom>
        </p:spPr>
      </p:pic>
    </p:spTree>
    <p:extLst>
      <p:ext uri="{BB962C8B-B14F-4D97-AF65-F5344CB8AC3E}">
        <p14:creationId xmlns:p14="http://schemas.microsoft.com/office/powerpoint/2010/main" val="25101203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t="-12000" b="-12000"/>
          </a:stretch>
        </a:blipFill>
        <a:effectLst/>
      </p:bgPr>
    </p:bg>
    <p:spTree>
      <p:nvGrpSpPr>
        <p:cNvPr id="1" name=""/>
        <p:cNvGrpSpPr/>
        <p:nvPr/>
      </p:nvGrpSpPr>
      <p:grpSpPr>
        <a:xfrm>
          <a:off x="0" y="0"/>
          <a:ext cx="0" cy="0"/>
          <a:chOff x="0" y="0"/>
          <a:chExt cx="0" cy="0"/>
        </a:xfrm>
      </p:grpSpPr>
      <p:sp>
        <p:nvSpPr>
          <p:cNvPr id="5" name="Rechthoek 4"/>
          <p:cNvSpPr/>
          <p:nvPr/>
        </p:nvSpPr>
        <p:spPr>
          <a:xfrm>
            <a:off x="-76200" y="5705475"/>
            <a:ext cx="4667250" cy="121920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a:p>
        </p:txBody>
      </p:sp>
      <p:sp>
        <p:nvSpPr>
          <p:cNvPr id="2" name="Titel 1"/>
          <p:cNvSpPr>
            <a:spLocks noGrp="1"/>
          </p:cNvSpPr>
          <p:nvPr>
            <p:ph type="ctrTitle"/>
          </p:nvPr>
        </p:nvSpPr>
        <p:spPr>
          <a:xfrm>
            <a:off x="1021292" y="542108"/>
            <a:ext cx="8057394" cy="3409405"/>
          </a:xfrm>
        </p:spPr>
        <p:txBody>
          <a:bodyPr/>
          <a:lstStyle/>
          <a:p>
            <a:pPr fontAlgn="base"/>
            <a:r>
              <a:rPr lang="en-US" b="0" i="0" dirty="0">
                <a:effectLst/>
                <a:latin typeface="Trebuchet MS" panose="020B0603020202020204" pitchFamily="34" charset="0"/>
              </a:rPr>
              <a:t>Sustainable Salon</a:t>
            </a:r>
            <a:br>
              <a:rPr lang="en-US" b="0" i="0" dirty="0">
                <a:effectLst/>
                <a:latin typeface="Trebuchet MS" panose="020B0603020202020204" pitchFamily="34" charset="0"/>
              </a:rPr>
            </a:br>
            <a:br>
              <a:rPr lang="en-US" b="0" i="0" dirty="0">
                <a:effectLst/>
                <a:latin typeface="Trebuchet MS" panose="020B0603020202020204" pitchFamily="34" charset="0"/>
              </a:rPr>
            </a:br>
            <a:r>
              <a:rPr lang="en-US" b="0" i="0" dirty="0">
                <a:effectLst/>
                <a:latin typeface="Trebuchet MS" panose="020B0603020202020204" pitchFamily="34" charset="0"/>
              </a:rPr>
              <a:t>Making the standard</a:t>
            </a:r>
            <a:br>
              <a:rPr lang="en-US" sz="3200" b="0" i="0" dirty="0">
                <a:effectLst/>
                <a:latin typeface="play"/>
              </a:rPr>
            </a:br>
            <a:endParaRPr lang="nl-NL" sz="3200" dirty="0"/>
          </a:p>
        </p:txBody>
      </p:sp>
      <p:sp>
        <p:nvSpPr>
          <p:cNvPr id="3" name="Ondertitel 2"/>
          <p:cNvSpPr>
            <a:spLocks noGrp="1"/>
          </p:cNvSpPr>
          <p:nvPr>
            <p:ph type="subTitle" idx="1"/>
          </p:nvPr>
        </p:nvSpPr>
        <p:spPr>
          <a:xfrm>
            <a:off x="1021292" y="3751117"/>
            <a:ext cx="8057394" cy="1761407"/>
          </a:xfrm>
          <a:ln>
            <a:solidFill>
              <a:schemeClr val="bg1"/>
            </a:solidFill>
          </a:ln>
        </p:spPr>
        <p:txBody>
          <a:bodyPr>
            <a:normAutofit/>
          </a:bodyPr>
          <a:lstStyle/>
          <a:p>
            <a:pPr algn="l" fontAlgn="base"/>
            <a:endParaRPr lang="en-US" b="0" dirty="0">
              <a:solidFill>
                <a:srgbClr val="000000"/>
              </a:solidFill>
              <a:effectLst/>
              <a:latin typeface="Play"/>
            </a:endParaRPr>
          </a:p>
          <a:p>
            <a:pPr algn="l" fontAlgn="base"/>
            <a:endParaRPr lang="en-US" b="0" dirty="0">
              <a:solidFill>
                <a:srgbClr val="000000"/>
              </a:solidFill>
              <a:effectLst/>
              <a:latin typeface="Play"/>
            </a:endParaRPr>
          </a:p>
          <a:p>
            <a:pPr fontAlgn="base"/>
            <a:r>
              <a:rPr lang="en-US" dirty="0">
                <a:solidFill>
                  <a:srgbClr val="000000"/>
                </a:solidFill>
                <a:latin typeface="Play"/>
              </a:rPr>
              <a:t>Milano/Pavia, Italy</a:t>
            </a:r>
          </a:p>
          <a:p>
            <a:pPr fontAlgn="base"/>
            <a:r>
              <a:rPr lang="en-US" b="0" dirty="0">
                <a:solidFill>
                  <a:srgbClr val="000000"/>
                </a:solidFill>
                <a:effectLst/>
                <a:latin typeface="Play"/>
              </a:rPr>
              <a:t>Frank den Hartog</a:t>
            </a:r>
          </a:p>
          <a:p>
            <a:pPr algn="l"/>
            <a:endParaRPr lang="nl-NL" dirty="0"/>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spTree>
    <p:extLst>
      <p:ext uri="{BB962C8B-B14F-4D97-AF65-F5344CB8AC3E}">
        <p14:creationId xmlns:p14="http://schemas.microsoft.com/office/powerpoint/2010/main" val="3661775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59229" y="586059"/>
            <a:ext cx="7766936" cy="540327"/>
          </a:xfrm>
        </p:spPr>
        <p:txBody>
          <a:bodyPr/>
          <a:lstStyle/>
          <a:p>
            <a:r>
              <a:rPr lang="nl-NL" sz="2800" dirty="0"/>
              <a:t>6: Making of </a:t>
            </a:r>
            <a:r>
              <a:rPr lang="nl-NL" sz="2800" dirty="0" err="1"/>
              <a:t>the</a:t>
            </a:r>
            <a:r>
              <a:rPr lang="nl-NL" sz="2800" dirty="0"/>
              <a:t> (</a:t>
            </a:r>
            <a:r>
              <a:rPr lang="nl-NL" sz="2800" dirty="0" err="1"/>
              <a:t>internal</a:t>
            </a:r>
            <a:r>
              <a:rPr lang="nl-NL" sz="2800" dirty="0"/>
              <a:t>) audit form</a:t>
            </a: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pic>
        <p:nvPicPr>
          <p:cNvPr id="7" name="Afbeelding 6">
            <a:extLst>
              <a:ext uri="{FF2B5EF4-FFF2-40B4-BE49-F238E27FC236}">
                <a16:creationId xmlns:a16="http://schemas.microsoft.com/office/drawing/2014/main" id="{2BA4AED8-6615-439E-A25F-9ED498595D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22056" y="1083782"/>
            <a:ext cx="4887686" cy="5377543"/>
          </a:xfrm>
          <a:prstGeom prst="rect">
            <a:avLst/>
          </a:prstGeom>
        </p:spPr>
      </p:pic>
      <p:sp>
        <p:nvSpPr>
          <p:cNvPr id="8" name="Ondertitel 7">
            <a:extLst>
              <a:ext uri="{FF2B5EF4-FFF2-40B4-BE49-F238E27FC236}">
                <a16:creationId xmlns:a16="http://schemas.microsoft.com/office/drawing/2014/main" id="{2B16509A-2FBA-4377-A8D4-B2DCE8D8C6B9}"/>
              </a:ext>
            </a:extLst>
          </p:cNvPr>
          <p:cNvSpPr>
            <a:spLocks noGrp="1"/>
          </p:cNvSpPr>
          <p:nvPr>
            <p:ph type="subTitle" idx="1"/>
          </p:nvPr>
        </p:nvSpPr>
        <p:spPr/>
        <p:txBody>
          <a:bodyPr/>
          <a:lstStyle/>
          <a:p>
            <a:endParaRPr lang="nl-NL"/>
          </a:p>
        </p:txBody>
      </p:sp>
    </p:spTree>
    <p:extLst>
      <p:ext uri="{BB962C8B-B14F-4D97-AF65-F5344CB8AC3E}">
        <p14:creationId xmlns:p14="http://schemas.microsoft.com/office/powerpoint/2010/main" val="2021196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021292" y="166159"/>
            <a:ext cx="7766936" cy="924886"/>
          </a:xfrm>
        </p:spPr>
        <p:txBody>
          <a:bodyPr/>
          <a:lstStyle/>
          <a:p>
            <a:r>
              <a:rPr lang="nl-NL" dirty="0" err="1"/>
              <a:t>Activities</a:t>
            </a:r>
            <a:endParaRPr lang="nl-NL" dirty="0"/>
          </a:p>
        </p:txBody>
      </p:sp>
      <p:sp>
        <p:nvSpPr>
          <p:cNvPr id="3" name="Ondertitel 2"/>
          <p:cNvSpPr>
            <a:spLocks noGrp="1"/>
          </p:cNvSpPr>
          <p:nvPr>
            <p:ph type="subTitle" idx="1"/>
          </p:nvPr>
        </p:nvSpPr>
        <p:spPr>
          <a:xfrm>
            <a:off x="1021292" y="1955333"/>
            <a:ext cx="7766936" cy="1096899"/>
          </a:xfrm>
        </p:spPr>
        <p:txBody>
          <a:bodyPr>
            <a:normAutofit lnSpcReduction="10000"/>
          </a:bodyPr>
          <a:lstStyle/>
          <a:p>
            <a:r>
              <a:rPr lang="en-US" sz="1800" dirty="0"/>
              <a:t>1.Identifying processes</a:t>
            </a:r>
          </a:p>
          <a:p>
            <a:r>
              <a:rPr lang="nl-NL" dirty="0"/>
              <a:t>2:Aspects of environment</a:t>
            </a:r>
          </a:p>
          <a:p>
            <a:r>
              <a:rPr lang="en-US" dirty="0"/>
              <a:t>3. Defining the points of control</a:t>
            </a:r>
            <a:endParaRPr lang="nl-NL" dirty="0"/>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pic>
        <p:nvPicPr>
          <p:cNvPr id="7" name="Afbeelding 6">
            <a:extLst>
              <a:ext uri="{FF2B5EF4-FFF2-40B4-BE49-F238E27FC236}">
                <a16:creationId xmlns:a16="http://schemas.microsoft.com/office/drawing/2014/main" id="{6443533E-4FF0-4843-97A1-AA47A451B3F6}"/>
              </a:ext>
            </a:extLst>
          </p:cNvPr>
          <p:cNvPicPr>
            <a:picLocks noChangeAspect="1"/>
          </p:cNvPicPr>
          <p:nvPr/>
        </p:nvPicPr>
        <p:blipFill>
          <a:blip r:embed="rId4"/>
          <a:stretch>
            <a:fillRect/>
          </a:stretch>
        </p:blipFill>
        <p:spPr>
          <a:xfrm>
            <a:off x="0" y="3312250"/>
            <a:ext cx="6453266" cy="3545750"/>
          </a:xfrm>
          <a:prstGeom prst="rect">
            <a:avLst/>
          </a:prstGeom>
        </p:spPr>
      </p:pic>
    </p:spTree>
    <p:extLst>
      <p:ext uri="{BB962C8B-B14F-4D97-AF65-F5344CB8AC3E}">
        <p14:creationId xmlns:p14="http://schemas.microsoft.com/office/powerpoint/2010/main" val="3192290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021292" y="166159"/>
            <a:ext cx="7766936" cy="924886"/>
          </a:xfrm>
        </p:spPr>
        <p:txBody>
          <a:bodyPr/>
          <a:lstStyle/>
          <a:p>
            <a:r>
              <a:rPr lang="nl-NL" dirty="0"/>
              <a:t>Questions/</a:t>
            </a:r>
            <a:r>
              <a:rPr lang="nl-NL" dirty="0" err="1"/>
              <a:t>remarks</a:t>
            </a:r>
            <a:endParaRPr lang="nl-NL" dirty="0"/>
          </a:p>
        </p:txBody>
      </p:sp>
      <p:sp>
        <p:nvSpPr>
          <p:cNvPr id="3" name="Ondertitel 2"/>
          <p:cNvSpPr>
            <a:spLocks noGrp="1"/>
          </p:cNvSpPr>
          <p:nvPr>
            <p:ph type="subTitle" idx="1"/>
          </p:nvPr>
        </p:nvSpPr>
        <p:spPr>
          <a:xfrm>
            <a:off x="1021292" y="1955333"/>
            <a:ext cx="7766936" cy="1096899"/>
          </a:xfrm>
        </p:spPr>
        <p:txBody>
          <a:bodyPr/>
          <a:lstStyle/>
          <a:p>
            <a:endParaRPr lang="nl-NL" dirty="0"/>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spTree>
    <p:extLst>
      <p:ext uri="{BB962C8B-B14F-4D97-AF65-F5344CB8AC3E}">
        <p14:creationId xmlns:p14="http://schemas.microsoft.com/office/powerpoint/2010/main" val="3103210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108180" y="981023"/>
            <a:ext cx="7766936" cy="540327"/>
          </a:xfrm>
        </p:spPr>
        <p:txBody>
          <a:bodyPr/>
          <a:lstStyle/>
          <a:p>
            <a:r>
              <a:rPr lang="nl-NL" sz="2800" dirty="0"/>
              <a:t>1:</a:t>
            </a:r>
            <a:r>
              <a:rPr lang="en-US" sz="2800" dirty="0"/>
              <a:t>Identifying processes or working from an environmental theme in the sustainable salon or school department</a:t>
            </a:r>
            <a:endParaRPr lang="nl-NL" sz="2800" dirty="0"/>
          </a:p>
        </p:txBody>
      </p:sp>
      <p:sp>
        <p:nvSpPr>
          <p:cNvPr id="3" name="Ondertitel 2"/>
          <p:cNvSpPr>
            <a:spLocks noGrp="1"/>
          </p:cNvSpPr>
          <p:nvPr>
            <p:ph type="subTitle" idx="1"/>
          </p:nvPr>
        </p:nvSpPr>
        <p:spPr>
          <a:xfrm>
            <a:off x="1352981" y="1679848"/>
            <a:ext cx="7435247" cy="4507938"/>
          </a:xfrm>
        </p:spPr>
        <p:txBody>
          <a:bodyPr>
            <a:normAutofit/>
          </a:bodyPr>
          <a:lstStyle/>
          <a:p>
            <a:pPr algn="l">
              <a:lnSpc>
                <a:spcPct val="107000"/>
              </a:lnSpc>
              <a:spcAft>
                <a:spcPts val="200"/>
              </a:spcAft>
            </a:pPr>
            <a:r>
              <a:rPr lang="en-US" sz="1800" dirty="0">
                <a:effectLst/>
                <a:ea typeface="Times New Roman" panose="02020603050405020304" pitchFamily="18" charset="0"/>
                <a:cs typeface="Calibri" panose="020F0502020204030204" pitchFamily="34" charset="0"/>
              </a:rPr>
              <a:t>The environmental impact of each process must be mapped out for the various aspects.</a:t>
            </a:r>
          </a:p>
          <a:p>
            <a:pPr algn="l">
              <a:lnSpc>
                <a:spcPct val="107000"/>
              </a:lnSpc>
              <a:spcAft>
                <a:spcPts val="200"/>
              </a:spcAft>
            </a:pPr>
            <a:r>
              <a:rPr lang="en-US" sz="2000" b="1" dirty="0">
                <a:latin typeface="Calibri" panose="020F0502020204030204" pitchFamily="34" charset="0"/>
                <a:ea typeface="Times New Roman" panose="02020603050405020304" pitchFamily="18" charset="0"/>
                <a:cs typeface="Calibri" panose="020F0502020204030204" pitchFamily="34" charset="0"/>
              </a:rPr>
              <a:t>Processes</a:t>
            </a:r>
          </a:p>
          <a:p>
            <a:pPr marL="285750" indent="-285750" algn="l">
              <a:lnSpc>
                <a:spcPct val="107000"/>
              </a:lnSpc>
              <a:spcAft>
                <a:spcPts val="200"/>
              </a:spcAft>
              <a:buFont typeface="Wingdings" panose="05000000000000000000" pitchFamily="2" charset="2"/>
              <a:buChar char="§"/>
            </a:pPr>
            <a:r>
              <a:rPr lang="en-US" sz="1800" dirty="0">
                <a:effectLst/>
                <a:latin typeface="+mj-lt"/>
                <a:ea typeface="Times New Roman" panose="02020603050405020304" pitchFamily="18" charset="0"/>
                <a:cs typeface="Calibri" panose="020F0502020204030204" pitchFamily="34" charset="0"/>
              </a:rPr>
              <a:t>shampooing</a:t>
            </a:r>
          </a:p>
          <a:p>
            <a:pPr marL="285750" indent="-285750" algn="l">
              <a:lnSpc>
                <a:spcPct val="107000"/>
              </a:lnSpc>
              <a:spcAft>
                <a:spcPts val="200"/>
              </a:spcAft>
              <a:buFont typeface="Wingdings" panose="05000000000000000000" pitchFamily="2" charset="2"/>
              <a:buChar char="§"/>
            </a:pPr>
            <a:r>
              <a:rPr lang="en-US" sz="1800" dirty="0">
                <a:effectLst/>
                <a:latin typeface="+mj-lt"/>
                <a:ea typeface="Times New Roman" panose="02020603050405020304" pitchFamily="18" charset="0"/>
                <a:cs typeface="Calibri" panose="020F0502020204030204" pitchFamily="34" charset="0"/>
              </a:rPr>
              <a:t>cutting</a:t>
            </a:r>
          </a:p>
          <a:p>
            <a:pPr marL="285750" indent="-285750" algn="l">
              <a:lnSpc>
                <a:spcPct val="107000"/>
              </a:lnSpc>
              <a:spcAft>
                <a:spcPts val="200"/>
              </a:spcAft>
              <a:buFont typeface="Wingdings" panose="05000000000000000000" pitchFamily="2" charset="2"/>
              <a:buChar char="§"/>
            </a:pPr>
            <a:r>
              <a:rPr lang="en-US" sz="1800" dirty="0">
                <a:effectLst/>
                <a:latin typeface="+mj-lt"/>
                <a:ea typeface="Times New Roman" panose="02020603050405020304" pitchFamily="18" charset="0"/>
                <a:cs typeface="Calibri" panose="020F0502020204030204" pitchFamily="34" charset="0"/>
              </a:rPr>
              <a:t>dyeing</a:t>
            </a:r>
          </a:p>
          <a:p>
            <a:pPr marL="285750" indent="-285750" algn="l">
              <a:lnSpc>
                <a:spcPct val="107000"/>
              </a:lnSpc>
              <a:spcAft>
                <a:spcPts val="200"/>
              </a:spcAft>
              <a:buFont typeface="Wingdings" panose="05000000000000000000" pitchFamily="2" charset="2"/>
              <a:buChar char="§"/>
            </a:pPr>
            <a:r>
              <a:rPr lang="en-US" sz="1800" dirty="0">
                <a:effectLst/>
                <a:latin typeface="+mj-lt"/>
                <a:ea typeface="Times New Roman" panose="02020603050405020304" pitchFamily="18" charset="0"/>
                <a:cs typeface="Calibri" panose="020F0502020204030204" pitchFamily="34" charset="0"/>
              </a:rPr>
              <a:t>perming</a:t>
            </a:r>
          </a:p>
          <a:p>
            <a:pPr marL="285750" indent="-285750" algn="l">
              <a:lnSpc>
                <a:spcPct val="107000"/>
              </a:lnSpc>
              <a:spcAft>
                <a:spcPts val="200"/>
              </a:spcAft>
              <a:buFont typeface="Wingdings" panose="05000000000000000000" pitchFamily="2" charset="2"/>
              <a:buChar char="§"/>
            </a:pPr>
            <a:r>
              <a:rPr lang="en-US" sz="1800" dirty="0">
                <a:effectLst/>
                <a:latin typeface="+mj-lt"/>
                <a:ea typeface="Times New Roman" panose="02020603050405020304" pitchFamily="18" charset="0"/>
                <a:cs typeface="Calibri" panose="020F0502020204030204" pitchFamily="34" charset="0"/>
              </a:rPr>
              <a:t>styling</a:t>
            </a:r>
          </a:p>
          <a:p>
            <a:pPr marL="285750" indent="-285750" algn="l">
              <a:lnSpc>
                <a:spcPct val="107000"/>
              </a:lnSpc>
              <a:spcAft>
                <a:spcPts val="200"/>
              </a:spcAft>
              <a:buFont typeface="Wingdings" panose="05000000000000000000" pitchFamily="2" charset="2"/>
              <a:buChar char="§"/>
            </a:pPr>
            <a:r>
              <a:rPr lang="en-US" sz="1800" dirty="0">
                <a:effectLst/>
                <a:latin typeface="+mj-lt"/>
                <a:ea typeface="Times New Roman" panose="02020603050405020304" pitchFamily="18" charset="0"/>
                <a:cs typeface="Calibri" panose="020F0502020204030204" pitchFamily="34" charset="0"/>
              </a:rPr>
              <a:t>nails</a:t>
            </a:r>
          </a:p>
          <a:p>
            <a:pPr marL="285750" indent="-285750" algn="l">
              <a:lnSpc>
                <a:spcPct val="107000"/>
              </a:lnSpc>
              <a:spcAft>
                <a:spcPts val="200"/>
              </a:spcAft>
              <a:buFont typeface="Wingdings" panose="05000000000000000000" pitchFamily="2" charset="2"/>
              <a:buChar char="§"/>
            </a:pPr>
            <a:r>
              <a:rPr lang="en-US" sz="1800" dirty="0">
                <a:effectLst/>
                <a:latin typeface="+mj-lt"/>
                <a:ea typeface="Times New Roman" panose="02020603050405020304" pitchFamily="18" charset="0"/>
                <a:cs typeface="Calibri" panose="020F0502020204030204" pitchFamily="34" charset="0"/>
              </a:rPr>
              <a:t>management</a:t>
            </a:r>
            <a:r>
              <a:rPr lang="en-GB" sz="1800" dirty="0">
                <a:effectLst/>
                <a:latin typeface="+mj-lt"/>
                <a:ea typeface="Times New Roman" panose="02020603050405020304" pitchFamily="18" charset="0"/>
                <a:cs typeface="Calibri" panose="020F0502020204030204" pitchFamily="34" charset="0"/>
              </a:rPr>
              <a:t> </a:t>
            </a:r>
            <a:endParaRPr lang="nl-NL" sz="1800" dirty="0">
              <a:effectLst/>
              <a:latin typeface="+mj-lt"/>
              <a:ea typeface="Calibri" panose="020F0502020204030204" pitchFamily="34" charset="0"/>
              <a:cs typeface="Times New Roman" panose="02020603050405020304" pitchFamily="18" charset="0"/>
            </a:endParaRPr>
          </a:p>
          <a:p>
            <a:pPr algn="l">
              <a:spcBef>
                <a:spcPts val="0"/>
              </a:spcBef>
              <a:spcAft>
                <a:spcPts val="600"/>
              </a:spcAft>
            </a:pPr>
            <a:endParaRPr lang="en-US" b="0" dirty="0">
              <a:solidFill>
                <a:schemeClr val="bg1">
                  <a:lumMod val="50000"/>
                </a:schemeClr>
              </a:solidFill>
              <a:effectLst/>
              <a:latin typeface="Trebuchet MS" panose="020B0603020202020204" pitchFamily="34"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pic>
        <p:nvPicPr>
          <p:cNvPr id="7" name="Afbeelding 6" descr="Afbeelding met buiten, persoon, person, staand&#10;&#10;Automatisch gegenereerde beschrijving">
            <a:extLst>
              <a:ext uri="{FF2B5EF4-FFF2-40B4-BE49-F238E27FC236}">
                <a16:creationId xmlns:a16="http://schemas.microsoft.com/office/drawing/2014/main" id="{7EEC556D-7426-4B09-A8DB-BAD8901BC8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86275" y="3021837"/>
            <a:ext cx="4301644" cy="2855140"/>
          </a:xfrm>
          <a:prstGeom prst="rect">
            <a:avLst/>
          </a:prstGeom>
        </p:spPr>
      </p:pic>
    </p:spTree>
    <p:extLst>
      <p:ext uri="{BB962C8B-B14F-4D97-AF65-F5344CB8AC3E}">
        <p14:creationId xmlns:p14="http://schemas.microsoft.com/office/powerpoint/2010/main" val="1277373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108180" y="981023"/>
            <a:ext cx="7766936" cy="540327"/>
          </a:xfrm>
        </p:spPr>
        <p:txBody>
          <a:bodyPr/>
          <a:lstStyle/>
          <a:p>
            <a:r>
              <a:rPr lang="nl-NL" sz="2800" dirty="0"/>
              <a:t>1:</a:t>
            </a:r>
            <a:r>
              <a:rPr lang="en-US" sz="2800" dirty="0"/>
              <a:t>Identifying processes or working from an environmental theme in the sustainable salon or school department</a:t>
            </a:r>
            <a:endParaRPr lang="nl-NL" sz="2800" dirty="0"/>
          </a:p>
        </p:txBody>
      </p:sp>
      <p:sp>
        <p:nvSpPr>
          <p:cNvPr id="3" name="Ondertitel 2"/>
          <p:cNvSpPr>
            <a:spLocks noGrp="1"/>
          </p:cNvSpPr>
          <p:nvPr>
            <p:ph type="subTitle" idx="1"/>
          </p:nvPr>
        </p:nvSpPr>
        <p:spPr>
          <a:xfrm>
            <a:off x="1340569" y="1828800"/>
            <a:ext cx="7447660" cy="4507938"/>
          </a:xfrm>
        </p:spPr>
        <p:txBody>
          <a:bodyPr>
            <a:normAutofit/>
          </a:bodyPr>
          <a:lstStyle/>
          <a:p>
            <a:pPr indent="-142240" algn="l">
              <a:lnSpc>
                <a:spcPct val="107000"/>
              </a:lnSpc>
              <a:spcAft>
                <a:spcPts val="600"/>
              </a:spcAft>
            </a:pPr>
            <a:r>
              <a:rPr lang="en-US" sz="1800" b="1" dirty="0">
                <a:latin typeface="Calibri" panose="020F0502020204030204" pitchFamily="34" charset="0"/>
                <a:ea typeface="Times New Roman" panose="02020603050405020304" pitchFamily="18" charset="0"/>
                <a:cs typeface="Calibri" panose="020F0502020204030204" pitchFamily="34" charset="0"/>
              </a:rPr>
              <a:t>Processes not mentioned</a:t>
            </a:r>
          </a:p>
          <a:p>
            <a:pPr marL="143510" indent="-285750" algn="l">
              <a:lnSpc>
                <a:spcPct val="107000"/>
              </a:lnSpc>
              <a:spcAft>
                <a:spcPts val="600"/>
              </a:spcAft>
              <a:buFont typeface="Wingdings" panose="05000000000000000000" pitchFamily="2" charset="2"/>
              <a:buChar char="§"/>
            </a:pPr>
            <a:r>
              <a:rPr lang="en-US" dirty="0">
                <a:solidFill>
                  <a:schemeClr val="bg1">
                    <a:lumMod val="50000"/>
                  </a:schemeClr>
                </a:solidFill>
                <a:latin typeface="Trebuchet MS" panose="020B0603020202020204" pitchFamily="34" charset="0"/>
              </a:rPr>
              <a:t>l</a:t>
            </a:r>
            <a:r>
              <a:rPr lang="en-US" b="0" dirty="0">
                <a:solidFill>
                  <a:schemeClr val="bg1">
                    <a:lumMod val="50000"/>
                  </a:schemeClr>
                </a:solidFill>
                <a:effectLst/>
                <a:latin typeface="Trebuchet MS" panose="020B0603020202020204" pitchFamily="34" charset="0"/>
              </a:rPr>
              <a:t>aboratory and recycling area</a:t>
            </a:r>
          </a:p>
          <a:p>
            <a:pPr marL="285750" indent="-285750" algn="l">
              <a:spcBef>
                <a:spcPts val="0"/>
              </a:spcBef>
              <a:spcAft>
                <a:spcPts val="600"/>
              </a:spcAft>
              <a:buFont typeface="Wingdings" panose="05000000000000000000" pitchFamily="2" charset="2"/>
              <a:buChar char="§"/>
            </a:pPr>
            <a:r>
              <a:rPr lang="en-US" dirty="0">
                <a:solidFill>
                  <a:schemeClr val="bg1">
                    <a:lumMod val="50000"/>
                  </a:schemeClr>
                </a:solidFill>
                <a:latin typeface="Trebuchet MS" panose="020B0603020202020204" pitchFamily="34" charset="0"/>
              </a:rPr>
              <a:t>s</a:t>
            </a:r>
            <a:r>
              <a:rPr lang="en-US" b="0" dirty="0">
                <a:solidFill>
                  <a:schemeClr val="bg1">
                    <a:lumMod val="50000"/>
                  </a:schemeClr>
                </a:solidFill>
                <a:effectLst/>
                <a:latin typeface="Trebuchet MS" panose="020B0603020202020204" pitchFamily="34" charset="0"/>
              </a:rPr>
              <a:t>torage and laundry room</a:t>
            </a:r>
          </a:p>
          <a:p>
            <a:pPr marL="285750" indent="-285750" algn="l">
              <a:spcBef>
                <a:spcPts val="0"/>
              </a:spcBef>
              <a:spcAft>
                <a:spcPts val="600"/>
              </a:spcAft>
              <a:buFont typeface="Wingdings" panose="05000000000000000000" pitchFamily="2" charset="2"/>
              <a:buChar char="§"/>
            </a:pPr>
            <a:r>
              <a:rPr lang="en-US" dirty="0">
                <a:solidFill>
                  <a:schemeClr val="bg1">
                    <a:lumMod val="50000"/>
                  </a:schemeClr>
                </a:solidFill>
                <a:latin typeface="Trebuchet MS" panose="020B0603020202020204" pitchFamily="34" charset="0"/>
              </a:rPr>
              <a:t>r</a:t>
            </a:r>
            <a:r>
              <a:rPr lang="en-US" b="0" dirty="0">
                <a:solidFill>
                  <a:schemeClr val="bg1">
                    <a:lumMod val="50000"/>
                  </a:schemeClr>
                </a:solidFill>
                <a:effectLst/>
                <a:latin typeface="Trebuchet MS" panose="020B0603020202020204" pitchFamily="34" charset="0"/>
              </a:rPr>
              <a:t>eception and waiting area</a:t>
            </a:r>
          </a:p>
          <a:p>
            <a:pPr marL="285750" indent="-285750" algn="l">
              <a:spcBef>
                <a:spcPts val="0"/>
              </a:spcBef>
              <a:spcAft>
                <a:spcPts val="600"/>
              </a:spcAft>
              <a:buFont typeface="Wingdings" panose="05000000000000000000" pitchFamily="2" charset="2"/>
              <a:buChar char="§"/>
            </a:pPr>
            <a:r>
              <a:rPr lang="en-US" b="0" dirty="0">
                <a:solidFill>
                  <a:schemeClr val="bg1">
                    <a:lumMod val="50000"/>
                  </a:schemeClr>
                </a:solidFill>
                <a:effectLst/>
                <a:latin typeface="Trebuchet MS" panose="020B0603020202020204" pitchFamily="34" charset="0"/>
              </a:rPr>
              <a:t>applying wigs, extensions and hairpieces</a:t>
            </a:r>
          </a:p>
          <a:p>
            <a:pPr marL="285750" indent="-285750" algn="l">
              <a:spcBef>
                <a:spcPts val="0"/>
              </a:spcBef>
              <a:spcAft>
                <a:spcPts val="600"/>
              </a:spcAft>
              <a:buFont typeface="Wingdings" panose="05000000000000000000" pitchFamily="2" charset="2"/>
              <a:buChar char="§"/>
            </a:pPr>
            <a:r>
              <a:rPr lang="en-US" dirty="0">
                <a:solidFill>
                  <a:schemeClr val="bg1">
                    <a:lumMod val="50000"/>
                  </a:schemeClr>
                </a:solidFill>
                <a:latin typeface="Trebuchet MS" panose="020B0603020202020204" pitchFamily="34" charset="0"/>
              </a:rPr>
              <a:t>b</a:t>
            </a:r>
            <a:r>
              <a:rPr lang="en-US" b="0" dirty="0">
                <a:solidFill>
                  <a:schemeClr val="bg1">
                    <a:lumMod val="50000"/>
                  </a:schemeClr>
                </a:solidFill>
                <a:effectLst/>
                <a:latin typeface="Trebuchet MS" panose="020B0603020202020204" pitchFamily="34" charset="0"/>
              </a:rPr>
              <a:t>arbering</a:t>
            </a: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spTree>
    <p:extLst>
      <p:ext uri="{BB962C8B-B14F-4D97-AF65-F5344CB8AC3E}">
        <p14:creationId xmlns:p14="http://schemas.microsoft.com/office/powerpoint/2010/main" val="522311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021292" y="550717"/>
            <a:ext cx="7766936" cy="540327"/>
          </a:xfrm>
        </p:spPr>
        <p:txBody>
          <a:bodyPr/>
          <a:lstStyle/>
          <a:p>
            <a:r>
              <a:rPr lang="nl-NL" sz="2800" dirty="0"/>
              <a:t>2:Aspects of environment</a:t>
            </a:r>
          </a:p>
        </p:txBody>
      </p:sp>
      <p:sp>
        <p:nvSpPr>
          <p:cNvPr id="3" name="Ondertitel 2"/>
          <p:cNvSpPr>
            <a:spLocks noGrp="1"/>
          </p:cNvSpPr>
          <p:nvPr>
            <p:ph type="subTitle" idx="1"/>
          </p:nvPr>
        </p:nvSpPr>
        <p:spPr>
          <a:xfrm>
            <a:off x="1352980" y="1183786"/>
            <a:ext cx="7435248" cy="5507959"/>
          </a:xfrm>
        </p:spPr>
        <p:txBody>
          <a:bodyPr>
            <a:normAutofit/>
          </a:bodyPr>
          <a:lstStyle/>
          <a:p>
            <a:pPr algn="l">
              <a:lnSpc>
                <a:spcPct val="107000"/>
              </a:lnSpc>
              <a:spcAft>
                <a:spcPts val="200"/>
              </a:spcAft>
            </a:pPr>
            <a:r>
              <a:rPr lang="en-US" sz="1800" dirty="0">
                <a:effectLst/>
                <a:ea typeface="Times New Roman" panose="02020603050405020304" pitchFamily="18" charset="0"/>
                <a:cs typeface="Calibri" panose="020F0502020204030204" pitchFamily="34" charset="0"/>
              </a:rPr>
              <a:t>The environmental impact of each process must be mapped out for the various aspects:</a:t>
            </a:r>
            <a:endParaRPr lang="nl-NL" sz="1800" dirty="0">
              <a:effectLst/>
              <a:ea typeface="Times New Roman" panose="02020603050405020304" pitchFamily="18" charset="0"/>
              <a:cs typeface="Calibri" panose="020F0502020204030204" pitchFamily="34" charset="0"/>
            </a:endParaRPr>
          </a:p>
          <a:p>
            <a:pPr marL="285750" indent="-285750" algn="l">
              <a:lnSpc>
                <a:spcPct val="107000"/>
              </a:lnSpc>
              <a:spcAft>
                <a:spcPts val="200"/>
              </a:spcAft>
              <a:buFont typeface="Wingdings" panose="05000000000000000000" pitchFamily="2" charset="2"/>
              <a:buChar char="§"/>
            </a:pPr>
            <a:r>
              <a:rPr lang="en-US" sz="1800" dirty="0">
                <a:effectLst/>
                <a:ea typeface="Times New Roman" panose="02020603050405020304" pitchFamily="18" charset="0"/>
                <a:cs typeface="Calibri" panose="020F0502020204030204" pitchFamily="34" charset="0"/>
              </a:rPr>
              <a:t>Water </a:t>
            </a:r>
          </a:p>
          <a:p>
            <a:pPr marL="285750" indent="-285750" algn="l">
              <a:lnSpc>
                <a:spcPct val="107000"/>
              </a:lnSpc>
              <a:spcAft>
                <a:spcPts val="200"/>
              </a:spcAft>
              <a:buFont typeface="Wingdings" panose="05000000000000000000" pitchFamily="2" charset="2"/>
              <a:buChar char="§"/>
            </a:pPr>
            <a:r>
              <a:rPr lang="en-US" sz="1800" dirty="0">
                <a:effectLst/>
                <a:ea typeface="Times New Roman" panose="02020603050405020304" pitchFamily="18" charset="0"/>
                <a:cs typeface="Calibri" panose="020F0502020204030204" pitchFamily="34" charset="0"/>
              </a:rPr>
              <a:t>Energy </a:t>
            </a:r>
          </a:p>
          <a:p>
            <a:pPr marL="285750" indent="-285750" algn="l">
              <a:lnSpc>
                <a:spcPct val="107000"/>
              </a:lnSpc>
              <a:spcAft>
                <a:spcPts val="200"/>
              </a:spcAft>
              <a:buFont typeface="Wingdings" panose="05000000000000000000" pitchFamily="2" charset="2"/>
              <a:buChar char="§"/>
            </a:pPr>
            <a:r>
              <a:rPr lang="en-US" sz="1800" dirty="0">
                <a:effectLst/>
                <a:ea typeface="Times New Roman" panose="02020603050405020304" pitchFamily="18" charset="0"/>
                <a:cs typeface="Calibri" panose="020F0502020204030204" pitchFamily="34" charset="0"/>
              </a:rPr>
              <a:t>Soil </a:t>
            </a:r>
          </a:p>
          <a:p>
            <a:pPr marL="285750" indent="-285750" algn="l">
              <a:lnSpc>
                <a:spcPct val="107000"/>
              </a:lnSpc>
              <a:spcAft>
                <a:spcPts val="200"/>
              </a:spcAft>
              <a:buFont typeface="Wingdings" panose="05000000000000000000" pitchFamily="2" charset="2"/>
              <a:buChar char="§"/>
            </a:pPr>
            <a:r>
              <a:rPr lang="en-US" sz="1800" dirty="0">
                <a:effectLst/>
                <a:ea typeface="Times New Roman" panose="02020603050405020304" pitchFamily="18" charset="0"/>
                <a:cs typeface="Calibri" panose="020F0502020204030204" pitchFamily="34" charset="0"/>
              </a:rPr>
              <a:t>Air/odor/emissions (ammonia, peroxide and formaldehyde)</a:t>
            </a:r>
          </a:p>
          <a:p>
            <a:pPr marL="285750" indent="-285750" algn="l">
              <a:lnSpc>
                <a:spcPct val="107000"/>
              </a:lnSpc>
              <a:spcAft>
                <a:spcPts val="200"/>
              </a:spcAft>
              <a:buFont typeface="Wingdings" panose="05000000000000000000" pitchFamily="2" charset="2"/>
              <a:buChar char="§"/>
            </a:pPr>
            <a:r>
              <a:rPr lang="en-US" sz="1800" dirty="0">
                <a:effectLst/>
                <a:ea typeface="Times New Roman" panose="02020603050405020304" pitchFamily="18" charset="0"/>
                <a:cs typeface="Calibri" panose="020F0502020204030204" pitchFamily="34" charset="0"/>
              </a:rPr>
              <a:t>Raw and auxiliary materials </a:t>
            </a:r>
            <a:r>
              <a:rPr lang="en-US" sz="1600" dirty="0">
                <a:effectLst/>
                <a:ea typeface="Times New Roman" panose="02020603050405020304" pitchFamily="18" charset="0"/>
                <a:cs typeface="Calibri" panose="020F0502020204030204" pitchFamily="34" charset="0"/>
              </a:rPr>
              <a:t>(</a:t>
            </a:r>
            <a:r>
              <a:rPr lang="en-US" sz="1600" b="0" i="0" dirty="0">
                <a:solidFill>
                  <a:schemeClr val="bg2">
                    <a:lumMod val="50000"/>
                  </a:schemeClr>
                </a:solidFill>
                <a:effectLst/>
                <a:cs typeface="Calibri" panose="020F0502020204030204" pitchFamily="34" charset="0"/>
              </a:rPr>
              <a:t>Raw materials are supplies, objects and materials that are converted into products or services. Auxiliary materials/Consumables are also products, materials or supplies, but these are not converted into products/services but consumed. This concerns, for example, the necessary maintenance products or small tools etc.) </a:t>
            </a:r>
            <a:endParaRPr lang="en-US" sz="1600" dirty="0">
              <a:solidFill>
                <a:schemeClr val="bg2">
                  <a:lumMod val="50000"/>
                </a:schemeClr>
              </a:solidFill>
              <a:effectLst/>
              <a:ea typeface="Times New Roman" panose="02020603050405020304" pitchFamily="18" charset="0"/>
              <a:cs typeface="Calibri" panose="020F0502020204030204" pitchFamily="34" charset="0"/>
            </a:endParaRPr>
          </a:p>
          <a:p>
            <a:pPr marL="285750" indent="-285750" algn="l">
              <a:lnSpc>
                <a:spcPct val="107000"/>
              </a:lnSpc>
              <a:spcAft>
                <a:spcPts val="200"/>
              </a:spcAft>
              <a:buFont typeface="Wingdings" panose="05000000000000000000" pitchFamily="2" charset="2"/>
              <a:buChar char="§"/>
            </a:pPr>
            <a:r>
              <a:rPr lang="en-US" sz="1800" dirty="0">
                <a:effectLst/>
                <a:ea typeface="Times New Roman" panose="02020603050405020304" pitchFamily="18" charset="0"/>
                <a:cs typeface="Calibri" panose="020F0502020204030204" pitchFamily="34" charset="0"/>
              </a:rPr>
              <a:t>Waste</a:t>
            </a:r>
          </a:p>
          <a:p>
            <a:pPr marL="285750" indent="-285750" algn="l">
              <a:lnSpc>
                <a:spcPct val="107000"/>
              </a:lnSpc>
              <a:spcAft>
                <a:spcPts val="200"/>
              </a:spcAft>
              <a:buFont typeface="Wingdings" panose="05000000000000000000" pitchFamily="2" charset="2"/>
              <a:buChar char="§"/>
            </a:pPr>
            <a:r>
              <a:rPr lang="en-US" sz="1800" dirty="0">
                <a:effectLst/>
                <a:ea typeface="Times New Roman" panose="02020603050405020304" pitchFamily="18" charset="0"/>
                <a:cs typeface="Calibri" panose="020F0502020204030204" pitchFamily="34" charset="0"/>
              </a:rPr>
              <a:t>General</a:t>
            </a:r>
          </a:p>
          <a:p>
            <a:pPr algn="l">
              <a:lnSpc>
                <a:spcPct val="107000"/>
              </a:lnSpc>
              <a:spcAft>
                <a:spcPts val="200"/>
              </a:spcAft>
            </a:pPr>
            <a:r>
              <a:rPr lang="en-GB" sz="1800" dirty="0">
                <a:effectLst/>
                <a:latin typeface="Calibri" panose="020F0502020204030204" pitchFamily="34" charset="0"/>
                <a:ea typeface="Times New Roman" panose="02020603050405020304" pitchFamily="18" charset="0"/>
                <a:cs typeface="Calibri" panose="020F0502020204030204" pitchFamily="34" charset="0"/>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gn="l">
              <a:spcBef>
                <a:spcPts val="0"/>
              </a:spcBef>
              <a:spcAft>
                <a:spcPts val="600"/>
              </a:spcAft>
            </a:pPr>
            <a:endParaRPr lang="en-US" b="0" dirty="0">
              <a:solidFill>
                <a:schemeClr val="bg1">
                  <a:lumMod val="50000"/>
                </a:schemeClr>
              </a:solidFill>
              <a:effectLst/>
              <a:latin typeface="Trebuchet MS" panose="020B0603020202020204" pitchFamily="34"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spTree>
    <p:extLst>
      <p:ext uri="{BB962C8B-B14F-4D97-AF65-F5344CB8AC3E}">
        <p14:creationId xmlns:p14="http://schemas.microsoft.com/office/powerpoint/2010/main" val="3184952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021292" y="550717"/>
            <a:ext cx="7766936" cy="540327"/>
          </a:xfrm>
        </p:spPr>
        <p:txBody>
          <a:bodyPr/>
          <a:lstStyle/>
          <a:p>
            <a:r>
              <a:rPr lang="nl-NL" sz="2800" dirty="0"/>
              <a:t>3: </a:t>
            </a:r>
            <a:r>
              <a:rPr lang="en-US" sz="2800" dirty="0"/>
              <a:t>Mapping relevant legislation and regulations </a:t>
            </a:r>
            <a:endParaRPr lang="nl-NL" sz="2800" dirty="0"/>
          </a:p>
        </p:txBody>
      </p:sp>
      <p:sp>
        <p:nvSpPr>
          <p:cNvPr id="3" name="Ondertitel 2"/>
          <p:cNvSpPr>
            <a:spLocks noGrp="1"/>
          </p:cNvSpPr>
          <p:nvPr>
            <p:ph type="subTitle" idx="1"/>
          </p:nvPr>
        </p:nvSpPr>
        <p:spPr>
          <a:xfrm>
            <a:off x="1344706" y="1497795"/>
            <a:ext cx="7443522" cy="5164987"/>
          </a:xfrm>
        </p:spPr>
        <p:txBody>
          <a:bodyPr>
            <a:normAutofit/>
          </a:bodyPr>
          <a:lstStyle/>
          <a:p>
            <a:pPr algn="just">
              <a:spcBef>
                <a:spcPts val="0"/>
              </a:spcBef>
              <a:spcAft>
                <a:spcPts val="600"/>
              </a:spcAft>
            </a:pPr>
            <a:r>
              <a:rPr lang="en-US" b="0" dirty="0">
                <a:solidFill>
                  <a:schemeClr val="bg1">
                    <a:lumMod val="50000"/>
                  </a:schemeClr>
                </a:solidFill>
                <a:effectLst/>
                <a:latin typeface="Trebuchet MS" panose="020B0603020202020204" pitchFamily="34" charset="0"/>
              </a:rPr>
              <a:t>‘Companies must comply with laws and regulations. Laws and regulations can be at international, national, and local level. Given the involvement of European partners in this project, it is important to map out at least the European level of legislation and regulations. European laws and regulations will apply to all partners. </a:t>
            </a:r>
          </a:p>
          <a:p>
            <a:pPr algn="l">
              <a:spcBef>
                <a:spcPts val="0"/>
              </a:spcBef>
              <a:spcAft>
                <a:spcPts val="600"/>
              </a:spcAft>
            </a:pPr>
            <a:r>
              <a:rPr lang="en-US" b="0" dirty="0">
                <a:solidFill>
                  <a:schemeClr val="bg1">
                    <a:lumMod val="50000"/>
                  </a:schemeClr>
                </a:solidFill>
                <a:effectLst/>
                <a:latin typeface="Trebuchet MS" panose="020B0603020202020204" pitchFamily="34" charset="0"/>
              </a:rPr>
              <a:t>Uni Laboral: makes an inventory of the applicable legislation and regulations at European level on the aspects:  </a:t>
            </a:r>
            <a:r>
              <a:rPr lang="en-US" dirty="0">
                <a:effectLst/>
                <a:ea typeface="Times New Roman" panose="02020603050405020304" pitchFamily="18" charset="0"/>
                <a:cs typeface="Calibri" panose="020F0502020204030204" pitchFamily="34" charset="0"/>
              </a:rPr>
              <a:t>Water, Energy, Soil, Air/odor/ emissions, Raw and auxiliary materials, Waste and In General.</a:t>
            </a:r>
          </a:p>
          <a:p>
            <a:pPr algn="l">
              <a:spcBef>
                <a:spcPts val="0"/>
              </a:spcBef>
              <a:spcAft>
                <a:spcPts val="600"/>
              </a:spcAft>
            </a:pPr>
            <a:endParaRPr lang="en-US" b="0" dirty="0">
              <a:solidFill>
                <a:schemeClr val="bg1">
                  <a:lumMod val="50000"/>
                </a:schemeClr>
              </a:solidFill>
              <a:effectLst/>
              <a:latin typeface="Trebuchet MS" panose="020B0603020202020204" pitchFamily="34" charset="0"/>
            </a:endParaRPr>
          </a:p>
          <a:p>
            <a:pPr algn="l">
              <a:spcBef>
                <a:spcPts val="0"/>
              </a:spcBef>
              <a:spcAft>
                <a:spcPts val="600"/>
              </a:spcAft>
            </a:pPr>
            <a:endParaRPr lang="en-US" dirty="0">
              <a:solidFill>
                <a:schemeClr val="bg1">
                  <a:lumMod val="50000"/>
                </a:schemeClr>
              </a:solidFill>
              <a:latin typeface="Trebuchet MS" panose="020B0603020202020204" pitchFamily="34" charset="0"/>
            </a:endParaRPr>
          </a:p>
          <a:p>
            <a:pPr algn="l">
              <a:spcBef>
                <a:spcPts val="0"/>
              </a:spcBef>
              <a:spcAft>
                <a:spcPts val="600"/>
              </a:spcAft>
            </a:pPr>
            <a:endParaRPr lang="en-US" b="0" dirty="0">
              <a:solidFill>
                <a:schemeClr val="bg1">
                  <a:lumMod val="50000"/>
                </a:schemeClr>
              </a:solidFill>
              <a:effectLst/>
              <a:latin typeface="Trebuchet MS" panose="020B0603020202020204" pitchFamily="34"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pic>
        <p:nvPicPr>
          <p:cNvPr id="7" name="Afbeelding 6">
            <a:extLst>
              <a:ext uri="{FF2B5EF4-FFF2-40B4-BE49-F238E27FC236}">
                <a16:creationId xmlns:a16="http://schemas.microsoft.com/office/drawing/2014/main" id="{603E147B-BB43-49F8-AB8D-774B93334C31}"/>
              </a:ext>
            </a:extLst>
          </p:cNvPr>
          <p:cNvPicPr>
            <a:picLocks noChangeAspect="1"/>
          </p:cNvPicPr>
          <p:nvPr/>
        </p:nvPicPr>
        <p:blipFill>
          <a:blip r:embed="rId4"/>
          <a:stretch>
            <a:fillRect/>
          </a:stretch>
        </p:blipFill>
        <p:spPr>
          <a:xfrm>
            <a:off x="6370149" y="4239416"/>
            <a:ext cx="2304188" cy="1981501"/>
          </a:xfrm>
          <a:prstGeom prst="rect">
            <a:avLst/>
          </a:prstGeom>
        </p:spPr>
      </p:pic>
    </p:spTree>
    <p:extLst>
      <p:ext uri="{BB962C8B-B14F-4D97-AF65-F5344CB8AC3E}">
        <p14:creationId xmlns:p14="http://schemas.microsoft.com/office/powerpoint/2010/main" val="2432480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021292" y="550717"/>
            <a:ext cx="7766936" cy="540327"/>
          </a:xfrm>
        </p:spPr>
        <p:txBody>
          <a:bodyPr/>
          <a:lstStyle/>
          <a:p>
            <a:r>
              <a:rPr lang="nl-NL" sz="2800" dirty="0"/>
              <a:t>4: Per aspect </a:t>
            </a:r>
            <a:r>
              <a:rPr lang="nl-NL" sz="2800" dirty="0" err="1"/>
              <a:t>defining</a:t>
            </a:r>
            <a:r>
              <a:rPr lang="nl-NL" sz="2800" dirty="0"/>
              <a:t> </a:t>
            </a:r>
            <a:r>
              <a:rPr lang="nl-NL" sz="2800" dirty="0" err="1"/>
              <a:t>the</a:t>
            </a:r>
            <a:r>
              <a:rPr lang="nl-NL" sz="2800" dirty="0"/>
              <a:t> points of control</a:t>
            </a:r>
          </a:p>
        </p:txBody>
      </p:sp>
      <p:sp>
        <p:nvSpPr>
          <p:cNvPr id="3" name="Ondertitel 2"/>
          <p:cNvSpPr>
            <a:spLocks noGrp="1"/>
          </p:cNvSpPr>
          <p:nvPr>
            <p:ph type="subTitle" idx="1"/>
          </p:nvPr>
        </p:nvSpPr>
        <p:spPr>
          <a:xfrm>
            <a:off x="1699332" y="1296338"/>
            <a:ext cx="7294512" cy="5164987"/>
          </a:xfrm>
        </p:spPr>
        <p:txBody>
          <a:bodyPr>
            <a:normAutofit/>
          </a:bodyPr>
          <a:lstStyle/>
          <a:p>
            <a:pPr algn="l">
              <a:spcBef>
                <a:spcPts val="0"/>
              </a:spcBef>
              <a:spcAft>
                <a:spcPts val="600"/>
              </a:spcAft>
            </a:pPr>
            <a:r>
              <a:rPr lang="en-US" b="0" dirty="0">
                <a:solidFill>
                  <a:schemeClr val="bg1">
                    <a:lumMod val="50000"/>
                  </a:schemeClr>
                </a:solidFill>
                <a:effectLst/>
              </a:rPr>
              <a:t>Points of control of each </a:t>
            </a:r>
            <a:r>
              <a:rPr lang="en-US" dirty="0">
                <a:solidFill>
                  <a:schemeClr val="bg1">
                    <a:lumMod val="50000"/>
                  </a:schemeClr>
                </a:solidFill>
              </a:rPr>
              <a:t>environmental aspect:</a:t>
            </a:r>
          </a:p>
          <a:p>
            <a:pPr algn="l">
              <a:spcBef>
                <a:spcPts val="0"/>
              </a:spcBef>
              <a:spcAft>
                <a:spcPts val="600"/>
              </a:spcAft>
            </a:pPr>
            <a:endParaRPr lang="en-US" b="0" dirty="0">
              <a:solidFill>
                <a:schemeClr val="bg1">
                  <a:lumMod val="50000"/>
                </a:schemeClr>
              </a:solidFill>
              <a:effectLst/>
            </a:endParaRPr>
          </a:p>
          <a:p>
            <a:pPr algn="l">
              <a:lnSpc>
                <a:spcPct val="107000"/>
              </a:lnSpc>
              <a:spcAft>
                <a:spcPts val="200"/>
              </a:spcAft>
            </a:pPr>
            <a:r>
              <a:rPr lang="en-US" dirty="0">
                <a:effectLst/>
                <a:ea typeface="Times New Roman" panose="02020603050405020304" pitchFamily="18" charset="0"/>
                <a:cs typeface="Calibri" panose="020F0502020204030204" pitchFamily="34" charset="0"/>
              </a:rPr>
              <a:t>Water, Energy, Soil, Air/odor/ emissions, Raw and auxiliary materials, Waste and In General.</a:t>
            </a:r>
          </a:p>
          <a:p>
            <a:pPr algn="l">
              <a:spcBef>
                <a:spcPts val="0"/>
              </a:spcBef>
              <a:spcAft>
                <a:spcPts val="600"/>
              </a:spcAft>
            </a:pPr>
            <a:endParaRPr lang="en-US" b="0" dirty="0">
              <a:solidFill>
                <a:schemeClr val="bg1">
                  <a:lumMod val="50000"/>
                </a:schemeClr>
              </a:solidFill>
              <a:effectLst/>
            </a:endParaRPr>
          </a:p>
          <a:p>
            <a:pPr algn="l">
              <a:spcBef>
                <a:spcPts val="0"/>
              </a:spcBef>
              <a:spcAft>
                <a:spcPts val="600"/>
              </a:spcAft>
            </a:pPr>
            <a:r>
              <a:rPr lang="en-US" b="1" dirty="0">
                <a:solidFill>
                  <a:schemeClr val="bg1">
                    <a:lumMod val="50000"/>
                  </a:schemeClr>
                </a:solidFill>
                <a:effectLst/>
              </a:rPr>
              <a:t>Examples of point of control:</a:t>
            </a:r>
          </a:p>
          <a:p>
            <a:pPr algn="l">
              <a:spcBef>
                <a:spcPts val="0"/>
              </a:spcBef>
              <a:spcAft>
                <a:spcPts val="600"/>
              </a:spcAft>
            </a:pPr>
            <a:endParaRPr lang="en-US" dirty="0">
              <a:solidFill>
                <a:schemeClr val="bg1">
                  <a:lumMod val="50000"/>
                </a:schemeClr>
              </a:solidFill>
            </a:endParaRPr>
          </a:p>
          <a:p>
            <a:pPr marL="285750" indent="-285750" algn="l">
              <a:spcBef>
                <a:spcPts val="0"/>
              </a:spcBef>
              <a:spcAft>
                <a:spcPts val="600"/>
              </a:spcAft>
              <a:buFont typeface="Wingdings" panose="05000000000000000000" pitchFamily="2" charset="2"/>
              <a:buChar char="§"/>
            </a:pPr>
            <a:r>
              <a:rPr lang="en-US" b="0" dirty="0">
                <a:solidFill>
                  <a:schemeClr val="bg1">
                    <a:lumMod val="50000"/>
                  </a:schemeClr>
                </a:solidFill>
                <a:effectLst/>
              </a:rPr>
              <a:t>The employees always switch off the lighting, computers and other equipment after the end of working hours. </a:t>
            </a:r>
          </a:p>
          <a:p>
            <a:pPr marL="285750" indent="-285750" algn="l">
              <a:spcBef>
                <a:spcPts val="0"/>
              </a:spcBef>
              <a:spcAft>
                <a:spcPts val="600"/>
              </a:spcAft>
              <a:buFont typeface="Wingdings" panose="05000000000000000000" pitchFamily="2" charset="2"/>
              <a:buChar char="§"/>
            </a:pPr>
            <a:endParaRPr lang="en-US" b="0" i="0" dirty="0">
              <a:solidFill>
                <a:schemeClr val="bg2">
                  <a:lumMod val="50000"/>
                </a:schemeClr>
              </a:solidFill>
              <a:effectLst/>
            </a:endParaRPr>
          </a:p>
          <a:p>
            <a:pPr marL="285750" indent="-285750" algn="l">
              <a:spcBef>
                <a:spcPts val="0"/>
              </a:spcBef>
              <a:spcAft>
                <a:spcPts val="600"/>
              </a:spcAft>
              <a:buFont typeface="Wingdings" panose="05000000000000000000" pitchFamily="2" charset="2"/>
              <a:buChar char="§"/>
            </a:pPr>
            <a:r>
              <a:rPr lang="en-US" b="0" i="0" dirty="0">
                <a:solidFill>
                  <a:schemeClr val="bg2">
                    <a:lumMod val="50000"/>
                  </a:schemeClr>
                </a:solidFill>
                <a:effectLst/>
              </a:rPr>
              <a:t>To what extent are employees aware of the hazardous aspects of the substances with which they (may) come into contact.</a:t>
            </a:r>
          </a:p>
          <a:p>
            <a:pPr algn="l">
              <a:spcBef>
                <a:spcPts val="0"/>
              </a:spcBef>
              <a:spcAft>
                <a:spcPts val="600"/>
              </a:spcAft>
            </a:pPr>
            <a:endParaRPr lang="en-US" b="0" dirty="0">
              <a:solidFill>
                <a:schemeClr val="bg2">
                  <a:lumMod val="50000"/>
                </a:schemeClr>
              </a:solidFill>
              <a:effectLst/>
            </a:endParaRPr>
          </a:p>
          <a:p>
            <a:pPr algn="l">
              <a:spcBef>
                <a:spcPts val="0"/>
              </a:spcBef>
              <a:spcAft>
                <a:spcPts val="600"/>
              </a:spcAft>
            </a:pPr>
            <a:endParaRPr lang="en-US" b="0" dirty="0">
              <a:solidFill>
                <a:schemeClr val="bg1">
                  <a:lumMod val="50000"/>
                </a:schemeClr>
              </a:solidFill>
              <a:effectLst/>
              <a:latin typeface="Trebuchet MS" panose="020B0603020202020204" pitchFamily="34" charset="0"/>
            </a:endParaRPr>
          </a:p>
          <a:p>
            <a:pPr algn="l">
              <a:spcBef>
                <a:spcPts val="0"/>
              </a:spcBef>
              <a:spcAft>
                <a:spcPts val="600"/>
              </a:spcAft>
            </a:pPr>
            <a:endParaRPr lang="en-US" b="0" dirty="0">
              <a:solidFill>
                <a:schemeClr val="bg1">
                  <a:lumMod val="50000"/>
                </a:schemeClr>
              </a:solidFill>
              <a:effectLst/>
              <a:latin typeface="Trebuchet MS" panose="020B0603020202020204" pitchFamily="34" charset="0"/>
            </a:endParaRPr>
          </a:p>
          <a:p>
            <a:pPr algn="l">
              <a:spcBef>
                <a:spcPts val="0"/>
              </a:spcBef>
              <a:spcAft>
                <a:spcPts val="600"/>
              </a:spcAft>
            </a:pPr>
            <a:endParaRPr lang="en-US" b="0" dirty="0">
              <a:solidFill>
                <a:schemeClr val="bg1">
                  <a:lumMod val="50000"/>
                </a:schemeClr>
              </a:solidFill>
              <a:effectLst/>
              <a:latin typeface="Trebuchet MS" panose="020B0603020202020204" pitchFamily="34"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spTree>
    <p:extLst>
      <p:ext uri="{BB962C8B-B14F-4D97-AF65-F5344CB8AC3E}">
        <p14:creationId xmlns:p14="http://schemas.microsoft.com/office/powerpoint/2010/main" val="1237912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021292" y="550717"/>
            <a:ext cx="7766936" cy="540327"/>
          </a:xfrm>
        </p:spPr>
        <p:txBody>
          <a:bodyPr/>
          <a:lstStyle/>
          <a:p>
            <a:r>
              <a:rPr lang="nl-NL" sz="2800" dirty="0"/>
              <a:t>4: Per aspect </a:t>
            </a:r>
            <a:r>
              <a:rPr lang="nl-NL" sz="2800" dirty="0" err="1"/>
              <a:t>defining</a:t>
            </a:r>
            <a:r>
              <a:rPr lang="nl-NL" sz="2800" dirty="0"/>
              <a:t> </a:t>
            </a:r>
            <a:r>
              <a:rPr lang="nl-NL" sz="2800" dirty="0" err="1"/>
              <a:t>the</a:t>
            </a:r>
            <a:r>
              <a:rPr lang="nl-NL" sz="2800" dirty="0"/>
              <a:t> points of control</a:t>
            </a:r>
          </a:p>
        </p:txBody>
      </p:sp>
      <p:sp>
        <p:nvSpPr>
          <p:cNvPr id="3" name="Ondertitel 2"/>
          <p:cNvSpPr>
            <a:spLocks noGrp="1"/>
          </p:cNvSpPr>
          <p:nvPr>
            <p:ph type="subTitle" idx="1"/>
          </p:nvPr>
        </p:nvSpPr>
        <p:spPr>
          <a:xfrm>
            <a:off x="1324018" y="1361255"/>
            <a:ext cx="7691718" cy="5164987"/>
          </a:xfrm>
        </p:spPr>
        <p:txBody>
          <a:bodyPr>
            <a:normAutofit/>
          </a:bodyPr>
          <a:lstStyle/>
          <a:p>
            <a:pPr algn="l">
              <a:spcBef>
                <a:spcPts val="0"/>
              </a:spcBef>
              <a:spcAft>
                <a:spcPts val="600"/>
              </a:spcAft>
            </a:pPr>
            <a:r>
              <a:rPr lang="en-US" b="1" dirty="0">
                <a:solidFill>
                  <a:schemeClr val="bg1">
                    <a:lumMod val="50000"/>
                  </a:schemeClr>
                </a:solidFill>
                <a:effectLst/>
                <a:latin typeface="Trebuchet MS" panose="020B0603020202020204" pitchFamily="34" charset="0"/>
              </a:rPr>
              <a:t>Examples of point of control:</a:t>
            </a:r>
          </a:p>
          <a:p>
            <a:pPr algn="l">
              <a:spcBef>
                <a:spcPts val="0"/>
              </a:spcBef>
              <a:spcAft>
                <a:spcPts val="600"/>
              </a:spcAft>
            </a:pPr>
            <a:endParaRPr lang="en-US" dirty="0">
              <a:solidFill>
                <a:schemeClr val="bg1">
                  <a:lumMod val="50000"/>
                </a:schemeClr>
              </a:solidFill>
              <a:latin typeface="Trebuchet MS" panose="020B0603020202020204" pitchFamily="34" charset="0"/>
            </a:endParaRPr>
          </a:p>
          <a:p>
            <a:pPr marL="285750" indent="-285750" algn="l">
              <a:spcBef>
                <a:spcPts val="0"/>
              </a:spcBef>
              <a:spcAft>
                <a:spcPts val="600"/>
              </a:spcAft>
              <a:buFont typeface="Wingdings" panose="05000000000000000000" pitchFamily="2" charset="2"/>
              <a:buChar char="§"/>
            </a:pPr>
            <a:r>
              <a:rPr lang="en-US" b="0" i="0" dirty="0">
                <a:solidFill>
                  <a:schemeClr val="bg1">
                    <a:lumMod val="50000"/>
                  </a:schemeClr>
                </a:solidFill>
                <a:effectLst/>
                <a:latin typeface="Roboto" panose="02000000000000000000" pitchFamily="2" charset="0"/>
              </a:rPr>
              <a:t>Correct collection of Small </a:t>
            </a:r>
            <a:r>
              <a:rPr lang="en-US" dirty="0">
                <a:solidFill>
                  <a:schemeClr val="bg1">
                    <a:lumMod val="50000"/>
                  </a:schemeClr>
                </a:solidFill>
                <a:latin typeface="Roboto" panose="02000000000000000000" pitchFamily="2" charset="0"/>
              </a:rPr>
              <a:t>H</a:t>
            </a:r>
            <a:r>
              <a:rPr lang="en-US" b="0" i="0" dirty="0">
                <a:solidFill>
                  <a:schemeClr val="bg1">
                    <a:lumMod val="50000"/>
                  </a:schemeClr>
                </a:solidFill>
                <a:effectLst/>
                <a:latin typeface="Roboto" panose="02000000000000000000" pitchFamily="2" charset="0"/>
              </a:rPr>
              <a:t>azardous </a:t>
            </a:r>
            <a:r>
              <a:rPr lang="en-US" dirty="0">
                <a:solidFill>
                  <a:schemeClr val="bg1">
                    <a:lumMod val="50000"/>
                  </a:schemeClr>
                </a:solidFill>
                <a:latin typeface="Roboto" panose="02000000000000000000" pitchFamily="2" charset="0"/>
              </a:rPr>
              <a:t>W</a:t>
            </a:r>
            <a:r>
              <a:rPr lang="en-US" b="0" i="0" dirty="0">
                <a:solidFill>
                  <a:schemeClr val="bg1">
                    <a:lumMod val="50000"/>
                  </a:schemeClr>
                </a:solidFill>
                <a:effectLst/>
                <a:latin typeface="Roboto" panose="02000000000000000000" pitchFamily="2" charset="0"/>
              </a:rPr>
              <a:t>aste (batteries/accumulators/spray cans, etc.) takes place via the SHW-box</a:t>
            </a:r>
          </a:p>
          <a:p>
            <a:pPr marL="285750" indent="-285750" algn="l">
              <a:spcBef>
                <a:spcPts val="0"/>
              </a:spcBef>
              <a:spcAft>
                <a:spcPts val="600"/>
              </a:spcAft>
              <a:buFont typeface="Wingdings" panose="05000000000000000000" pitchFamily="2" charset="2"/>
              <a:buChar char="§"/>
            </a:pPr>
            <a:endParaRPr lang="en-US" dirty="0">
              <a:solidFill>
                <a:schemeClr val="bg1">
                  <a:lumMod val="50000"/>
                </a:schemeClr>
              </a:solidFill>
              <a:latin typeface="Roboto" panose="02000000000000000000" pitchFamily="2" charset="0"/>
            </a:endParaRPr>
          </a:p>
          <a:p>
            <a:pPr marL="285750" indent="-285750" algn="l">
              <a:spcBef>
                <a:spcPts val="0"/>
              </a:spcBef>
              <a:spcAft>
                <a:spcPts val="600"/>
              </a:spcAft>
              <a:buFont typeface="Wingdings" panose="05000000000000000000" pitchFamily="2" charset="2"/>
              <a:buChar char="§"/>
            </a:pPr>
            <a:r>
              <a:rPr lang="en-US" b="0" i="0" dirty="0">
                <a:solidFill>
                  <a:schemeClr val="bg1">
                    <a:lumMod val="50000"/>
                  </a:schemeClr>
                </a:solidFill>
                <a:effectLst/>
                <a:latin typeface="Roboto" panose="02000000000000000000" pitchFamily="2" charset="0"/>
              </a:rPr>
              <a:t>The employees in the Salon/School department are sufficiently aware of the operation of the environmental rules (system). </a:t>
            </a:r>
          </a:p>
          <a:p>
            <a:pPr marL="285750" indent="-285750" algn="l">
              <a:spcBef>
                <a:spcPts val="0"/>
              </a:spcBef>
              <a:spcAft>
                <a:spcPts val="600"/>
              </a:spcAft>
              <a:buFont typeface="Wingdings" panose="05000000000000000000" pitchFamily="2" charset="2"/>
              <a:buChar char="§"/>
            </a:pPr>
            <a:endParaRPr lang="en-US" dirty="0">
              <a:solidFill>
                <a:schemeClr val="bg1">
                  <a:lumMod val="50000"/>
                </a:schemeClr>
              </a:solidFill>
              <a:latin typeface="Roboto" panose="02000000000000000000" pitchFamily="2" charset="0"/>
            </a:endParaRPr>
          </a:p>
          <a:p>
            <a:pPr marL="285750" indent="-285750" algn="l">
              <a:spcBef>
                <a:spcPts val="0"/>
              </a:spcBef>
              <a:spcAft>
                <a:spcPts val="600"/>
              </a:spcAft>
              <a:buFont typeface="Wingdings" panose="05000000000000000000" pitchFamily="2" charset="2"/>
              <a:buChar char="§"/>
            </a:pPr>
            <a:r>
              <a:rPr lang="en-US" b="0" i="0" dirty="0">
                <a:solidFill>
                  <a:schemeClr val="bg1">
                    <a:lumMod val="50000"/>
                  </a:schemeClr>
                </a:solidFill>
                <a:effectLst/>
                <a:latin typeface="Roboto" panose="02000000000000000000" pitchFamily="2" charset="0"/>
              </a:rPr>
              <a:t>General cleaning activities are only carried out with household (glass) cleaning agents. </a:t>
            </a:r>
          </a:p>
          <a:p>
            <a:pPr algn="l">
              <a:spcBef>
                <a:spcPts val="0"/>
              </a:spcBef>
              <a:spcAft>
                <a:spcPts val="600"/>
              </a:spcAft>
            </a:pPr>
            <a:endParaRPr lang="en-US" b="0" i="0" dirty="0">
              <a:solidFill>
                <a:schemeClr val="bg1">
                  <a:lumMod val="50000"/>
                </a:schemeClr>
              </a:solidFill>
              <a:effectLst/>
              <a:latin typeface="Roboto" panose="02000000000000000000" pitchFamily="2" charset="0"/>
            </a:endParaRPr>
          </a:p>
          <a:p>
            <a:pPr marL="285750" indent="-285750" algn="l">
              <a:spcBef>
                <a:spcPts val="0"/>
              </a:spcBef>
              <a:spcAft>
                <a:spcPts val="600"/>
              </a:spcAft>
              <a:buFont typeface="Wingdings" panose="05000000000000000000" pitchFamily="2" charset="2"/>
              <a:buChar char="§"/>
            </a:pPr>
            <a:r>
              <a:rPr lang="en-US" dirty="0">
                <a:solidFill>
                  <a:schemeClr val="bg1">
                    <a:lumMod val="50000"/>
                  </a:schemeClr>
                </a:solidFill>
                <a:latin typeface="Roboto" panose="02000000000000000000" pitchFamily="2" charset="0"/>
              </a:rPr>
              <a:t>Etcetera</a:t>
            </a:r>
            <a:endParaRPr lang="en-US" b="0" i="0" dirty="0">
              <a:solidFill>
                <a:schemeClr val="bg1">
                  <a:lumMod val="50000"/>
                </a:schemeClr>
              </a:solidFill>
              <a:effectLst/>
              <a:latin typeface="Roboto" panose="02000000000000000000" pitchFamily="2" charset="0"/>
            </a:endParaRPr>
          </a:p>
          <a:p>
            <a:pPr algn="l">
              <a:spcBef>
                <a:spcPts val="0"/>
              </a:spcBef>
              <a:spcAft>
                <a:spcPts val="600"/>
              </a:spcAft>
            </a:pPr>
            <a:endParaRPr lang="en-US" b="0" dirty="0">
              <a:solidFill>
                <a:schemeClr val="bg1">
                  <a:lumMod val="50000"/>
                </a:schemeClr>
              </a:solidFill>
              <a:effectLst/>
              <a:latin typeface="Trebuchet MS" panose="020B0603020202020204" pitchFamily="34" charset="0"/>
            </a:endParaRPr>
          </a:p>
          <a:p>
            <a:pPr algn="l">
              <a:spcBef>
                <a:spcPts val="0"/>
              </a:spcBef>
              <a:spcAft>
                <a:spcPts val="600"/>
              </a:spcAft>
            </a:pPr>
            <a:endParaRPr lang="en-US" b="0" dirty="0">
              <a:solidFill>
                <a:schemeClr val="bg1">
                  <a:lumMod val="50000"/>
                </a:schemeClr>
              </a:solidFill>
              <a:effectLst/>
              <a:latin typeface="Trebuchet MS" panose="020B0603020202020204" pitchFamily="34" charset="0"/>
            </a:endParaRPr>
          </a:p>
          <a:p>
            <a:pPr algn="l">
              <a:spcBef>
                <a:spcPts val="0"/>
              </a:spcBef>
              <a:spcAft>
                <a:spcPts val="600"/>
              </a:spcAft>
            </a:pPr>
            <a:endParaRPr lang="en-US" b="0" dirty="0">
              <a:solidFill>
                <a:schemeClr val="bg1">
                  <a:lumMod val="50000"/>
                </a:schemeClr>
              </a:solidFill>
              <a:effectLst/>
              <a:latin typeface="Trebuchet MS" panose="020B0603020202020204" pitchFamily="34" charset="0"/>
            </a:endParaRPr>
          </a:p>
          <a:p>
            <a:pPr algn="l">
              <a:spcBef>
                <a:spcPts val="0"/>
              </a:spcBef>
              <a:spcAft>
                <a:spcPts val="600"/>
              </a:spcAft>
            </a:pPr>
            <a:endParaRPr lang="en-US" b="0" dirty="0">
              <a:solidFill>
                <a:schemeClr val="bg1">
                  <a:lumMod val="50000"/>
                </a:schemeClr>
              </a:solidFill>
              <a:effectLst/>
              <a:latin typeface="Trebuchet MS" panose="020B0603020202020204" pitchFamily="34"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spTree>
    <p:extLst>
      <p:ext uri="{BB962C8B-B14F-4D97-AF65-F5344CB8AC3E}">
        <p14:creationId xmlns:p14="http://schemas.microsoft.com/office/powerpoint/2010/main" val="2243337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004742" y="896376"/>
            <a:ext cx="7766936" cy="540327"/>
          </a:xfrm>
        </p:spPr>
        <p:txBody>
          <a:bodyPr/>
          <a:lstStyle/>
          <a:p>
            <a:r>
              <a:rPr lang="nl-NL" sz="2800" dirty="0"/>
              <a:t>5: </a:t>
            </a:r>
            <a:r>
              <a:rPr lang="en-US" sz="2800" dirty="0"/>
              <a:t>Assessing and assigning the weight of each control point associated with the aspect</a:t>
            </a:r>
            <a:endParaRPr lang="nl-NL" sz="2800" dirty="0"/>
          </a:p>
        </p:txBody>
      </p:sp>
      <p:sp>
        <p:nvSpPr>
          <p:cNvPr id="3" name="Ondertitel 2"/>
          <p:cNvSpPr>
            <a:spLocks noGrp="1"/>
          </p:cNvSpPr>
          <p:nvPr>
            <p:ph type="subTitle" idx="1"/>
          </p:nvPr>
        </p:nvSpPr>
        <p:spPr>
          <a:xfrm>
            <a:off x="1324019" y="1837075"/>
            <a:ext cx="7294512" cy="4854670"/>
          </a:xfrm>
        </p:spPr>
        <p:txBody>
          <a:bodyPr>
            <a:normAutofit/>
          </a:bodyPr>
          <a:lstStyle/>
          <a:p>
            <a:pPr algn="l">
              <a:spcBef>
                <a:spcPts val="0"/>
              </a:spcBef>
              <a:spcAft>
                <a:spcPts val="600"/>
              </a:spcAft>
            </a:pPr>
            <a:r>
              <a:rPr lang="en-US" b="0" i="0" dirty="0">
                <a:solidFill>
                  <a:schemeClr val="bg2">
                    <a:lumMod val="50000"/>
                  </a:schemeClr>
                </a:solidFill>
                <a:effectLst/>
                <a:latin typeface="Roboto" panose="02000000000000000000" pitchFamily="2" charset="0"/>
              </a:rPr>
              <a:t>We must give weight to the different environmental aspects per workplace. This can be done by entering various levels. </a:t>
            </a:r>
          </a:p>
          <a:p>
            <a:pPr marL="285750" indent="-285750" algn="l">
              <a:spcBef>
                <a:spcPts val="0"/>
              </a:spcBef>
              <a:spcAft>
                <a:spcPts val="600"/>
              </a:spcAft>
              <a:buFont typeface="Wingdings" panose="05000000000000000000" pitchFamily="2" charset="2"/>
              <a:buChar char="§"/>
            </a:pPr>
            <a:r>
              <a:rPr lang="en-US" b="0" i="0" dirty="0">
                <a:solidFill>
                  <a:schemeClr val="bg2">
                    <a:lumMod val="50000"/>
                  </a:schemeClr>
                </a:solidFill>
                <a:effectLst/>
                <a:latin typeface="Roboto" panose="02000000000000000000" pitchFamily="2" charset="0"/>
              </a:rPr>
              <a:t>Entry level: has made a start with the introduction of various environmental aspects but does not yet meet all legal requirements. </a:t>
            </a:r>
          </a:p>
          <a:p>
            <a:pPr marL="285750" indent="-285750" algn="l">
              <a:spcBef>
                <a:spcPts val="0"/>
              </a:spcBef>
              <a:spcAft>
                <a:spcPts val="600"/>
              </a:spcAft>
              <a:buFont typeface="Wingdings" panose="05000000000000000000" pitchFamily="2" charset="2"/>
              <a:buChar char="§"/>
            </a:pPr>
            <a:r>
              <a:rPr lang="en-US" b="0" i="0" dirty="0">
                <a:solidFill>
                  <a:schemeClr val="bg2">
                    <a:lumMod val="50000"/>
                  </a:schemeClr>
                </a:solidFill>
                <a:effectLst/>
                <a:latin typeface="Roboto" panose="02000000000000000000" pitchFamily="2" charset="0"/>
              </a:rPr>
              <a:t>Bronze complies with European laws and regulations. </a:t>
            </a:r>
          </a:p>
          <a:p>
            <a:pPr marL="285750" indent="-285750" algn="l">
              <a:spcBef>
                <a:spcPts val="0"/>
              </a:spcBef>
              <a:spcAft>
                <a:spcPts val="600"/>
              </a:spcAft>
              <a:buFont typeface="Wingdings" panose="05000000000000000000" pitchFamily="2" charset="2"/>
              <a:buChar char="§"/>
            </a:pPr>
            <a:r>
              <a:rPr lang="en-US" b="0" i="0" dirty="0">
                <a:solidFill>
                  <a:schemeClr val="bg2">
                    <a:lumMod val="50000"/>
                  </a:schemeClr>
                </a:solidFill>
                <a:effectLst/>
                <a:latin typeface="Roboto" panose="02000000000000000000" pitchFamily="2" charset="0"/>
              </a:rPr>
              <a:t>Silver: also meets specific national requirements. </a:t>
            </a:r>
          </a:p>
          <a:p>
            <a:pPr marL="285750" indent="-285750" algn="l">
              <a:spcBef>
                <a:spcPts val="0"/>
              </a:spcBef>
              <a:spcAft>
                <a:spcPts val="600"/>
              </a:spcAft>
              <a:buFont typeface="Wingdings" panose="05000000000000000000" pitchFamily="2" charset="2"/>
              <a:buChar char="§"/>
            </a:pPr>
            <a:r>
              <a:rPr lang="en-US" b="0" i="0" dirty="0">
                <a:solidFill>
                  <a:schemeClr val="bg2">
                    <a:lumMod val="50000"/>
                  </a:schemeClr>
                </a:solidFill>
                <a:effectLst/>
                <a:latin typeface="Roboto" panose="02000000000000000000" pitchFamily="2" charset="0"/>
              </a:rPr>
              <a:t>Gold: does more than the law requires and works on continuous improvement. </a:t>
            </a:r>
            <a:endParaRPr lang="en-US" b="0" dirty="0">
              <a:solidFill>
                <a:schemeClr val="bg2">
                  <a:lumMod val="50000"/>
                </a:schemeClr>
              </a:solidFill>
              <a:effectLst/>
              <a:latin typeface="Trebuchet MS" panose="020B0603020202020204" pitchFamily="34"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spTree>
    <p:extLst>
      <p:ext uri="{BB962C8B-B14F-4D97-AF65-F5344CB8AC3E}">
        <p14:creationId xmlns:p14="http://schemas.microsoft.com/office/powerpoint/2010/main" val="214293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59229" y="586059"/>
            <a:ext cx="7766936" cy="540327"/>
          </a:xfrm>
        </p:spPr>
        <p:txBody>
          <a:bodyPr/>
          <a:lstStyle/>
          <a:p>
            <a:r>
              <a:rPr lang="nl-NL" sz="2800" dirty="0"/>
              <a:t>6: Making of </a:t>
            </a:r>
            <a:r>
              <a:rPr lang="nl-NL" sz="2800" dirty="0" err="1"/>
              <a:t>the</a:t>
            </a:r>
            <a:r>
              <a:rPr lang="nl-NL" sz="2800" dirty="0"/>
              <a:t> (</a:t>
            </a:r>
            <a:r>
              <a:rPr lang="nl-NL" sz="2800" dirty="0" err="1"/>
              <a:t>internal</a:t>
            </a:r>
            <a:r>
              <a:rPr lang="nl-NL" sz="2800" dirty="0"/>
              <a:t>) audit form</a:t>
            </a:r>
          </a:p>
        </p:txBody>
      </p:sp>
      <p:sp>
        <p:nvSpPr>
          <p:cNvPr id="3" name="Ondertitel 2"/>
          <p:cNvSpPr>
            <a:spLocks noGrp="1"/>
          </p:cNvSpPr>
          <p:nvPr>
            <p:ph type="subTitle" idx="1"/>
          </p:nvPr>
        </p:nvSpPr>
        <p:spPr>
          <a:xfrm>
            <a:off x="1324019" y="1837075"/>
            <a:ext cx="7533378" cy="4110853"/>
          </a:xfrm>
        </p:spPr>
        <p:txBody>
          <a:bodyPr>
            <a:normAutofit/>
          </a:bodyPr>
          <a:lstStyle/>
          <a:p>
            <a:pPr algn="l">
              <a:spcBef>
                <a:spcPts val="0"/>
              </a:spcBef>
              <a:spcAft>
                <a:spcPts val="600"/>
              </a:spcAft>
            </a:pPr>
            <a:r>
              <a:rPr lang="en-US" b="0" i="0" dirty="0">
                <a:solidFill>
                  <a:schemeClr val="bg2">
                    <a:lumMod val="50000"/>
                  </a:schemeClr>
                </a:solidFill>
                <a:effectLst/>
                <a:latin typeface="Roboto" panose="02000000000000000000" pitchFamily="2" charset="0"/>
              </a:rPr>
              <a:t>The various aspects are recorded in an audit list. This allows the school, (teacher and student), the external auditor, the internal auditor (advisor, salon owner or employee) to check whether the salon meets the requirements and determine the points for improvement. </a:t>
            </a:r>
            <a:endParaRPr lang="en-US" b="0" dirty="0">
              <a:solidFill>
                <a:schemeClr val="bg2">
                  <a:lumMod val="50000"/>
                </a:schemeClr>
              </a:solidFill>
              <a:effectLst/>
              <a:latin typeface="Trebuchet MS" panose="020B0603020202020204" pitchFamily="34" charset="0"/>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75" y="5947928"/>
            <a:ext cx="2185987" cy="910072"/>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0756" y="6140850"/>
            <a:ext cx="2245519" cy="640950"/>
          </a:xfrm>
          <a:prstGeom prst="rect">
            <a:avLst/>
          </a:prstGeom>
        </p:spPr>
      </p:pic>
      <p:pic>
        <p:nvPicPr>
          <p:cNvPr id="11" name="Afbeelding 10">
            <a:extLst>
              <a:ext uri="{FF2B5EF4-FFF2-40B4-BE49-F238E27FC236}">
                <a16:creationId xmlns:a16="http://schemas.microsoft.com/office/drawing/2014/main" id="{B2B65A4E-6B87-4417-B782-1F9F495C4885}"/>
              </a:ext>
            </a:extLst>
          </p:cNvPr>
          <p:cNvPicPr>
            <a:picLocks noChangeAspect="1"/>
          </p:cNvPicPr>
          <p:nvPr/>
        </p:nvPicPr>
        <p:blipFill>
          <a:blip r:embed="rId4"/>
          <a:stretch>
            <a:fillRect/>
          </a:stretch>
        </p:blipFill>
        <p:spPr>
          <a:xfrm>
            <a:off x="4804348" y="3095434"/>
            <a:ext cx="4348636" cy="3230415"/>
          </a:xfrm>
          <a:prstGeom prst="rect">
            <a:avLst/>
          </a:prstGeom>
        </p:spPr>
      </p:pic>
    </p:spTree>
    <p:extLst>
      <p:ext uri="{BB962C8B-B14F-4D97-AF65-F5344CB8AC3E}">
        <p14:creationId xmlns:p14="http://schemas.microsoft.com/office/powerpoint/2010/main" val="104687561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WiehebbenerRechten xmlns="7361fed8-3208-422d-bd44-bd7f7a1c590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17AB4643959F046B187FDE66D3A5503" ma:contentTypeVersion="14" ma:contentTypeDescription="Een nieuw document maken." ma:contentTypeScope="" ma:versionID="76e9d8d68022e1fc556a499be8d571b7">
  <xsd:schema xmlns:xsd="http://www.w3.org/2001/XMLSchema" xmlns:xs="http://www.w3.org/2001/XMLSchema" xmlns:p="http://schemas.microsoft.com/office/2006/metadata/properties" xmlns:ns2="7361fed8-3208-422d-bd44-bd7f7a1c5909" xmlns:ns3="35091eb4-c0f2-4ddd-b3e8-132f52ac0f96" targetNamespace="http://schemas.microsoft.com/office/2006/metadata/properties" ma:root="true" ma:fieldsID="f46088695087f76fae7a82283d58c729" ns2:_="" ns3:_="">
    <xsd:import namespace="7361fed8-3208-422d-bd44-bd7f7a1c5909"/>
    <xsd:import namespace="35091eb4-c0f2-4ddd-b3e8-132f52ac0f9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Location" minOccurs="0"/>
                <xsd:element ref="ns2:WiehebbenerRecht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61fed8-3208-422d-bd44-bd7f7a1c59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WiehebbenerRechten" ma:index="20" nillable="true" ma:displayName="Wie hebben er Rechten" ma:format="Dropdown" ma:internalName="WiehebbenerRechten">
      <xsd:simpleType>
        <xsd:restriction base="dms:Text">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5091eb4-c0f2-4ddd-b3e8-132f52ac0f96" elementFormDefault="qualified">
    <xsd:import namespace="http://schemas.microsoft.com/office/2006/documentManagement/types"/>
    <xsd:import namespace="http://schemas.microsoft.com/office/infopath/2007/PartnerControls"/>
    <xsd:element name="SharedWithUsers" ma:index="17"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E29153E-E645-4520-A8DB-CBEB3B35B49C}">
  <ds:schemaRefs>
    <ds:schemaRef ds:uri="http://schemas.microsoft.com/sharepoint/v3/contenttype/forms"/>
  </ds:schemaRefs>
</ds:datastoreItem>
</file>

<file path=customXml/itemProps2.xml><?xml version="1.0" encoding="utf-8"?>
<ds:datastoreItem xmlns:ds="http://schemas.openxmlformats.org/officeDocument/2006/customXml" ds:itemID="{B02F5BE2-D7FD-4D28-AC05-6014166F65C5}">
  <ds:schemaRefs>
    <ds:schemaRef ds:uri="http://schemas.microsoft.com/office/2006/metadata/properties"/>
    <ds:schemaRef ds:uri="http://schemas.microsoft.com/office/infopath/2007/PartnerControls"/>
    <ds:schemaRef ds:uri="7361fed8-3208-422d-bd44-bd7f7a1c5909"/>
  </ds:schemaRefs>
</ds:datastoreItem>
</file>

<file path=customXml/itemProps3.xml><?xml version="1.0" encoding="utf-8"?>
<ds:datastoreItem xmlns:ds="http://schemas.openxmlformats.org/officeDocument/2006/customXml" ds:itemID="{F6FC2E37-23B3-4D08-AB14-AB99B53BC8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61fed8-3208-422d-bd44-bd7f7a1c5909"/>
    <ds:schemaRef ds:uri="35091eb4-c0f2-4ddd-b3e8-132f52ac0f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0</TotalTime>
  <Words>639</Words>
  <Application>Microsoft Office PowerPoint</Application>
  <PresentationFormat>Breedbeeld</PresentationFormat>
  <Paragraphs>74</Paragraphs>
  <Slides>12</Slides>
  <Notes>0</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12</vt:i4>
      </vt:variant>
    </vt:vector>
  </HeadingPairs>
  <TitlesOfParts>
    <vt:vector size="21" baseType="lpstr">
      <vt:lpstr>Arial</vt:lpstr>
      <vt:lpstr>Calibri</vt:lpstr>
      <vt:lpstr>play</vt:lpstr>
      <vt:lpstr>play</vt:lpstr>
      <vt:lpstr>Roboto</vt:lpstr>
      <vt:lpstr>Trebuchet MS</vt:lpstr>
      <vt:lpstr>Wingdings</vt:lpstr>
      <vt:lpstr>Wingdings 3</vt:lpstr>
      <vt:lpstr>Facet</vt:lpstr>
      <vt:lpstr>Sustainable Salon  Making the standard </vt:lpstr>
      <vt:lpstr>1:Identifying processes or working from an environmental theme in the sustainable salon or school department</vt:lpstr>
      <vt:lpstr>1:Identifying processes or working from an environmental theme in the sustainable salon or school department</vt:lpstr>
      <vt:lpstr>2:Aspects of environment</vt:lpstr>
      <vt:lpstr>3: Mapping relevant legislation and regulations </vt:lpstr>
      <vt:lpstr>4: Per aspect defining the points of control</vt:lpstr>
      <vt:lpstr>4: Per aspect defining the points of control</vt:lpstr>
      <vt:lpstr>5: Assessing and assigning the weight of each control point associated with the aspect</vt:lpstr>
      <vt:lpstr>6: Making of the (internal) audit form</vt:lpstr>
      <vt:lpstr>6: Making of the (internal) audit form</vt:lpstr>
      <vt:lpstr>Activities</vt:lpstr>
      <vt:lpstr>Questions/remarks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Frank den Hartog</dc:creator>
  <cp:lastModifiedBy>Frank  den Hartog (Stivako)</cp:lastModifiedBy>
  <cp:revision>26</cp:revision>
  <dcterms:created xsi:type="dcterms:W3CDTF">2020-10-08T12:13:34Z</dcterms:created>
  <dcterms:modified xsi:type="dcterms:W3CDTF">2021-10-03T12:22:22Z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34332300</vt:r8>
  </property>
  <property fmtid="{D5CDD505-2E9C-101B-9397-08002B2CF9AE}" pid="3" name="ContentTypeId">
    <vt:lpwstr>0x010100517AB4643959F046B187FDE66D3A5503</vt:lpwstr>
  </property>
</Properties>
</file>