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7" r:id="rId5"/>
    <p:sldId id="308" r:id="rId6"/>
    <p:sldId id="309" r:id="rId7"/>
    <p:sldId id="310" r:id="rId8"/>
    <p:sldId id="311" r:id="rId9"/>
    <p:sldId id="282" r:id="rId10"/>
    <p:sldId id="312" r:id="rId11"/>
    <p:sldId id="313" r:id="rId12"/>
    <p:sldId id="314" r:id="rId13"/>
    <p:sldId id="315" r:id="rId14"/>
    <p:sldId id="316" r:id="rId15"/>
    <p:sldId id="317" r:id="rId16"/>
    <p:sldId id="318" r:id="rId17"/>
    <p:sldId id="319" r:id="rId18"/>
    <p:sldId id="32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13-7-2023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13-7-2023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13-7-2023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13-7-2023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2D13BE11-B34E-A9AC-7C24-A932F5F23C22}"/>
              </a:ext>
            </a:extLst>
          </p:cNvPr>
          <p:cNvPicPr>
            <a:picLocks noChangeAspect="1"/>
          </p:cNvPicPr>
          <p:nvPr/>
        </p:nvPicPr>
        <p:blipFill>
          <a:blip r:embed="rId2"/>
          <a:stretch>
            <a:fillRect/>
          </a:stretch>
        </p:blipFill>
        <p:spPr>
          <a:xfrm>
            <a:off x="-225702" y="-115558"/>
            <a:ext cx="12417702" cy="7004482"/>
          </a:xfrm>
          <a:prstGeom prst="rect">
            <a:avLst/>
          </a:prstGeom>
        </p:spPr>
      </p:pic>
      <p:sp>
        <p:nvSpPr>
          <p:cNvPr id="2" name="Titel 1"/>
          <p:cNvSpPr>
            <a:spLocks noGrp="1"/>
          </p:cNvSpPr>
          <p:nvPr>
            <p:ph type="ctrTitle"/>
          </p:nvPr>
        </p:nvSpPr>
        <p:spPr>
          <a:xfrm>
            <a:off x="3066861" y="3175731"/>
            <a:ext cx="8955157" cy="3409405"/>
          </a:xfrm>
        </p:spPr>
        <p:txBody>
          <a:bodyPr/>
          <a:lstStyle/>
          <a:p>
            <a:pPr fontAlgn="base"/>
            <a:r>
              <a:rPr lang="en-US" sz="3600" b="1" dirty="0">
                <a:solidFill>
                  <a:schemeClr val="tx1"/>
                </a:solidFill>
                <a:latin typeface="play"/>
              </a:rPr>
              <a:t>Module 3</a:t>
            </a:r>
            <a:br>
              <a:rPr lang="en-US" sz="3600" b="1" dirty="0">
                <a:solidFill>
                  <a:schemeClr val="tx1"/>
                </a:solidFill>
                <a:latin typeface="play"/>
              </a:rPr>
            </a:br>
            <a:br>
              <a:rPr lang="en-US" sz="3600" b="1" dirty="0">
                <a:solidFill>
                  <a:schemeClr val="tx1"/>
                </a:solidFill>
                <a:latin typeface="play"/>
              </a:rPr>
            </a:br>
            <a:r>
              <a:rPr lang="en-US" sz="3600" b="1" dirty="0" err="1">
                <a:solidFill>
                  <a:schemeClr val="tx1"/>
                </a:solidFill>
                <a:latin typeface="play"/>
              </a:rPr>
              <a:t>Wetgeving</a:t>
            </a:r>
            <a:r>
              <a:rPr lang="en-US" sz="3600" b="1" dirty="0">
                <a:solidFill>
                  <a:schemeClr val="tx1"/>
                </a:solidFill>
                <a:latin typeface="play"/>
              </a:rPr>
              <a:t> </a:t>
            </a:r>
            <a:r>
              <a:rPr lang="en-US" sz="3600" b="1" dirty="0" err="1">
                <a:solidFill>
                  <a:schemeClr val="tx1"/>
                </a:solidFill>
                <a:latin typeface="play"/>
              </a:rPr>
              <a:t>rondom</a:t>
            </a:r>
            <a:r>
              <a:rPr lang="en-US" sz="3600" b="1" dirty="0">
                <a:solidFill>
                  <a:schemeClr val="tx1"/>
                </a:solidFill>
                <a:latin typeface="play"/>
              </a:rPr>
              <a:t> afval </a:t>
            </a:r>
            <a:br>
              <a:rPr lang="en-US" sz="3600" b="1" dirty="0">
                <a:solidFill>
                  <a:schemeClr val="tx1"/>
                </a:solidFill>
                <a:latin typeface="play"/>
              </a:rPr>
            </a:br>
            <a:r>
              <a:rPr lang="en-US" sz="3600" b="1" dirty="0">
                <a:solidFill>
                  <a:schemeClr val="tx1"/>
                </a:solidFill>
                <a:latin typeface="play"/>
              </a:rPr>
              <a:t>en het opzetten van </a:t>
            </a:r>
            <a:br>
              <a:rPr lang="en-US" sz="3600" b="1" dirty="0">
                <a:solidFill>
                  <a:schemeClr val="tx1"/>
                </a:solidFill>
                <a:latin typeface="play"/>
              </a:rPr>
            </a:br>
            <a:r>
              <a:rPr lang="en-US" sz="3600" b="1" dirty="0" err="1">
                <a:solidFill>
                  <a:schemeClr val="tx1"/>
                </a:solidFill>
                <a:latin typeface="play"/>
              </a:rPr>
              <a:t>een</a:t>
            </a:r>
            <a:r>
              <a:rPr lang="en-US" sz="3600" b="1" dirty="0">
                <a:solidFill>
                  <a:schemeClr val="tx1"/>
                </a:solidFill>
                <a:latin typeface="play"/>
              </a:rPr>
              <a:t> afvalarme salon</a:t>
            </a:r>
            <a:endParaRPr lang="nl-NL" sz="3600" dirty="0">
              <a:solidFill>
                <a:schemeClr val="tx1"/>
              </a:solidFill>
            </a:endParaRPr>
          </a:p>
        </p:txBody>
      </p:sp>
      <p:sp>
        <p:nvSpPr>
          <p:cNvPr id="3" name="Ondertitel 2"/>
          <p:cNvSpPr>
            <a:spLocks noGrp="1"/>
          </p:cNvSpPr>
          <p:nvPr>
            <p:ph type="subTitle" idx="1"/>
          </p:nvPr>
        </p:nvSpPr>
        <p:spPr>
          <a:xfrm>
            <a:off x="6666504" y="272864"/>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err="1">
                <a:solidFill>
                  <a:srgbClr val="000000"/>
                </a:solidFill>
                <a:latin typeface="Play"/>
              </a:rPr>
              <a:t>Studenten</a:t>
            </a:r>
            <a:r>
              <a:rPr lang="en-US" sz="2800" b="1" dirty="0">
                <a:solidFill>
                  <a:srgbClr val="000000"/>
                </a:solidFill>
                <a:latin typeface="Play"/>
              </a:rPr>
              <a:t> op managementniveau</a:t>
            </a:r>
            <a:endParaRPr lang="en-US" sz="2800" b="1" dirty="0">
              <a:solidFill>
                <a:srgbClr val="000000"/>
              </a:solidFill>
              <a:effectLst/>
              <a:latin typeface="Play"/>
            </a:endParaRPr>
          </a:p>
          <a:p>
            <a:pPr algn="l"/>
            <a:endParaRPr lang="nl-NL" dirty="0"/>
          </a:p>
        </p:txBody>
      </p:sp>
    </p:spTree>
    <p:extLst>
      <p:ext uri="{BB962C8B-B14F-4D97-AF65-F5344CB8AC3E}">
        <p14:creationId xmlns:p14="http://schemas.microsoft.com/office/powerpoint/2010/main" val="93662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Maatschappelijk verantwoord </a:t>
            </a:r>
            <a:r>
              <a:rPr lang="en-GB" sz="2800" dirty="0" err="1">
                <a:latin typeface="Calibri" panose="020F0502020204030204" pitchFamily="34" charset="0"/>
                <a:ea typeface="Calibri" panose="020F0502020204030204" pitchFamily="34" charset="0"/>
              </a:rPr>
              <a:t>ondernemen</a:t>
            </a:r>
            <a:r>
              <a:rPr lang="en-GB" sz="2800" dirty="0">
                <a:latin typeface="Calibri" panose="020F0502020204030204" pitchFamily="34" charset="0"/>
                <a:ea typeface="Calibri" panose="020F0502020204030204" pitchFamily="34" charset="0"/>
              </a:rPr>
              <a:t> (MVO / CRS in het Engels)</a:t>
            </a:r>
            <a:endParaRPr lang="en-GB" sz="2800" dirty="0">
              <a:effectLst/>
              <a:latin typeface="Calibri" panose="020F0502020204030204" pitchFamily="34" charset="0"/>
              <a:ea typeface="Calibri" panose="020F0502020204030204" pitchFamily="34" charset="0"/>
            </a:endParaRPr>
          </a:p>
          <a:p>
            <a:pPr marL="514350" indent="-514350" algn="l">
              <a:buFont typeface="+mj-lt"/>
              <a:buAutoNum type="arabicPeriod"/>
            </a:pPr>
            <a:r>
              <a:rPr lang="nl-NL" sz="2800" dirty="0">
                <a:latin typeface="Calibri" panose="020F0502020204030204" pitchFamily="34" charset="0"/>
                <a:ea typeface="Calibri" panose="020F0502020204030204" pitchFamily="34" charset="0"/>
              </a:rPr>
              <a:t>MVO met betrekking tot afval</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Hoe </a:t>
            </a:r>
            <a:r>
              <a:rPr lang="en-US" sz="2800" dirty="0" err="1">
                <a:latin typeface="Calibri" panose="020F0502020204030204" pitchFamily="34" charset="0"/>
                <a:ea typeface="Calibri" panose="020F0502020204030204" pitchFamily="34" charset="0"/>
              </a:rPr>
              <a:t>afvalgerelateerde</a:t>
            </a:r>
            <a:r>
              <a:rPr lang="en-US" sz="2800" dirty="0">
                <a:latin typeface="Calibri" panose="020F0502020204030204" pitchFamily="34" charset="0"/>
                <a:ea typeface="Calibri" panose="020F0502020204030204" pitchFamily="34" charset="0"/>
              </a:rPr>
              <a:t> MVO </a:t>
            </a:r>
            <a:r>
              <a:rPr lang="en-US" sz="2800" dirty="0" err="1">
                <a:latin typeface="Calibri" panose="020F0502020204030204" pitchFamily="34" charset="0"/>
                <a:ea typeface="Calibri" panose="020F0502020204030204" pitchFamily="34" charset="0"/>
              </a:rPr>
              <a:t>toepassen</a:t>
            </a:r>
            <a:r>
              <a:rPr lang="en-US" sz="2800" dirty="0">
                <a:latin typeface="Calibri" panose="020F0502020204030204" pitchFamily="34" charset="0"/>
                <a:ea typeface="Calibri" panose="020F0502020204030204" pitchFamily="34" charset="0"/>
              </a:rPr>
              <a:t> in een salon</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Afvalgerelateerd MVO als marketinginstrument</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49604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normAutofit fontScale="90000"/>
          </a:bodyPr>
          <a:lstStyle/>
          <a:p>
            <a:r>
              <a:rPr lang="en-GB" sz="3600" dirty="0">
                <a:latin typeface="Calibri" panose="020F0502020204030204" pitchFamily="34" charset="0"/>
                <a:ea typeface="Calibri" panose="020F0502020204030204" pitchFamily="34" charset="0"/>
              </a:rPr>
              <a:t>Maatschappelijk verantwoord </a:t>
            </a:r>
            <a:r>
              <a:rPr lang="en-GB" sz="3600" dirty="0" err="1">
                <a:latin typeface="Calibri" panose="020F0502020204030204" pitchFamily="34" charset="0"/>
                <a:ea typeface="Calibri" panose="020F0502020204030204" pitchFamily="34" charset="0"/>
              </a:rPr>
              <a:t>ondernemen</a:t>
            </a:r>
            <a:r>
              <a:rPr lang="en-GB" sz="3600" dirty="0">
                <a:latin typeface="Calibri" panose="020F0502020204030204" pitchFamily="34" charset="0"/>
                <a:ea typeface="Calibri" panose="020F0502020204030204" pitchFamily="34" charset="0"/>
              </a:rPr>
              <a:t> (</a:t>
            </a:r>
            <a:r>
              <a:rPr lang="en-GB" dirty="0">
                <a:latin typeface="Calibri" panose="020F0502020204030204" pitchFamily="34" charset="0"/>
                <a:ea typeface="Calibri" panose="020F0502020204030204" pitchFamily="34" charset="0"/>
              </a:rPr>
              <a:t>MVO</a:t>
            </a:r>
            <a:r>
              <a:rPr lang="en-GB" sz="3600" dirty="0">
                <a:latin typeface="Calibri" panose="020F0502020204030204" pitchFamily="34" charset="0"/>
                <a:ea typeface="Calibri" panose="020F0502020204030204" pitchFamily="34" charset="0"/>
              </a:rPr>
              <a:t>)</a:t>
            </a:r>
            <a:br>
              <a:rPr lang="en-GB" sz="3600" dirty="0">
                <a:effectLst/>
                <a:latin typeface="Calibri" panose="020F0502020204030204" pitchFamily="34" charset="0"/>
                <a:ea typeface="Calibri" panose="020F0502020204030204" pitchFamily="34" charset="0"/>
              </a:rPr>
            </a:br>
            <a:endParaRPr lang="nl-NL"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153BFAE7-25C3-4218-A3FE-B357074B8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9752" y="1104599"/>
            <a:ext cx="3399635" cy="2268916"/>
          </a:xfrm>
        </p:spPr>
      </p:pic>
      <p:sp>
        <p:nvSpPr>
          <p:cNvPr id="7" name="Tekstvak 6">
            <a:extLst>
              <a:ext uri="{FF2B5EF4-FFF2-40B4-BE49-F238E27FC236}">
                <a16:creationId xmlns:a16="http://schemas.microsoft.com/office/drawing/2014/main" id="{CC8A5BAA-E239-4149-9A71-753B3428FEE1}"/>
              </a:ext>
            </a:extLst>
          </p:cNvPr>
          <p:cNvSpPr txBox="1"/>
          <p:nvPr/>
        </p:nvSpPr>
        <p:spPr>
          <a:xfrm>
            <a:off x="4099461" y="988134"/>
            <a:ext cx="5923428" cy="5449441"/>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Maatschappelijk verantwoord ondernemen (MVO) is </a:t>
            </a:r>
            <a:r>
              <a:rPr lang="en-GB" sz="2000" dirty="0">
                <a:effectLst/>
                <a:latin typeface="Calibri" panose="020F0502020204030204" pitchFamily="34" charset="0"/>
                <a:ea typeface="Calibri" panose="020F0502020204030204" pitchFamily="34" charset="0"/>
                <a:cs typeface="Calibri" panose="020F0502020204030204" pitchFamily="34" charset="0"/>
              </a:rPr>
              <a:t>een zelfregulerend bedrijfsmodel dat een bedrijf helpt om maatschappelijke verantwoording af te leggen aan zichzelf, zijn belanghebbenden en het publiek. Door maatschappelijk verantwoord te ondernemen, ook wel 'corporate citizenship' genoemd, kunnen bedrijven zich bewust zijn van de impact die ze hebben op alle aspecten van de maatschappij, waaronder de economische, sociale en milieuaspecten.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Aan MVO doen betekent dat een bedrijf actief is op </a:t>
            </a:r>
            <a:r>
              <a:rPr lang="en-GB" sz="2000" dirty="0" err="1">
                <a:effectLst/>
                <a:latin typeface="Calibri" panose="020F0502020204030204" pitchFamily="34" charset="0"/>
                <a:ea typeface="Calibri" panose="020F0502020204030204" pitchFamily="34" charset="0"/>
                <a:cs typeface="Calibri" panose="020F0502020204030204" pitchFamily="34" charset="0"/>
              </a:rPr>
              <a:t>zoek</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naar</a:t>
            </a:r>
            <a:r>
              <a:rPr lang="en-GB" sz="2000" dirty="0">
                <a:effectLst/>
                <a:latin typeface="Calibri" panose="020F0502020204030204" pitchFamily="34" charset="0"/>
                <a:ea typeface="Calibri" panose="020F0502020204030204" pitchFamily="34" charset="0"/>
                <a:cs typeface="Calibri" panose="020F0502020204030204" pitchFamily="34" charset="0"/>
              </a:rPr>
              <a:t> manieren die de maatschappij en het milieu verbeteren in plaats van er een negatieve bijdrage aan te leveren. MVO helpt zowel verschillende aspecten van de samenleving te verbeteren als een positief merkimago van bedrijven te bevorderen, waardoor een win-winsituatie ontstaat.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C0A10D48-70D9-416B-AFFC-3A0A859DDE8D}"/>
              </a:ext>
            </a:extLst>
          </p:cNvPr>
          <p:cNvSpPr txBox="1"/>
          <p:nvPr/>
        </p:nvSpPr>
        <p:spPr>
          <a:xfrm>
            <a:off x="579678" y="3383533"/>
            <a:ext cx="321573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Afbeelding door rawpixel.com op </a:t>
            </a:r>
            <a:r>
              <a:rPr lang="en-GB" sz="1400" dirty="0" err="1">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3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6354" y="551819"/>
            <a:ext cx="9152877" cy="540327"/>
          </a:xfrm>
        </p:spPr>
        <p:txBody>
          <a:bodyPr/>
          <a:lstStyle/>
          <a:p>
            <a:r>
              <a:rPr lang="en-GB" sz="3600" dirty="0">
                <a:latin typeface="Calibri" panose="020F0502020204030204" pitchFamily="34" charset="0"/>
                <a:ea typeface="Calibri" panose="020F0502020204030204" pitchFamily="34" charset="0"/>
              </a:rPr>
              <a:t>MVO met betrekking tot afval en afvalbeheer</a:t>
            </a:r>
            <a:endParaRPr lang="nl-NL" sz="3600" dirty="0"/>
          </a:p>
        </p:txBody>
      </p:sp>
      <p:sp>
        <p:nvSpPr>
          <p:cNvPr id="3" name="Ondertitel 2"/>
          <p:cNvSpPr>
            <a:spLocks noGrp="1"/>
          </p:cNvSpPr>
          <p:nvPr>
            <p:ph type="subTitle" idx="1"/>
          </p:nvPr>
        </p:nvSpPr>
        <p:spPr>
          <a:xfrm>
            <a:off x="683581" y="1093357"/>
            <a:ext cx="8611339" cy="5211613"/>
          </a:xfrm>
        </p:spPr>
        <p:txBody>
          <a:bodyPr>
            <a:normAutofit lnSpcReduction="10000"/>
          </a:bodyPr>
          <a:lstStyle/>
          <a:p>
            <a:pPr algn="l"/>
            <a:r>
              <a:rPr lang="en-GB" sz="2800" dirty="0">
                <a:solidFill>
                  <a:schemeClr val="bg1">
                    <a:lumMod val="50000"/>
                  </a:schemeClr>
                </a:solidFill>
                <a:latin typeface="Calibri" panose="020F0502020204030204" pitchFamily="34" charset="0"/>
                <a:cs typeface="Calibri" panose="020F0502020204030204" pitchFamily="34" charset="0"/>
              </a:rPr>
              <a:t>Met enige voorkennis over de 3R’s (reduce-reuse-recycle) in een kapsalon, denk dan aan het </a:t>
            </a:r>
            <a:r>
              <a:rPr lang="en-GB" sz="2800" dirty="0" err="1">
                <a:solidFill>
                  <a:schemeClr val="bg1">
                    <a:lumMod val="50000"/>
                  </a:schemeClr>
                </a:solidFill>
                <a:latin typeface="Calibri" panose="020F0502020204030204" pitchFamily="34" charset="0"/>
                <a:cs typeface="Calibri" panose="020F0502020204030204" pitchFamily="34" charset="0"/>
              </a:rPr>
              <a:t>volgende</a:t>
            </a:r>
            <a:r>
              <a:rPr lang="en-GB" sz="2800" dirty="0">
                <a:solidFill>
                  <a:schemeClr val="bg1">
                    <a:lumMod val="50000"/>
                  </a:schemeClr>
                </a:solidFill>
                <a:latin typeface="Calibri" panose="020F0502020204030204" pitchFamily="34" charset="0"/>
                <a:cs typeface="Calibri" panose="020F0502020204030204" pitchFamily="34" charset="0"/>
              </a:rPr>
              <a:t>:</a:t>
            </a:r>
          </a:p>
          <a:p>
            <a:pPr algn="l"/>
            <a:endParaRPr lang="en-GB" sz="2800" b="0" dirty="0">
              <a:solidFill>
                <a:schemeClr val="bg1">
                  <a:lumMod val="50000"/>
                </a:schemeClr>
              </a:solidFill>
              <a:effectLst/>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GB" sz="2800" dirty="0" err="1">
                <a:solidFill>
                  <a:schemeClr val="bg1">
                    <a:lumMod val="50000"/>
                  </a:schemeClr>
                </a:solidFill>
                <a:latin typeface="Calibri" panose="020F0502020204030204" pitchFamily="34" charset="0"/>
                <a:cs typeface="Calibri" panose="020F0502020204030204" pitchFamily="34" charset="0"/>
              </a:rPr>
              <a:t>Welke</a:t>
            </a:r>
            <a:r>
              <a:rPr lang="en-GB" sz="2800" dirty="0">
                <a:solidFill>
                  <a:schemeClr val="bg1">
                    <a:lumMod val="50000"/>
                  </a:schemeClr>
                </a:solidFill>
                <a:latin typeface="Calibri" panose="020F0502020204030204" pitchFamily="34" charset="0"/>
                <a:cs typeface="Calibri" panose="020F0502020204030204" pitchFamily="34" charset="0"/>
              </a:rPr>
              <a:t> MVO met betrekking tot afvalvermindering en recycling kan worden toegepast in een salon?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Hoe kan een salonmanager/eigenaar het gebruik van deze praktijken vergemakkelijken?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Kan een salonmanager/eigenaar stimulansen / beloningssystemen gebruiken om de werknemers te motiveren om afvalgerelateerd MVO toe te passen in een salon?</a:t>
            </a:r>
            <a:endParaRPr lang="en-GB" sz="2800" dirty="0">
              <a:solidFill>
                <a:schemeClr val="bg1">
                  <a:lumMod val="50000"/>
                </a:schemeClr>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44250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14EF8-F8A1-42B6-B57B-9B663FCF3179}"/>
              </a:ext>
            </a:extLst>
          </p:cNvPr>
          <p:cNvSpPr>
            <a:spLocks noGrp="1"/>
          </p:cNvSpPr>
          <p:nvPr>
            <p:ph type="title"/>
          </p:nvPr>
        </p:nvSpPr>
        <p:spPr>
          <a:xfrm>
            <a:off x="677334" y="730819"/>
            <a:ext cx="8724118" cy="935115"/>
          </a:xfrm>
        </p:spPr>
        <p:txBody>
          <a:bodyPr>
            <a:normAutofit/>
          </a:bodyPr>
          <a:lstStyle/>
          <a:p>
            <a:r>
              <a:rPr lang="en-US" sz="3200" dirty="0" err="1">
                <a:latin typeface="Calibri" panose="020F0502020204030204" pitchFamily="34" charset="0"/>
                <a:ea typeface="Calibri" panose="020F0502020204030204" pitchFamily="34" charset="0"/>
              </a:rPr>
              <a:t>Afvalgerelateerd</a:t>
            </a:r>
            <a:r>
              <a:rPr lang="en-US" sz="3200" dirty="0">
                <a:latin typeface="Calibri" panose="020F0502020204030204" pitchFamily="34" charset="0"/>
                <a:ea typeface="Calibri" panose="020F0502020204030204" pitchFamily="34" charset="0"/>
              </a:rPr>
              <a:t> MVO als marketinginstrument</a:t>
            </a:r>
            <a:endParaRPr lang="nl-NL" sz="3200" dirty="0"/>
          </a:p>
        </p:txBody>
      </p:sp>
      <p:sp>
        <p:nvSpPr>
          <p:cNvPr id="3" name="Tijdelijke aanduiding voor inhoud 2">
            <a:extLst>
              <a:ext uri="{FF2B5EF4-FFF2-40B4-BE49-F238E27FC236}">
                <a16:creationId xmlns:a16="http://schemas.microsoft.com/office/drawing/2014/main" id="{062E1F3C-A6E5-4902-8CED-F0D14E5E106F}"/>
              </a:ext>
            </a:extLst>
          </p:cNvPr>
          <p:cNvSpPr>
            <a:spLocks noGrp="1"/>
          </p:cNvSpPr>
          <p:nvPr>
            <p:ph idx="1"/>
          </p:nvPr>
        </p:nvSpPr>
        <p:spPr>
          <a:xfrm>
            <a:off x="677334" y="1778850"/>
            <a:ext cx="8596668" cy="3880773"/>
          </a:xfrm>
        </p:spPr>
        <p:txBody>
          <a:bodyPr>
            <a:normAutofit lnSpcReduction="10000"/>
          </a:bodyPr>
          <a:lstStyle/>
          <a:p>
            <a:pPr marL="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Klanten worden tegenwoordig steeds milieubewuster!</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Als je MVO gebruikt in je salon, zorg er dan voor dat:</a:t>
            </a: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Promoot dit soort praktijken in je marketingcommunicatie door:</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Posters </a:t>
            </a:r>
            <a:r>
              <a:rPr lang="en-GB" sz="2400" dirty="0" err="1">
                <a:effectLst/>
                <a:latin typeface="Calibri" panose="020F0502020204030204" pitchFamily="34" charset="0"/>
                <a:ea typeface="Calibri" panose="020F0502020204030204" pitchFamily="34" charset="0"/>
                <a:cs typeface="Calibri" panose="020F0502020204030204" pitchFamily="34" charset="0"/>
              </a:rPr>
              <a:t>ophangen</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dat</a:t>
            </a:r>
            <a:r>
              <a:rPr lang="en-GB" sz="2400" dirty="0">
                <a:latin typeface="Calibri" panose="020F0502020204030204" pitchFamily="34" charset="0"/>
                <a:ea typeface="Calibri" panose="020F0502020204030204" pitchFamily="34" charset="0"/>
                <a:cs typeface="Calibri" panose="020F0502020204030204" pitchFamily="34" charset="0"/>
              </a:rPr>
              <a:t> je </a:t>
            </a:r>
            <a:r>
              <a:rPr lang="en-GB" sz="2400" dirty="0" err="1">
                <a:latin typeface="Calibri" panose="020F0502020204030204" pitchFamily="34" charset="0"/>
                <a:ea typeface="Calibri" panose="020F0502020204030204" pitchFamily="34" charset="0"/>
                <a:cs typeface="Calibri" panose="020F0502020204030204" pitchFamily="34" charset="0"/>
              </a:rPr>
              <a:t>grondig</a:t>
            </a:r>
            <a:r>
              <a:rPr lang="en-GB" sz="2400" dirty="0">
                <a:latin typeface="Calibri" panose="020F0502020204030204" pitchFamily="34" charset="0"/>
                <a:ea typeface="Calibri" panose="020F0502020204030204" pitchFamily="34" charset="0"/>
                <a:cs typeface="Calibri" panose="020F0502020204030204" pitchFamily="34" charset="0"/>
              </a:rPr>
              <a:t> met je </a:t>
            </a:r>
            <a:r>
              <a:rPr lang="en-GB" sz="2400" dirty="0" err="1">
                <a:latin typeface="Calibri" panose="020F0502020204030204" pitchFamily="34" charset="0"/>
                <a:ea typeface="Calibri" panose="020F0502020204030204" pitchFamily="34" charset="0"/>
                <a:cs typeface="Calibri" panose="020F0502020204030204" pitchFamily="34" charset="0"/>
              </a:rPr>
              <a:t>afvalsorteren</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omgaat</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Een disclaimer toevoegen op je website of sociale media dat je </a:t>
            </a:r>
            <a:r>
              <a:rPr lang="en-GB" sz="2400" dirty="0" err="1">
                <a:effectLst/>
                <a:latin typeface="Calibri" panose="020F0502020204030204" pitchFamily="34" charset="0"/>
                <a:ea typeface="Calibri" panose="020F0502020204030204" pitchFamily="34" charset="0"/>
                <a:cs typeface="Calibri" panose="020F0502020204030204" pitchFamily="34" charset="0"/>
              </a:rPr>
              <a:t>bijv</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Calibri" panose="020F0502020204030204" pitchFamily="34" charset="0"/>
              </a:rPr>
              <a:t> afval sorteert / water </a:t>
            </a:r>
            <a:r>
              <a:rPr lang="en-GB" sz="2400" dirty="0" err="1">
                <a:effectLst/>
                <a:latin typeface="Calibri" panose="020F0502020204030204" pitchFamily="34" charset="0"/>
                <a:ea typeface="Calibri" panose="020F0502020204030204" pitchFamily="34" charset="0"/>
                <a:cs typeface="Calibri" panose="020F0502020204030204" pitchFamily="34" charset="0"/>
              </a:rPr>
              <a:t>bespraat</a:t>
            </a:r>
            <a:r>
              <a:rPr lang="en-GB" sz="2400" dirty="0">
                <a:effectLst/>
                <a:latin typeface="Calibri" panose="020F0502020204030204" pitchFamily="34" charset="0"/>
                <a:ea typeface="Calibri" panose="020F0502020204030204" pitchFamily="34" charset="0"/>
                <a:cs typeface="Calibri" panose="020F0502020204030204" pitchFamily="34" charset="0"/>
              </a:rPr>
              <a:t> / </a:t>
            </a:r>
            <a:r>
              <a:rPr lang="en-GB" sz="2400" dirty="0" err="1">
                <a:effectLst/>
                <a:latin typeface="Calibri" panose="020F0502020204030204" pitchFamily="34" charset="0"/>
                <a:ea typeface="Calibri" panose="020F0502020204030204" pitchFamily="34" charset="0"/>
                <a:cs typeface="Calibri" panose="020F0502020204030204" pitchFamily="34" charset="0"/>
              </a:rPr>
              <a:t>groene</a:t>
            </a:r>
            <a:r>
              <a:rPr lang="en-GB" sz="2400" dirty="0">
                <a:effectLst/>
                <a:latin typeface="Calibri" panose="020F0502020204030204" pitchFamily="34" charset="0"/>
                <a:ea typeface="Calibri" panose="020F0502020204030204" pitchFamily="34" charset="0"/>
                <a:cs typeface="Calibri" panose="020F0502020204030204" pitchFamily="34" charset="0"/>
              </a:rPr>
              <a:t> haar- en hoofdhuidproducten gebruikt</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een keurmerk of certificering krijgen enz.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896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6347" y="329343"/>
            <a:ext cx="5391173" cy="1568754"/>
          </a:xfrm>
        </p:spPr>
        <p:txBody>
          <a:bodyPr>
            <a:normAutofit fontScale="90000"/>
          </a:bodyPr>
          <a:lstStyle/>
          <a:p>
            <a:r>
              <a:rPr lang="en-GB" dirty="0">
                <a:latin typeface="Calibri" panose="020F0502020204030204" pitchFamily="34" charset="0"/>
              </a:rPr>
              <a:t>Kappersafval als nieuwe grondstof</a:t>
            </a:r>
            <a:endParaRPr lang="nl-NL" dirty="0"/>
          </a:p>
        </p:txBody>
      </p:sp>
      <p:sp>
        <p:nvSpPr>
          <p:cNvPr id="3" name="Ondertitel 2"/>
          <p:cNvSpPr>
            <a:spLocks noGrp="1"/>
          </p:cNvSpPr>
          <p:nvPr>
            <p:ph type="subTitle" idx="1"/>
          </p:nvPr>
        </p:nvSpPr>
        <p:spPr>
          <a:xfrm>
            <a:off x="5377009" y="1800442"/>
            <a:ext cx="4410720" cy="4449438"/>
          </a:xfrm>
        </p:spPr>
        <p:txBody>
          <a:bodyPr>
            <a:normAutofit fontScale="92500" lnSpcReduction="20000"/>
          </a:bodyPr>
          <a:lstStyle/>
          <a:p>
            <a:pPr algn="l"/>
            <a:r>
              <a:rPr lang="en-GB" dirty="0" err="1">
                <a:latin typeface="Calibri" panose="020F0502020204030204" pitchFamily="34" charset="0"/>
                <a:cs typeface="Calibri" panose="020F0502020204030204" pitchFamily="34" charset="0"/>
              </a:rPr>
              <a:t>Zsofia is </a:t>
            </a:r>
            <a:r>
              <a:rPr lang="en-GB" dirty="0">
                <a:latin typeface="Calibri" panose="020F0502020204030204" pitchFamily="34" charset="0"/>
                <a:cs typeface="Calibri" panose="020F0502020204030204" pitchFamily="34" charset="0"/>
              </a:rPr>
              <a:t>een jonge en innovatieve ondernemer uit Nederland en ze probeert iets nieuws uit: textiel en kleding gemaakt van </a:t>
            </a:r>
            <a:r>
              <a:rPr lang="en-GB" b="1" dirty="0">
                <a:latin typeface="Calibri" panose="020F0502020204030204" pitchFamily="34" charset="0"/>
                <a:cs typeface="Calibri" panose="020F0502020204030204" pitchFamily="34" charset="0"/>
              </a:rPr>
              <a:t>mensenhaar</a:t>
            </a:r>
            <a:r>
              <a:rPr lang="en-GB" dirty="0">
                <a:latin typeface="Calibri" panose="020F0502020204030204" pitchFamily="34" charset="0"/>
                <a:cs typeface="Calibri" panose="020F0502020204030204" pitchFamily="34" charset="0"/>
              </a:rPr>
              <a:t>. Volgens </a:t>
            </a:r>
            <a:r>
              <a:rPr lang="en-GB" dirty="0" err="1">
                <a:latin typeface="Calibri" panose="020F0502020204030204" pitchFamily="34" charset="0"/>
                <a:cs typeface="Calibri" panose="020F0502020204030204" pitchFamily="34" charset="0"/>
              </a:rPr>
              <a:t>Zsofia zijn er </a:t>
            </a:r>
            <a:r>
              <a:rPr lang="en-GB" dirty="0">
                <a:latin typeface="Calibri" panose="020F0502020204030204" pitchFamily="34" charset="0"/>
                <a:cs typeface="Calibri" panose="020F0502020204030204" pitchFamily="34" charset="0"/>
              </a:rPr>
              <a:t>26 (chemische) bewerkingsstappen nodig om schapenwol te gebruiken voor kleding, terwijl dat er maar 2 zijn voor mensenhaar! Mensenhaar heeft verbazingwekkende kwaliteiten: het is een </a:t>
            </a:r>
            <a:r>
              <a:rPr lang="en-GB" dirty="0" err="1">
                <a:latin typeface="Calibri" panose="020F0502020204030204" pitchFamily="34" charset="0"/>
                <a:cs typeface="Calibri" panose="020F0502020204030204" pitchFamily="34" charset="0"/>
              </a:rPr>
              <a:t>onbeperkte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grondstof</a:t>
            </a:r>
            <a:r>
              <a:rPr lang="en-GB" dirty="0">
                <a:latin typeface="Calibri" panose="020F0502020204030204" pitchFamily="34" charset="0"/>
                <a:cs typeface="Calibri" panose="020F0502020204030204" pitchFamily="34" charset="0"/>
              </a:rPr>
              <a:t> en het is ook anti-allergisch. De kledingstukken die ze maakt bevinden zich nog in de experimentele fase, maar zullen binnenkort op de markt verkrijgbaar zijn:</a:t>
            </a:r>
          </a:p>
          <a:p>
            <a:pPr algn="l"/>
            <a:r>
              <a:rPr lang="en-GB" b="1" dirty="0">
                <a:latin typeface="Calibri" panose="020F0502020204030204" pitchFamily="34" charset="0"/>
                <a:cs typeface="Calibri" panose="020F0502020204030204" pitchFamily="34" charset="0"/>
              </a:rPr>
              <a:t>Bespreek in 2 groepen:</a:t>
            </a:r>
          </a:p>
          <a:p>
            <a:pPr marL="285750" indent="-285750" algn="l">
              <a:buFontTx/>
              <a:buChar char="-"/>
            </a:pPr>
            <a:r>
              <a:rPr lang="en-GB" dirty="0">
                <a:latin typeface="Calibri" panose="020F0502020204030204" pitchFamily="34" charset="0"/>
                <a:cs typeface="Calibri" panose="020F0502020204030204" pitchFamily="34" charset="0"/>
              </a:rPr>
              <a:t>Groep 1 verdedigt de VOORDELEN van de kleding van mensenhaar (win-win)</a:t>
            </a:r>
          </a:p>
          <a:p>
            <a:pPr marL="285750" indent="-285750" algn="l">
              <a:buFontTx/>
              <a:buChar char="-"/>
            </a:pPr>
            <a:r>
              <a:rPr lang="en-GB" dirty="0">
                <a:latin typeface="Calibri" panose="020F0502020204030204" pitchFamily="34" charset="0"/>
                <a:cs typeface="Calibri" panose="020F0502020204030204" pitchFamily="34" charset="0"/>
              </a:rPr>
              <a:t>Groep 2 is erg sceptisch </a:t>
            </a:r>
            <a:r>
              <a:rPr lang="en-GB" dirty="0" err="1">
                <a:latin typeface="Calibri" panose="020F0502020204030204" pitchFamily="34" charset="0"/>
                <a:cs typeface="Calibri" panose="020F0502020204030204" pitchFamily="34" charset="0"/>
              </a:rPr>
              <a:t>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komt</a:t>
            </a:r>
            <a:r>
              <a:rPr lang="en-GB" dirty="0">
                <a:latin typeface="Calibri" panose="020F0502020204030204" pitchFamily="34" charset="0"/>
                <a:cs typeface="Calibri" panose="020F0502020204030204" pitchFamily="34" charset="0"/>
              </a:rPr>
              <a:t> met de CONS als argumenten</a:t>
            </a:r>
          </a:p>
          <a:p>
            <a:pPr algn="l"/>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662" y="6079412"/>
            <a:ext cx="2736781" cy="779982"/>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1D104665-7C40-41A1-B586-546C3A3AE5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71" r="1935" b="8336"/>
          <a:stretch/>
        </p:blipFill>
        <p:spPr>
          <a:xfrm>
            <a:off x="440171" y="2911876"/>
            <a:ext cx="4936838" cy="3166142"/>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spTree>
    <p:extLst>
      <p:ext uri="{BB962C8B-B14F-4D97-AF65-F5344CB8AC3E}">
        <p14:creationId xmlns:p14="http://schemas.microsoft.com/office/powerpoint/2010/main" val="19503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 - wat heb je geleerd?</a:t>
            </a:r>
            <a:endParaRPr lang="nl-NL" sz="3600" dirty="0"/>
          </a:p>
        </p:txBody>
      </p:sp>
      <p:sp>
        <p:nvSpPr>
          <p:cNvPr id="3" name="Ondertitel 2"/>
          <p:cNvSpPr>
            <a:spLocks noGrp="1"/>
          </p:cNvSpPr>
          <p:nvPr>
            <p:ph type="subTitle" idx="1"/>
          </p:nvPr>
        </p:nvSpPr>
        <p:spPr>
          <a:xfrm>
            <a:off x="737701" y="1200682"/>
            <a:ext cx="9436109" cy="5247734"/>
          </a:xfrm>
        </p:spPr>
        <p:txBody>
          <a:bodyPr>
            <a:normAutofit/>
          </a:bodyPr>
          <a:lstStyle/>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Wat is MVO?</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Wat is </a:t>
            </a:r>
            <a:r>
              <a:rPr lang="en-US" sz="2400" dirty="0">
                <a:solidFill>
                  <a:schemeClr val="bg1">
                    <a:lumMod val="50000"/>
                  </a:schemeClr>
                </a:solidFill>
                <a:latin typeface="Calibri" panose="020F0502020204030204" pitchFamily="34" charset="0"/>
                <a:cs typeface="Calibri" panose="020F0502020204030204" pitchFamily="34" charset="0"/>
              </a:rPr>
              <a:t>MVO</a:t>
            </a:r>
            <a:r>
              <a:rPr lang="en-US" sz="2400" b="0" dirty="0">
                <a:solidFill>
                  <a:schemeClr val="bg1">
                    <a:lumMod val="50000"/>
                  </a:schemeClr>
                </a:solidFill>
                <a:effectLst/>
                <a:latin typeface="Calibri" panose="020F0502020204030204" pitchFamily="34" charset="0"/>
                <a:cs typeface="Calibri" panose="020F0502020204030204" pitchFamily="34" charset="0"/>
              </a:rPr>
              <a:t> in relatie tot afval en in de context van een </a:t>
            </a:r>
            <a:r>
              <a:rPr lang="en-US" sz="2400" dirty="0">
                <a:solidFill>
                  <a:schemeClr val="bg1">
                    <a:lumMod val="50000"/>
                  </a:schemeClr>
                </a:solidFill>
                <a:latin typeface="Calibri" panose="020F0502020204030204" pitchFamily="34" charset="0"/>
                <a:cs typeface="Calibri" panose="020F0502020204030204" pitchFamily="34" charset="0"/>
              </a:rPr>
              <a:t>kapsalon?</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Hoe motiveer je je team om je afvalarme salonbeleid te volgen?</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Hoe en waarom kunt u uw afvalgerelateerd MVO als marketingtool gebruiken?</a:t>
            </a:r>
          </a:p>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Kappersafval als nieuwe grondstof: TOP of FLOP?</a:t>
            </a:r>
            <a:endParaRPr lang="en-US" sz="2400" b="0" dirty="0">
              <a:solidFill>
                <a:schemeClr val="bg1">
                  <a:lumMod val="50000"/>
                </a:schemeClr>
              </a:solidFill>
              <a:effectLst/>
              <a:latin typeface="Calibri" panose="020F0502020204030204" pitchFamily="34" charset="0"/>
              <a:cs typeface="Calibri" panose="020F050202020403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73668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r>
              <a:rPr lang="en-GB" sz="2800" dirty="0">
                <a:effectLst/>
                <a:latin typeface="Calibri" panose="020F0502020204030204" pitchFamily="34" charset="0"/>
                <a:ea typeface="Calibri" panose="020F0502020204030204" pitchFamily="34" charset="0"/>
              </a:rPr>
              <a:t>Wet- </a:t>
            </a:r>
            <a:r>
              <a:rPr lang="en-GB" sz="2800" dirty="0" err="1">
                <a:effectLst/>
                <a:latin typeface="Calibri" panose="020F0502020204030204" pitchFamily="34" charset="0"/>
                <a:ea typeface="Calibri" panose="020F0502020204030204" pitchFamily="34" charset="0"/>
              </a:rPr>
              <a:t>en</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regelgeving</a:t>
            </a:r>
            <a:r>
              <a:rPr lang="en-GB" sz="2800" dirty="0">
                <a:effectLst/>
                <a:latin typeface="Calibri" panose="020F0502020204030204" pitchFamily="34" charset="0"/>
                <a:ea typeface="Calibri" panose="020F0502020204030204" pitchFamily="34" charset="0"/>
              </a:rPr>
              <a:t> over afval in </a:t>
            </a:r>
            <a:r>
              <a:rPr lang="en-GB" sz="2800" dirty="0">
                <a:latin typeface="Calibri" panose="020F0502020204030204" pitchFamily="34" charset="0"/>
                <a:ea typeface="Calibri" panose="020F0502020204030204" pitchFamily="34" charset="0"/>
              </a:rPr>
              <a:t>je</a:t>
            </a:r>
            <a:r>
              <a:rPr lang="en-GB" sz="2800" dirty="0">
                <a:effectLst/>
                <a:latin typeface="Calibri" panose="020F0502020204030204" pitchFamily="34" charset="0"/>
                <a:ea typeface="Calibri" panose="020F0502020204030204" pitchFamily="34" charset="0"/>
              </a:rPr>
              <a:t> land/regio</a:t>
            </a:r>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r>
              <a:rPr lang="en-GB" sz="2800" dirty="0">
                <a:latin typeface="Calibri" panose="020F0502020204030204" pitchFamily="34" charset="0"/>
                <a:ea typeface="Calibri" panose="020F0502020204030204" pitchFamily="34" charset="0"/>
              </a:rPr>
              <a:t>Waarom is het belangrijk om de regels en wetten te kennen? </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Hoe richt je een afvalarme salon in?</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Recap: wat heb je geleerd?</a:t>
            </a: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20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78576" y="1062361"/>
            <a:ext cx="4773292" cy="1754623"/>
          </a:xfrm>
        </p:spPr>
        <p:txBody>
          <a:bodyPr anchor="ctr">
            <a:normAutofit fontScale="90000"/>
          </a:bodyPr>
          <a:lstStyle/>
          <a:p>
            <a:pPr>
              <a:lnSpc>
                <a:spcPct val="90000"/>
              </a:lnSpc>
            </a:pPr>
            <a:r>
              <a:rPr lang="en-GB" dirty="0">
                <a:solidFill>
                  <a:schemeClr val="tx1"/>
                </a:solidFill>
                <a:latin typeface="Calibri" panose="020F0502020204030204" pitchFamily="34" charset="0"/>
                <a:ea typeface="Calibri" panose="020F0502020204030204" pitchFamily="34" charset="0"/>
              </a:rPr>
              <a:t>Opdracht:</a:t>
            </a:r>
            <a:br>
              <a:rPr lang="en-GB" dirty="0">
                <a:solidFill>
                  <a:schemeClr val="tx1"/>
                </a:solidFill>
                <a:latin typeface="Calibri" panose="020F0502020204030204" pitchFamily="34" charset="0"/>
                <a:ea typeface="Calibri" panose="020F0502020204030204" pitchFamily="34" charset="0"/>
              </a:rPr>
            </a:br>
            <a:r>
              <a:rPr lang="en-GB" dirty="0">
                <a:solidFill>
                  <a:schemeClr val="tx1"/>
                </a:solidFill>
                <a:effectLst/>
                <a:latin typeface="Calibri" panose="020F0502020204030204" pitchFamily="34" charset="0"/>
                <a:ea typeface="Calibri" panose="020F0502020204030204" pitchFamily="34" charset="0"/>
              </a:rPr>
              <a:t>Wetgeving over afval in </a:t>
            </a:r>
            <a:r>
              <a:rPr lang="en-GB" dirty="0">
                <a:solidFill>
                  <a:schemeClr val="tx1"/>
                </a:solidFill>
                <a:latin typeface="Calibri" panose="020F0502020204030204" pitchFamily="34" charset="0"/>
                <a:ea typeface="Calibri" panose="020F0502020204030204" pitchFamily="34" charset="0"/>
              </a:rPr>
              <a:t>je</a:t>
            </a:r>
            <a:r>
              <a:rPr lang="en-GB" dirty="0">
                <a:solidFill>
                  <a:schemeClr val="tx1"/>
                </a:solidFill>
                <a:effectLst/>
                <a:latin typeface="Calibri" panose="020F0502020204030204" pitchFamily="34" charset="0"/>
                <a:ea typeface="Calibri" panose="020F0502020204030204" pitchFamily="34" charset="0"/>
              </a:rPr>
              <a:t> land / regio</a:t>
            </a:r>
            <a:br>
              <a:rPr lang="en-US" sz="3100" dirty="0">
                <a:solidFill>
                  <a:schemeClr val="tx1"/>
                </a:solidFill>
                <a:latin typeface="Calibri" panose="020F0502020204030204" pitchFamily="34" charset="0"/>
                <a:ea typeface="Calibri" panose="020F0502020204030204" pitchFamily="34" charset="0"/>
              </a:rPr>
            </a:br>
            <a:br>
              <a:rPr lang="en-GB" sz="3100" dirty="0">
                <a:solidFill>
                  <a:srgbClr val="FFFFFF"/>
                </a:solidFill>
                <a:effectLst/>
                <a:latin typeface="Calibri" panose="020F0502020204030204" pitchFamily="34" charset="0"/>
                <a:ea typeface="Calibri" panose="020F0502020204030204" pitchFamily="34" charset="0"/>
              </a:rPr>
            </a:br>
            <a:endParaRPr lang="nl-NL" sz="3100" dirty="0">
              <a:solidFill>
                <a:srgbClr val="FFFFFF"/>
              </a:solidFill>
            </a:endParaRPr>
          </a:p>
        </p:txBody>
      </p:sp>
      <p:pic>
        <p:nvPicPr>
          <p:cNvPr id="7" name="Tijdelijke aanduiding voor inhoud 6" descr="Afbeelding met tekst&#10;&#10;Automatisch gegenereerde beschrijving">
            <a:extLst>
              <a:ext uri="{FF2B5EF4-FFF2-40B4-BE49-F238E27FC236}">
                <a16:creationId xmlns:a16="http://schemas.microsoft.com/office/drawing/2014/main" id="{D2AB737A-3A8B-4BB2-B920-3F749EBBE1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1850" y="2991530"/>
            <a:ext cx="4513263" cy="3008541"/>
          </a:xfrm>
        </p:spPr>
      </p:pic>
      <p:graphicFrame>
        <p:nvGraphicFramePr>
          <p:cNvPr id="6" name="Tijdelijke aanduiding voor inhoud 2">
            <a:extLst>
              <a:ext uri="{FF2B5EF4-FFF2-40B4-BE49-F238E27FC236}">
                <a16:creationId xmlns:a16="http://schemas.microsoft.com/office/drawing/2014/main" id="{3538F4B3-A46C-45CD-B395-C8909F2549D2}"/>
              </a:ext>
            </a:extLst>
          </p:cNvPr>
          <p:cNvGraphicFramePr>
            <a:graphicFrameLocks/>
          </p:cNvGraphicFramePr>
          <p:nvPr>
            <p:extLst>
              <p:ext uri="{D42A27DB-BD31-4B8C-83A1-F6EECF244321}">
                <p14:modId xmlns:p14="http://schemas.microsoft.com/office/powerpoint/2010/main" val="185982010"/>
              </p:ext>
            </p:extLst>
          </p:nvPr>
        </p:nvGraphicFramePr>
        <p:xfrm>
          <a:off x="382622" y="307783"/>
          <a:ext cx="4298034" cy="6376226"/>
        </p:xfrm>
        <a:graphic>
          <a:graphicData uri="http://schemas.openxmlformats.org/drawingml/2006/table">
            <a:tbl>
              <a:tblPr firstRow="1" firstCol="1" bandRow="1">
                <a:tableStyleId>{5C22544A-7EE6-4342-B048-85BDC9FD1C3A}</a:tableStyleId>
              </a:tblPr>
              <a:tblGrid>
                <a:gridCol w="4298034">
                  <a:extLst>
                    <a:ext uri="{9D8B030D-6E8A-4147-A177-3AD203B41FA5}">
                      <a16:colId xmlns:a16="http://schemas.microsoft.com/office/drawing/2014/main" val="2822937409"/>
                    </a:ext>
                  </a:extLst>
                </a:gridCol>
              </a:tblGrid>
              <a:tr h="6233966">
                <a:tc>
                  <a:txBody>
                    <a:bodyPr/>
                    <a:lstStyle/>
                    <a:p>
                      <a:pPr>
                        <a:lnSpc>
                          <a:spcPct val="107000"/>
                        </a:lnSpc>
                        <a:spcAft>
                          <a:spcPts val="800"/>
                        </a:spcAft>
                      </a:pPr>
                      <a:r>
                        <a:rPr lang="en-GB" sz="1800" dirty="0">
                          <a:effectLst/>
                          <a:latin typeface="Calibri" panose="020F0502020204030204" pitchFamily="34" charset="0"/>
                          <a:cs typeface="Calibri" panose="020F0502020204030204" pitchFamily="34" charset="0"/>
                        </a:rPr>
                        <a:t>Kort onderzoek naar wetgeving over afval in het land:</a:t>
                      </a:r>
                    </a:p>
                    <a:p>
                      <a:pPr>
                        <a:lnSpc>
                          <a:spcPct val="107000"/>
                        </a:lnSpc>
                        <a:spcAft>
                          <a:spcPts val="800"/>
                        </a:spcAft>
                      </a:pPr>
                      <a:endParaRPr lang="nl-NL" sz="1800" dirty="0">
                        <a:effectLst/>
                        <a:latin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cs typeface="Calibri" panose="020F0502020204030204" pitchFamily="34" charset="0"/>
                        </a:rPr>
                        <a:t>WERKEN IN TWEETALLEN / KLEINE GROEPEN</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Wat zijn de regels en wetten (wetgeving) over afval in je land?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Waar kun je de informatie vinden?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Bestudeer de websites van de (lokale) overheid / autoriteiten over dit onderwerp. Is het duidelijk aan welke regels kappers / salonhouders zich moeten houden?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Is er een beroepsvereniging die professionals of ondernemers kan helpen met dit soort problemen? </a:t>
                      </a:r>
                      <a:endParaRPr lang="nl-NL" sz="1800" dirty="0">
                        <a:effectLst/>
                        <a:latin typeface="Calibri" panose="020F0502020204030204" pitchFamily="34" charset="0"/>
                        <a:cs typeface="Calibri" panose="020F0502020204030204" pitchFamily="34" charset="0"/>
                      </a:endParaRP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Wat is de naam van deze vereniging in jouw land? </a:t>
                      </a:r>
                    </a:p>
                    <a:p>
                      <a:pPr marL="285750"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cs typeface="Calibri" panose="020F0502020204030204" pitchFamily="34" charset="0"/>
                        </a:rPr>
                        <a:t>Waar kun je anders terecht voor advies?</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txBody>
                  <a:tcPr marL="90178" marR="90178" marT="0" marB="0"/>
                </a:tc>
                <a:extLst>
                  <a:ext uri="{0D108BD9-81ED-4DB2-BD59-A6C34878D82A}">
                    <a16:rowId xmlns:a16="http://schemas.microsoft.com/office/drawing/2014/main" val="2302748802"/>
                  </a:ext>
                </a:extLst>
              </a:tr>
            </a:tbl>
          </a:graphicData>
        </a:graphic>
      </p:graphicFrame>
      <p:sp>
        <p:nvSpPr>
          <p:cNvPr id="28" name="Tekstvak 27">
            <a:extLst>
              <a:ext uri="{FF2B5EF4-FFF2-40B4-BE49-F238E27FC236}">
                <a16:creationId xmlns:a16="http://schemas.microsoft.com/office/drawing/2014/main" id="{E10639A6-2450-4723-8E66-BA5D94BA76A0}"/>
              </a:ext>
            </a:extLst>
          </p:cNvPr>
          <p:cNvSpPr txBox="1"/>
          <p:nvPr/>
        </p:nvSpPr>
        <p:spPr>
          <a:xfrm>
            <a:off x="7302011" y="5955463"/>
            <a:ext cx="3447141" cy="671915"/>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Afbeelding door rawpixel.com op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Freepik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61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normAutofit fontScale="90000"/>
          </a:bodyPr>
          <a:lstStyle/>
          <a:p>
            <a:r>
              <a:rPr lang="en-GB" sz="3600" dirty="0">
                <a:effectLst/>
                <a:latin typeface="Calibri" panose="020F0502020204030204" pitchFamily="34" charset="0"/>
                <a:ea typeface="Calibri" panose="020F0502020204030204" pitchFamily="34" charset="0"/>
              </a:rPr>
              <a:t>Wet- </a:t>
            </a:r>
            <a:r>
              <a:rPr lang="en-GB" sz="3600" dirty="0" err="1">
                <a:effectLst/>
                <a:latin typeface="Calibri" panose="020F0502020204030204" pitchFamily="34" charset="0"/>
                <a:ea typeface="Calibri" panose="020F0502020204030204" pitchFamily="34" charset="0"/>
              </a:rPr>
              <a:t>en</a:t>
            </a:r>
            <a:r>
              <a:rPr lang="en-GB" sz="3600" dirty="0">
                <a:effectLst/>
                <a:latin typeface="Calibri" panose="020F0502020204030204" pitchFamily="34" charset="0"/>
                <a:ea typeface="Calibri" panose="020F0502020204030204" pitchFamily="34" charset="0"/>
              </a:rPr>
              <a:t> </a:t>
            </a:r>
            <a:r>
              <a:rPr lang="en-GB" sz="3600" dirty="0" err="1">
                <a:effectLst/>
                <a:latin typeface="Calibri" panose="020F0502020204030204" pitchFamily="34" charset="0"/>
                <a:ea typeface="Calibri" panose="020F0502020204030204" pitchFamily="34" charset="0"/>
              </a:rPr>
              <a:t>regelgeving</a:t>
            </a:r>
            <a:r>
              <a:rPr lang="en-GB" sz="3600" dirty="0">
                <a:effectLst/>
                <a:latin typeface="Calibri" panose="020F0502020204030204" pitchFamily="34" charset="0"/>
                <a:ea typeface="Calibri" panose="020F0502020204030204" pitchFamily="34" charset="0"/>
              </a:rPr>
              <a:t> over afval in </a:t>
            </a:r>
            <a:r>
              <a:rPr lang="en-GB" dirty="0">
                <a:latin typeface="Calibri" panose="020F0502020204030204" pitchFamily="34" charset="0"/>
                <a:ea typeface="Calibri" panose="020F0502020204030204" pitchFamily="34" charset="0"/>
              </a:rPr>
              <a:t>je</a:t>
            </a:r>
            <a:r>
              <a:rPr lang="en-GB" sz="3600" dirty="0">
                <a:effectLst/>
                <a:latin typeface="Calibri" panose="020F0502020204030204" pitchFamily="34" charset="0"/>
                <a:ea typeface="Calibri" panose="020F0502020204030204" pitchFamily="34" charset="0"/>
              </a:rPr>
              <a:t> land/regio</a:t>
            </a:r>
            <a:br>
              <a:rPr lang="en-US" sz="3600" dirty="0">
                <a:latin typeface="Calibri" panose="020F0502020204030204" pitchFamily="34" charset="0"/>
                <a:ea typeface="Calibri" panose="020F0502020204030204" pitchFamily="34" charset="0"/>
              </a:rPr>
            </a:br>
            <a:br>
              <a:rPr lang="en-GB" sz="3600" dirty="0">
                <a:effectLst/>
                <a:latin typeface="Calibri" panose="020F0502020204030204" pitchFamily="34" charset="0"/>
                <a:ea typeface="Calibri" panose="020F0502020204030204" pitchFamily="34" charset="0"/>
              </a:rPr>
            </a:br>
            <a:endParaRPr lang="nl-NL" dirty="0"/>
          </a:p>
        </p:txBody>
      </p:sp>
      <p:sp>
        <p:nvSpPr>
          <p:cNvPr id="4" name="Tijdelijke aanduiding voor inhoud 3">
            <a:extLst>
              <a:ext uri="{FF2B5EF4-FFF2-40B4-BE49-F238E27FC236}">
                <a16:creationId xmlns:a16="http://schemas.microsoft.com/office/drawing/2014/main" id="{4D209DA5-4CC9-41C4-AC06-EF9AF33E1994}"/>
              </a:ext>
            </a:extLst>
          </p:cNvPr>
          <p:cNvSpPr>
            <a:spLocks noGrp="1"/>
          </p:cNvSpPr>
          <p:nvPr>
            <p:ph idx="1"/>
          </p:nvPr>
        </p:nvSpPr>
        <p:spPr>
          <a:xfrm>
            <a:off x="668456" y="1648534"/>
            <a:ext cx="8596668" cy="3900010"/>
          </a:xfrm>
        </p:spPr>
        <p:txBody>
          <a:bodyPr>
            <a:noAutofit/>
          </a:bodyPr>
          <a:lstStyle/>
          <a:p>
            <a:pPr marL="0" indent="0">
              <a:buNone/>
            </a:pPr>
            <a:r>
              <a:rPr lang="nl-NL" sz="2400" dirty="0" err="1">
                <a:latin typeface="Calibri" panose="020F0502020204030204" pitchFamily="34" charset="0"/>
                <a:cs typeface="Calibri" panose="020F0502020204030204" pitchFamily="34" charset="0"/>
              </a:rPr>
              <a:t>Antwoord op de opdracht</a:t>
            </a:r>
            <a:r>
              <a:rPr lang="nl-NL" sz="2400" dirty="0">
                <a:latin typeface="Calibri" panose="020F0502020204030204" pitchFamily="34" charset="0"/>
                <a:cs typeface="Calibri" panose="020F0502020204030204" pitchFamily="34" charset="0"/>
              </a:rPr>
              <a:t>:</a:t>
            </a:r>
          </a:p>
          <a:p>
            <a:pPr marL="0" indent="0">
              <a:buNone/>
            </a:pPr>
            <a:endParaRPr lang="nl-NL" sz="2400" dirty="0">
              <a:latin typeface="Calibri" panose="020F0502020204030204" pitchFamily="34" charset="0"/>
              <a:cs typeface="Calibri" panose="020F0502020204030204" pitchFamily="34" charset="0"/>
            </a:endParaRPr>
          </a:p>
          <a:p>
            <a:r>
              <a:rPr lang="nl-NL" sz="2400" dirty="0" err="1">
                <a:latin typeface="Calibri" panose="020F0502020204030204" pitchFamily="34" charset="0"/>
                <a:cs typeface="Calibri" panose="020F0502020204030204" pitchFamily="34" charset="0"/>
              </a:rPr>
              <a:t>Blijkbaar </a:t>
            </a:r>
            <a:r>
              <a:rPr lang="nl-NL" sz="2400" dirty="0">
                <a:latin typeface="Calibri" panose="020F0502020204030204" pitchFamily="34" charset="0"/>
                <a:cs typeface="Calibri" panose="020F0502020204030204" pitchFamily="34" charset="0"/>
              </a:rPr>
              <a:t>is </a:t>
            </a:r>
            <a:r>
              <a:rPr lang="nl-NL" sz="2400" dirty="0" err="1">
                <a:latin typeface="Calibri" panose="020F0502020204030204" pitchFamily="34" charset="0"/>
                <a:cs typeface="Calibri" panose="020F0502020204030204" pitchFamily="34" charset="0"/>
              </a:rPr>
              <a:t>de situatie met betrekking tot wetgeving </a:t>
            </a:r>
            <a:r>
              <a:rPr lang="nl-NL" sz="2400" dirty="0">
                <a:latin typeface="Calibri" panose="020F0502020204030204" pitchFamily="34" charset="0"/>
                <a:cs typeface="Calibri" panose="020F0502020204030204" pitchFamily="34" charset="0"/>
              </a:rPr>
              <a:t>complex. </a:t>
            </a:r>
            <a:r>
              <a:rPr lang="nl-NL" sz="2400" dirty="0" err="1">
                <a:latin typeface="Calibri" panose="020F0502020204030204" pitchFamily="34" charset="0"/>
                <a:cs typeface="Calibri" panose="020F0502020204030204" pitchFamily="34" charset="0"/>
              </a:rPr>
              <a:t>Er zijn </a:t>
            </a:r>
            <a:r>
              <a:rPr lang="nl-NL" sz="2400" dirty="0">
                <a:latin typeface="Calibri" panose="020F0502020204030204" pitchFamily="34" charset="0"/>
                <a:cs typeface="Calibri" panose="020F0502020204030204" pitchFamily="34" charset="0"/>
              </a:rPr>
              <a:t>geen </a:t>
            </a:r>
            <a:r>
              <a:rPr lang="nl-NL" sz="2400" dirty="0" err="1">
                <a:latin typeface="Calibri" panose="020F0502020204030204" pitchFamily="34" charset="0"/>
                <a:cs typeface="Calibri" panose="020F0502020204030204" pitchFamily="34" charset="0"/>
              </a:rPr>
              <a:t>duidelijke wetten </a:t>
            </a:r>
            <a:r>
              <a:rPr lang="nl-NL" sz="2400" dirty="0">
                <a:latin typeface="Calibri" panose="020F0502020204030204" pitchFamily="34" charset="0"/>
                <a:cs typeface="Calibri" panose="020F0502020204030204" pitchFamily="34" charset="0"/>
              </a:rPr>
              <a:t>of </a:t>
            </a:r>
            <a:r>
              <a:rPr lang="nl-NL" sz="2400" dirty="0" err="1">
                <a:latin typeface="Calibri" panose="020F0502020204030204" pitchFamily="34" charset="0"/>
                <a:cs typeface="Calibri" panose="020F0502020204030204" pitchFamily="34" charset="0"/>
              </a:rPr>
              <a:t>heel duidelijke regels waar kapsaloneigenaren </a:t>
            </a:r>
            <a:r>
              <a:rPr lang="nl-NL" sz="2400" dirty="0">
                <a:latin typeface="Calibri" panose="020F0502020204030204" pitchFamily="34" charset="0"/>
                <a:cs typeface="Calibri" panose="020F0502020204030204" pitchFamily="34" charset="0"/>
              </a:rPr>
              <a:t>zich aan moeten houden.</a:t>
            </a:r>
          </a:p>
          <a:p>
            <a:r>
              <a:rPr lang="en-US" sz="2400" dirty="0">
                <a:latin typeface="Calibri" panose="020F0502020204030204" pitchFamily="34" charset="0"/>
                <a:cs typeface="Calibri" panose="020F0502020204030204" pitchFamily="34" charset="0"/>
              </a:rPr>
              <a:t>Er zijn echter algemene regels, zoals het maximaal toegestane gewichtspercentage afval dat per activiteit wordt gegenereerd, en het minimaal vereiste gewichtspercentage recycling voor industriële activiteiten, vaak geregeld door lokaal beleid, die gelden voor alle bedrijven.</a:t>
            </a:r>
          </a:p>
          <a:p>
            <a:pPr marL="0" indent="0">
              <a:buNone/>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11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6675" y="573820"/>
            <a:ext cx="9152877" cy="540327"/>
          </a:xfrm>
        </p:spPr>
        <p:txBody>
          <a:bodyPr/>
          <a:lstStyle/>
          <a:p>
            <a:r>
              <a:rPr lang="en-GB" sz="3600" dirty="0">
                <a:latin typeface="Calibri" panose="020F0502020204030204" pitchFamily="34" charset="0"/>
                <a:ea typeface="Calibri" panose="020F0502020204030204" pitchFamily="34" charset="0"/>
              </a:rPr>
              <a:t>Waarom is het belangrijk om de regels en wetten te kennen?</a:t>
            </a:r>
            <a:endParaRPr lang="nl-NL" sz="3600" dirty="0"/>
          </a:p>
        </p:txBody>
      </p:sp>
      <p:sp>
        <p:nvSpPr>
          <p:cNvPr id="3" name="Ondertitel 2"/>
          <p:cNvSpPr>
            <a:spLocks noGrp="1"/>
          </p:cNvSpPr>
          <p:nvPr>
            <p:ph type="subTitle" idx="1"/>
          </p:nvPr>
        </p:nvSpPr>
        <p:spPr>
          <a:xfrm>
            <a:off x="710214" y="1403093"/>
            <a:ext cx="8611339" cy="4340760"/>
          </a:xfrm>
        </p:spPr>
        <p:txBody>
          <a:bodyPr>
            <a:normAutofit fontScale="92500"/>
          </a:bodyPr>
          <a:lstStyle/>
          <a:p>
            <a:pPr algn="l"/>
            <a:r>
              <a:rPr lang="en-GB" sz="2800" dirty="0">
                <a:latin typeface="Calibri" panose="020F0502020204030204" pitchFamily="34" charset="0"/>
                <a:ea typeface="Times New Roman" panose="02020603050405020304" pitchFamily="18" charset="0"/>
                <a:cs typeface="Calibri" panose="020F0502020204030204" pitchFamily="34" charset="0"/>
              </a:rPr>
              <a:t>Je bent van plan om in de toekomst manager/eigenaar van een kapsalon te worden (zo niet, stel je voor van wel!)</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Denk na:</a:t>
            </a:r>
          </a:p>
          <a:p>
            <a:pPr marL="457200" indent="-457200" algn="l">
              <a:buFont typeface="Wingdings" panose="05000000000000000000" pitchFamily="2" charset="2"/>
              <a:buChar char="Ø"/>
            </a:pPr>
            <a:r>
              <a:rPr lang="en-GB" sz="2800" dirty="0">
                <a:latin typeface="Calibri" panose="020F0502020204030204" pitchFamily="34" charset="0"/>
                <a:ea typeface="Times New Roman" panose="02020603050405020304" pitchFamily="18" charset="0"/>
                <a:cs typeface="Calibri" panose="020F0502020204030204" pitchFamily="34" charset="0"/>
              </a:rPr>
              <a:t>Waarom is het belangrijk dat een bedrijfseigenaar op de hoogte is van de regels en wetgeving? Als hij/zij geen personeel heeft? Als hij/zij ook mensen in dienst heeft?</a:t>
            </a:r>
          </a:p>
          <a:p>
            <a:pPr marL="457200" indent="-457200" algn="l">
              <a:buFont typeface="Wingdings" panose="05000000000000000000" pitchFamily="2" charset="2"/>
              <a:buChar char="Ø"/>
            </a:pPr>
            <a:r>
              <a:rPr lang="en-GB" sz="2800" dirty="0">
                <a:latin typeface="Calibri" panose="020F0502020204030204" pitchFamily="34" charset="0"/>
                <a:ea typeface="Times New Roman" panose="02020603050405020304" pitchFamily="18" charset="0"/>
                <a:cs typeface="Calibri" panose="020F0502020204030204" pitchFamily="34" charset="0"/>
              </a:rPr>
              <a:t>Wat zijn de mogelijke negatieve gevolgen van het niet kennen of volgen van de regels?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3724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err="1">
                <a:latin typeface="Calibri" panose="020F0502020204030204" pitchFamily="34" charset="0"/>
                <a:ea typeface="Calibri" panose="020F0502020204030204" pitchFamily="34" charset="0"/>
              </a:rPr>
              <a:t>Optioneel</a:t>
            </a:r>
            <a:r>
              <a:rPr lang="nl-NL" sz="3600" dirty="0">
                <a:latin typeface="Calibri" panose="020F0502020204030204" pitchFamily="34" charset="0"/>
                <a:ea typeface="Calibri" panose="020F0502020204030204" pitchFamily="34" charset="0"/>
              </a:rPr>
              <a:t>: </a:t>
            </a:r>
            <a:r>
              <a:rPr lang="nl-NL" sz="3600" dirty="0" err="1">
                <a:latin typeface="Calibri" panose="020F0502020204030204" pitchFamily="34" charset="0"/>
                <a:ea typeface="Calibri" panose="020F0502020204030204" pitchFamily="34" charset="0"/>
              </a:rPr>
              <a:t>advies geven </a:t>
            </a:r>
            <a:r>
              <a:rPr lang="nl-NL" sz="3600" dirty="0">
                <a:latin typeface="Calibri" panose="020F0502020204030204" pitchFamily="34" charset="0"/>
                <a:ea typeface="Calibri" panose="020F0502020204030204" pitchFamily="34" charset="0"/>
              </a:rPr>
              <a:t>over afvalefficiëntie</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646283"/>
            <a:ext cx="8713563" cy="4443799"/>
          </a:xfrm>
        </p:spPr>
        <p:txBody>
          <a:bodyPr>
            <a:normAutofit/>
          </a:bodyPr>
          <a:lstStyle/>
          <a:p>
            <a:pPr marL="0" indent="0" algn="l">
              <a:lnSpc>
                <a:spcPct val="107000"/>
              </a:lnSpc>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INDIVIDUEEL WERKEN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400" dirty="0">
                <a:effectLst/>
                <a:latin typeface="Calibri" panose="020F0502020204030204" pitchFamily="34" charset="0"/>
                <a:ea typeface="Calibri" panose="020F0502020204030204" pitchFamily="34" charset="0"/>
              </a:rPr>
              <a:t>Doe wat onderzoek of gebruik je voorkennis (bijvoorbeeld </a:t>
            </a:r>
            <a:r>
              <a:rPr lang="en-GB" sz="2400" dirty="0">
                <a:latin typeface="Calibri" panose="020F0502020204030204" pitchFamily="34" charset="0"/>
                <a:ea typeface="Calibri" panose="020F0502020204030204" pitchFamily="34" charset="0"/>
              </a:rPr>
              <a:t>uit module 2 van de </a:t>
            </a:r>
            <a:r>
              <a:rPr lang="en-GB" sz="2400" dirty="0" err="1">
                <a:latin typeface="Calibri" panose="020F0502020204030204" pitchFamily="34" charset="0"/>
                <a:ea typeface="Calibri" panose="020F0502020204030204" pitchFamily="34" charset="0"/>
              </a:rPr>
              <a:t>Studentenhandboek</a:t>
            </a:r>
            <a:r>
              <a:rPr lang="en-GB" sz="2400" dirty="0">
                <a:latin typeface="Calibri" panose="020F0502020204030204" pitchFamily="34" charset="0"/>
                <a:ea typeface="Calibri" panose="020F0502020204030204" pitchFamily="34" charset="0"/>
              </a:rPr>
              <a:t>) over de juiste afvalverwerking in een salon. </a:t>
            </a:r>
          </a:p>
          <a:p>
            <a:pPr algn="l">
              <a:lnSpc>
                <a:spcPct val="107000"/>
              </a:lnSpc>
              <a:spcAft>
                <a:spcPts val="800"/>
              </a:spcAft>
            </a:pPr>
            <a:r>
              <a:rPr lang="en-GB" sz="2400" dirty="0">
                <a:effectLst/>
                <a:latin typeface="Calibri" panose="020F0502020204030204" pitchFamily="34" charset="0"/>
                <a:ea typeface="Calibri" panose="020F0502020204030204" pitchFamily="34" charset="0"/>
              </a:rPr>
              <a:t>Schrijf 3 tot 5 tips op voor een startende kappersondernemer met betrekking tot efficiënt afvalbeheer. Bedenk innovatieve producten of productalternatieven die minder schadelijk zijn voor het milieu (bijv. Paper Not Foil etc.)</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84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a:latin typeface="Calibri" panose="020F0502020204030204" pitchFamily="34" charset="0"/>
                <a:ea typeface="Calibri" panose="020F0502020204030204" pitchFamily="34" charset="0"/>
              </a:rPr>
              <a:t>Slim afvalbeheer als onderdeel van een bedrijfsplan </a:t>
            </a:r>
            <a:r>
              <a:rPr lang="nl-NL" sz="3600" dirty="0" err="1">
                <a:latin typeface="Calibri" panose="020F0502020204030204" pitchFamily="34" charset="0"/>
                <a:ea typeface="Calibri" panose="020F0502020204030204" pitchFamily="34" charset="0"/>
              </a:rPr>
              <a:t>voor je </a:t>
            </a:r>
            <a:r>
              <a:rPr lang="nl-NL" sz="3600" dirty="0">
                <a:latin typeface="Calibri" panose="020F0502020204030204" pitchFamily="34" charset="0"/>
                <a:ea typeface="Calibri" panose="020F0502020204030204" pitchFamily="34" charset="0"/>
              </a:rPr>
              <a:t>Droomsalon </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8" y="1646283"/>
            <a:ext cx="8796625" cy="4523698"/>
          </a:xfrm>
        </p:spPr>
        <p:txBody>
          <a:bodyPr>
            <a:normAutofit lnSpcReduction="10000"/>
          </a:bodyPr>
          <a:lstStyle/>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Calibri" panose="020F0502020204030204" pitchFamily="34" charset="0"/>
              </a:rPr>
              <a:t>Stel je voor dat je een ondernemingsplan aan het schrijven bent voor het opzetten van </a:t>
            </a:r>
            <a:r>
              <a:rPr lang="en-GB" sz="2400" dirty="0">
                <a:latin typeface="Calibri" panose="020F0502020204030204" pitchFamily="34" charset="0"/>
                <a:ea typeface="Calibri" panose="020F0502020204030204" pitchFamily="34" charset="0"/>
                <a:cs typeface="Calibri" panose="020F0502020204030204" pitchFamily="34" charset="0"/>
              </a:rPr>
              <a:t>je</a:t>
            </a:r>
            <a:r>
              <a:rPr lang="en-GB" sz="2400" dirty="0">
                <a:effectLst/>
                <a:latin typeface="Calibri" panose="020F0502020204030204" pitchFamily="34" charset="0"/>
                <a:ea typeface="Calibri" panose="020F0502020204030204" pitchFamily="34" charset="0"/>
                <a:cs typeface="Calibri" panose="020F0502020204030204" pitchFamily="34" charset="0"/>
              </a:rPr>
              <a:t> Droomsalon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rPr>
              <a:t>In welke eenvoudige stappen kun je een afvalarme salon opzetten? </a:t>
            </a:r>
          </a:p>
          <a:p>
            <a:pPr marL="0" indent="0">
              <a:buNone/>
            </a:pPr>
            <a:r>
              <a:rPr lang="en-GB" sz="2400" dirty="0">
                <a:effectLst/>
                <a:latin typeface="Calibri" panose="020F0502020204030204" pitchFamily="34" charset="0"/>
                <a:ea typeface="Calibri" panose="020F0502020204030204" pitchFamily="34" charset="0"/>
              </a:rPr>
              <a:t>Schrijf de stappen van je plan op</a:t>
            </a:r>
          </a:p>
          <a:p>
            <a:pPr marL="0" indent="0">
              <a:buNone/>
            </a:pPr>
            <a:r>
              <a:rPr lang="en-GB" sz="2400" i="1" dirty="0">
                <a:latin typeface="Calibri" panose="020F0502020204030204" pitchFamily="34" charset="0"/>
                <a:ea typeface="Calibri" panose="020F0502020204030204" pitchFamily="34" charset="0"/>
              </a:rPr>
              <a:t>Onthoud: </a:t>
            </a:r>
            <a:r>
              <a:rPr lang="en-GB" sz="2400" i="1" dirty="0">
                <a:effectLst/>
                <a:latin typeface="Calibri" panose="020F0502020204030204" pitchFamily="34" charset="0"/>
                <a:ea typeface="Calibri" panose="020F0502020204030204" pitchFamily="34" charset="0"/>
              </a:rPr>
              <a:t>alleen het meest duurzame businessplan krijgt een financiering en je hebt het geld echt nodig voor je droomonderneming!</a:t>
            </a:r>
          </a:p>
          <a:p>
            <a:r>
              <a:rPr lang="en-GB" sz="2400" dirty="0">
                <a:latin typeface="Calibri" panose="020F0502020204030204" pitchFamily="34" charset="0"/>
              </a:rPr>
              <a:t>Beschrijf hoe je je hele team gemotiveerd gaat krijgen om dit plan te volgen. Wat voor soort stimulansen ga je gebruiken?</a:t>
            </a:r>
          </a:p>
          <a:p>
            <a:r>
              <a:rPr lang="en-GB" sz="2400" dirty="0">
                <a:latin typeface="Calibri" panose="020F0502020204030204" pitchFamily="34" charset="0"/>
              </a:rPr>
              <a:t>Hoe kun je je afvalbeheerplan gebruiken in je arbeidsproces?</a:t>
            </a:r>
            <a:endParaRPr lang="nl-NL" sz="2400" dirty="0"/>
          </a:p>
        </p:txBody>
      </p:sp>
    </p:spTree>
    <p:extLst>
      <p:ext uri="{BB962C8B-B14F-4D97-AF65-F5344CB8AC3E}">
        <p14:creationId xmlns:p14="http://schemas.microsoft.com/office/powerpoint/2010/main" val="206591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 wat heb je geleerd?</a:t>
            </a:r>
            <a:endParaRPr lang="nl-NL" sz="3600" dirty="0"/>
          </a:p>
        </p:txBody>
      </p:sp>
      <p:sp>
        <p:nvSpPr>
          <p:cNvPr id="3" name="Ondertitel 2"/>
          <p:cNvSpPr>
            <a:spLocks noGrp="1"/>
          </p:cNvSpPr>
          <p:nvPr>
            <p:ph type="subTitle" idx="1"/>
          </p:nvPr>
        </p:nvSpPr>
        <p:spPr>
          <a:xfrm>
            <a:off x="817600" y="1261450"/>
            <a:ext cx="8921631" cy="5247734"/>
          </a:xfrm>
        </p:spPr>
        <p:txBody>
          <a:bodyPr>
            <a:normAutofit/>
          </a:bodyPr>
          <a:lstStyle/>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Of er in je land of regio een expliciete afvalwetgeving bestaat die van toepassing is op een kapperszaak</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Waarom het belangrijk is voor een bedrijfseigenaar om de regels te kennen</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Advies over afvalefficiëntie geven aan een saloneigenaar</a:t>
            </a:r>
          </a:p>
          <a:p>
            <a:pPr marL="457200" indent="-457200" algn="l">
              <a:spcBef>
                <a:spcPts val="0"/>
              </a:spcBef>
              <a:spcAft>
                <a:spcPts val="600"/>
              </a:spcAft>
              <a:buFont typeface="+mj-lt"/>
              <a:buAutoNum type="arabicPeriod"/>
            </a:pPr>
            <a:r>
              <a:rPr lang="en-US" sz="2800" dirty="0">
                <a:solidFill>
                  <a:schemeClr val="bg1">
                    <a:lumMod val="50000"/>
                  </a:schemeClr>
                </a:solidFill>
                <a:latin typeface="Calibri" panose="020F0502020204030204" pitchFamily="34" charset="0"/>
                <a:cs typeface="Calibri" panose="020F0502020204030204" pitchFamily="34" charset="0"/>
              </a:rPr>
              <a:t>Opdracht voor slim afvalbeheerplan</a:t>
            </a:r>
          </a:p>
          <a:p>
            <a:pPr marL="457200" indent="-457200" algn="l">
              <a:spcBef>
                <a:spcPts val="0"/>
              </a:spcBef>
              <a:spcAft>
                <a:spcPts val="600"/>
              </a:spcAft>
              <a:buFont typeface="+mj-lt"/>
              <a:buAutoNum type="arabicPeriod"/>
            </a:pPr>
            <a:endParaRPr lang="en-US" sz="2800" dirty="0">
              <a:solidFill>
                <a:schemeClr val="bg1">
                  <a:lumMod val="50000"/>
                </a:schemeClr>
              </a:solidFill>
              <a:latin typeface="Calibri" panose="020F0502020204030204" pitchFamily="34" charset="0"/>
              <a:cs typeface="Calibri" panose="020F0502020204030204" pitchFamily="34" charset="0"/>
            </a:endParaRPr>
          </a:p>
          <a:p>
            <a:pPr marL="457200" indent="-457200" algn="l">
              <a:spcBef>
                <a:spcPts val="0"/>
              </a:spcBef>
              <a:spcAft>
                <a:spcPts val="600"/>
              </a:spcAft>
              <a:buFont typeface="+mj-lt"/>
              <a:buAutoNum type="arabicPeriod"/>
            </a:pPr>
            <a:endParaRPr lang="en-US" sz="2800" dirty="0">
              <a:solidFill>
                <a:schemeClr val="bg1">
                  <a:lumMod val="50000"/>
                </a:schemeClr>
              </a:solidFill>
              <a:latin typeface="Calibri" panose="020F0502020204030204" pitchFamily="34" charset="0"/>
              <a:cs typeface="Calibri" panose="020F0502020204030204" pitchFamily="34" charset="0"/>
            </a:endParaRPr>
          </a:p>
          <a:p>
            <a:pPr marL="457200" indent="-457200" algn="l">
              <a:spcBef>
                <a:spcPts val="0"/>
              </a:spcBef>
              <a:spcAft>
                <a:spcPts val="600"/>
              </a:spcAft>
              <a:buFont typeface="+mj-lt"/>
              <a:buAutoNum type="arabicPeriod"/>
            </a:pPr>
            <a:endParaRPr lang="en-US" sz="2400" dirty="0">
              <a:solidFill>
                <a:schemeClr val="bg1">
                  <a:lumMod val="50000"/>
                </a:schemeClr>
              </a:solidFill>
              <a:latin typeface="Calibri" panose="020F0502020204030204" pitchFamily="34" charset="0"/>
              <a:cs typeface="Calibri" panose="020F050202020403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06247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a:latin typeface="play"/>
              </a:rPr>
              <a:t>Module 3</a:t>
            </a:r>
            <a:br>
              <a:rPr lang="en-US" sz="4000" b="1">
                <a:latin typeface="play"/>
              </a:rPr>
            </a:br>
            <a:br>
              <a:rPr lang="en-US" sz="4000" b="1">
                <a:latin typeface="play"/>
              </a:rPr>
            </a:br>
            <a:br>
              <a:rPr lang="en-US" sz="4000" b="1">
                <a:latin typeface="play"/>
              </a:rPr>
            </a:br>
            <a:r>
              <a:rPr lang="en-US" sz="4000" b="1" dirty="0">
                <a:latin typeface="play"/>
              </a:rPr>
              <a:t>Maatschappelijk verantwoord </a:t>
            </a:r>
            <a:r>
              <a:rPr lang="en-US" sz="4000" b="1">
                <a:latin typeface="play"/>
              </a:rPr>
              <a:t>ondernemen </a:t>
            </a:r>
            <a:br>
              <a:rPr lang="en-US" sz="4000" b="1" dirty="0">
                <a:latin typeface="play"/>
              </a:rPr>
            </a:br>
            <a:r>
              <a:rPr lang="en-US" sz="4000" b="1" dirty="0">
                <a:latin typeface="play"/>
              </a:rPr>
              <a:t>en afval bij een kapsalon</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err="1">
                <a:solidFill>
                  <a:srgbClr val="000000"/>
                </a:solidFill>
                <a:latin typeface="Play"/>
              </a:rPr>
              <a:t>Studenten</a:t>
            </a:r>
            <a:r>
              <a:rPr lang="en-US" sz="2400" dirty="0">
                <a:solidFill>
                  <a:srgbClr val="000000"/>
                </a:solidFill>
                <a:latin typeface="Play"/>
              </a:rPr>
              <a:t> op managementniveau</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792921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ABFDCB73-F71A-498D-9FE8-455889347442}"/>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Properties xmlns="http://schemas.openxmlformats.org/officeDocument/2006/extended-properties" xmlns:vt="http://schemas.openxmlformats.org/officeDocument/2006/docPropsVTypes">
  <Template>Facet</Template>
  <TotalTime>701</TotalTime>
  <Words>1081</Words>
  <Application>Microsoft Office PowerPoint</Application>
  <PresentationFormat>Breedbeeld</PresentationFormat>
  <Paragraphs>99</Paragraphs>
  <Slides>15</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Calibri</vt:lpstr>
      <vt:lpstr>Courier New</vt:lpstr>
      <vt:lpstr>Play</vt:lpstr>
      <vt:lpstr>Play</vt:lpstr>
      <vt:lpstr>Trebuchet MS</vt:lpstr>
      <vt:lpstr>Wingdings</vt:lpstr>
      <vt:lpstr>Wingdings 3</vt:lpstr>
      <vt:lpstr>Facet</vt:lpstr>
      <vt:lpstr>Module 3  Wetgeving rondom afval  en het opzetten van  een afvalarme salon</vt:lpstr>
      <vt:lpstr>Index</vt:lpstr>
      <vt:lpstr>Opdracht: Wetgeving over afval in je land / regio  </vt:lpstr>
      <vt:lpstr>Wet- en regelgeving over afval in je land/regio  </vt:lpstr>
      <vt:lpstr>Waarom is het belangrijk om de regels en wetten te kennen?</vt:lpstr>
      <vt:lpstr>Optioneel: advies geven over afvalefficiëntie</vt:lpstr>
      <vt:lpstr>Slim afvalbeheer als onderdeel van een bedrijfsplan voor je Droomsalon </vt:lpstr>
      <vt:lpstr>Recap: wat heb je geleerd?</vt:lpstr>
      <vt:lpstr>Module 3   Maatschappelijk verantwoord ondernemen  en afval bij een kapsalon</vt:lpstr>
      <vt:lpstr>Index</vt:lpstr>
      <vt:lpstr>Maatschappelijk verantwoord ondernemen (MVO) </vt:lpstr>
      <vt:lpstr>MVO met betrekking tot afval en afvalbeheer</vt:lpstr>
      <vt:lpstr>Afvalgerelateerd MVO als marketinginstrument</vt:lpstr>
      <vt:lpstr>Kappersafval als nieuwe grondstof</vt:lpstr>
      <vt:lpstr>Recap - wat heb je geleerd?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docId:B69FA6A61588CE888ED8F09AE0EB65B8</cp:keywords>
  <cp:lastModifiedBy>Ganna Chalapko</cp:lastModifiedBy>
  <cp:revision>247</cp:revision>
  <dcterms:created xsi:type="dcterms:W3CDTF">2020-10-08T12:13:34Z</dcterms:created>
  <dcterms:modified xsi:type="dcterms:W3CDTF">2023-07-13T09:39:17Z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