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1.xml" ContentType="application/vnd.openxmlformats-officedocument.theme+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75" r:id="rId2"/>
    <p:sldId id="293" r:id="rId3"/>
    <p:sldId id="298" r:id="rId4"/>
    <p:sldId id="301" r:id="rId5"/>
    <p:sldId id="303" r:id="rId6"/>
    <p:sldId id="304" r:id="rId7"/>
    <p:sldId id="305" r:id="rId8"/>
    <p:sldId id="309" r:id="rId9"/>
    <p:sldId id="306" r:id="rId10"/>
    <p:sldId id="314" r:id="rId11"/>
    <p:sldId id="307" r:id="rId12"/>
    <p:sldId id="308" r:id="rId13"/>
    <p:sldId id="310" r:id="rId14"/>
    <p:sldId id="311" r:id="rId15"/>
    <p:sldId id="312" r:id="rId16"/>
    <p:sldId id="313" r:id="rId17"/>
    <p:sldId id="299"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C3C0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08"/>
    <p:restoredTop sz="94674"/>
  </p:normalViewPr>
  <p:slideViewPr>
    <p:cSldViewPr snapToGrid="0" snapToObjects="1">
      <p:cViewPr varScale="1">
        <p:scale>
          <a:sx n="86" d="100"/>
          <a:sy n="86" d="100"/>
        </p:scale>
        <p:origin x="533"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ustomXml" Target="../customXml/item1.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7/13/2023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7/13/2023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Haga clic para modificar los estilos de texto del patrón</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7/13/2023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7/13/2023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Haga clic para modificar los estilos de texto del patrón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7/13/2023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Haga clic para modificar los estilos de texto del patrón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7/13/2023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7/13/2023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‹nr.›</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7/13/2023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7/13/2023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7/13/2023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t>7/13/2023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‹nr.›</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7/13/2023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7/13/2023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7/13/2023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42A54C80-263E-416B-A8E0-580EDEADCBDC}" type="datetimeFigureOut">
              <a:rPr lang="en-US" dirty="0"/>
              <a:t>7/13/2023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‹nr.›</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B61BEF0D-F0BB-DE4B-95CE-6DB70DBA9567}" type="datetimeFigureOut">
              <a:rPr lang="en-US" dirty="0"/>
              <a:pPr/>
              <a:t>7/13/2023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s-ES"/>
              <a:t>Klik om de titelstijl van het merk te wijzigen</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s-ES"/>
              <a:t>Klik om de tekststijl van het logo aan te passen</a:t>
            </a:r>
          </a:p>
          <a:p>
            <a:pPr lvl="1"/>
            <a:r>
              <a:rPr lang="es-ES"/>
              <a:t>Segundo niveau</a:t>
            </a:r>
          </a:p>
          <a:p>
            <a:pPr lvl="2"/>
            <a:r>
              <a:rPr lang="es-ES"/>
              <a:t>Tercer nivel</a:t>
            </a:r>
          </a:p>
          <a:p>
            <a:pPr lvl="3"/>
            <a:r>
              <a:rPr lang="es-ES"/>
              <a:t>Cuarto niveau</a:t>
            </a:r>
          </a:p>
          <a:p>
            <a:pPr lvl="4"/>
            <a:r>
              <a:rPr lang="es-ES"/>
              <a:t>Quinto niveau</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t>7/13/2023</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t>‹nr.›</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5" r:id="rId4"/>
    <p:sldLayoutId id="2147483653" r:id="rId5"/>
    <p:sldLayoutId id="2147483654" r:id="rId6"/>
    <p:sldLayoutId id="2147483655" r:id="rId7"/>
    <p:sldLayoutId id="2147483666" r:id="rId8"/>
    <p:sldLayoutId id="2147483657" r:id="rId9"/>
    <p:sldLayoutId id="2147483660" r:id="rId10"/>
    <p:sldLayoutId id="2147483661" r:id="rId11"/>
    <p:sldLayoutId id="2147483662" r:id="rId12"/>
    <p:sldLayoutId id="2147483663" r:id="rId13"/>
    <p:sldLayoutId id="2147483664" r:id="rId14"/>
    <p:sldLayoutId id="2147483667" r:id="rId15"/>
    <p:sldLayoutId id="214748365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2.jpg"/></Relationships>
</file>

<file path=ppt/slides/_rels/slide1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15.tiff"/><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23.jpg"/></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5.tiff"/></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2.tiff"/><Relationship Id="rId3" Type="http://schemas.openxmlformats.org/officeDocument/2006/relationships/image" Target="../media/image7.tiff"/><Relationship Id="rId7" Type="http://schemas.openxmlformats.org/officeDocument/2006/relationships/image" Target="../media/image11.tiff"/><Relationship Id="rId2" Type="http://schemas.openxmlformats.org/officeDocument/2006/relationships/image" Target="../media/image6.jpg"/><Relationship Id="rId1" Type="http://schemas.openxmlformats.org/officeDocument/2006/relationships/slideLayout" Target="../slideLayouts/slideLayout1.xml"/><Relationship Id="rId6" Type="http://schemas.openxmlformats.org/officeDocument/2006/relationships/image" Target="../media/image10.tiff"/><Relationship Id="rId5" Type="http://schemas.openxmlformats.org/officeDocument/2006/relationships/image" Target="../media/image9.tiff"/><Relationship Id="rId4" Type="http://schemas.openxmlformats.org/officeDocument/2006/relationships/image" Target="../media/image8.tiff"/></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tiff"/><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Afbeelding 6">
            <a:extLst>
              <a:ext uri="{FF2B5EF4-FFF2-40B4-BE49-F238E27FC236}">
                <a16:creationId xmlns:a16="http://schemas.microsoft.com/office/drawing/2014/main" id="{9E51300D-385F-C446-A7FE-64A723D14D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49265" y="5729288"/>
            <a:ext cx="5456238" cy="1128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n 5">
            <a:extLst>
              <a:ext uri="{FF2B5EF4-FFF2-40B4-BE49-F238E27FC236}">
                <a16:creationId xmlns:a16="http://schemas.microsoft.com/office/drawing/2014/main" id="{A1617198-0D04-1643-97D7-A5E31B7D7CC4}"/>
              </a:ext>
            </a:extLst>
          </p:cNvPr>
          <p:cNvPicPr>
            <a:picLocks noChangeAspect="1"/>
          </p:cNvPicPr>
          <p:nvPr/>
        </p:nvPicPr>
        <p:blipFill>
          <a:blip r:embed="rId3"/>
          <a:stretch>
            <a:fillRect/>
          </a:stretch>
        </p:blipFill>
        <p:spPr>
          <a:xfrm>
            <a:off x="16992" y="0"/>
            <a:ext cx="12158015" cy="6858000"/>
          </a:xfrm>
          <a:prstGeom prst="rect">
            <a:avLst/>
          </a:prstGeom>
        </p:spPr>
      </p:pic>
    </p:spTree>
    <p:extLst>
      <p:ext uri="{BB962C8B-B14F-4D97-AF65-F5344CB8AC3E}">
        <p14:creationId xmlns:p14="http://schemas.microsoft.com/office/powerpoint/2010/main" val="4231437617"/>
      </p:ext>
    </p:extLst>
  </p:cSld>
  <p:clrMapOvr>
    <a:masterClrMapping/>
  </p:clrMapOvr>
  <mc:AlternateContent xmlns:mc="http://schemas.openxmlformats.org/markup-compatibility/2006" xmlns:p14="http://schemas.microsoft.com/office/powerpoint/2010/main">
    <mc:Choice Requires="p14">
      <p:transition spd="slow" p14:dur="1500">
        <p14:flash/>
      </p:transition>
    </mc:Choice>
    <mc:Fallback xmlns:a14="http://schemas.microsoft.com/office/drawing/2010/main" xmlns:a16="http://schemas.microsoft.com/office/drawing/2014/main"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406AF0EA-2227-B441-B75E-F03F7E7C59D0}"/>
              </a:ext>
            </a:extLst>
          </p:cNvPr>
          <p:cNvPicPr>
            <a:picLocks noChangeAspect="1"/>
          </p:cNvPicPr>
          <p:nvPr/>
        </p:nvPicPr>
        <p:blipFill>
          <a:blip r:embed="rId2"/>
          <a:stretch>
            <a:fillRect/>
          </a:stretch>
        </p:blipFill>
        <p:spPr>
          <a:xfrm>
            <a:off x="2684563" y="611398"/>
            <a:ext cx="7961150" cy="5999431"/>
          </a:xfrm>
          <a:prstGeom prst="rect">
            <a:avLst/>
          </a:prstGeom>
        </p:spPr>
      </p:pic>
      <p:pic>
        <p:nvPicPr>
          <p:cNvPr id="5" name="Afbeelding 6">
            <a:extLst>
              <a:ext uri="{FF2B5EF4-FFF2-40B4-BE49-F238E27FC236}">
                <a16:creationId xmlns:a16="http://schemas.microsoft.com/office/drawing/2014/main" id="{C5A956F1-9F60-624C-A48C-76F0612F17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716587"/>
            <a:ext cx="5518150" cy="114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a:extLst>
              <a:ext uri="{FF2B5EF4-FFF2-40B4-BE49-F238E27FC236}">
                <a16:creationId xmlns:a16="http://schemas.microsoft.com/office/drawing/2014/main" id="{42C30EE8-C94F-CF42-99B2-5CE5EF2847E3}"/>
              </a:ext>
            </a:extLst>
          </p:cNvPr>
          <p:cNvSpPr>
            <a:spLocks noGrp="1"/>
          </p:cNvSpPr>
          <p:nvPr>
            <p:ph type="title"/>
          </p:nvPr>
        </p:nvSpPr>
        <p:spPr>
          <a:xfrm>
            <a:off x="390587" y="611398"/>
            <a:ext cx="10255126" cy="1320800"/>
          </a:xfrm>
        </p:spPr>
        <p:txBody>
          <a:bodyPr/>
          <a:lstStyle/>
          <a:p>
            <a:r>
              <a:rPr lang="es-ES" dirty="0" err="1"/>
              <a:t>Energiebronnen</a:t>
            </a:r>
            <a:r>
              <a:rPr lang="es-ES" dirty="0"/>
              <a:t>:</a:t>
            </a:r>
          </a:p>
        </p:txBody>
      </p:sp>
      <p:sp>
        <p:nvSpPr>
          <p:cNvPr id="3" name="Marcador de contenido 2">
            <a:extLst>
              <a:ext uri="{FF2B5EF4-FFF2-40B4-BE49-F238E27FC236}">
                <a16:creationId xmlns:a16="http://schemas.microsoft.com/office/drawing/2014/main" id="{B62F5A14-4A94-FB4E-9F3C-625924F1B123}"/>
              </a:ext>
            </a:extLst>
          </p:cNvPr>
          <p:cNvSpPr>
            <a:spLocks noGrp="1"/>
          </p:cNvSpPr>
          <p:nvPr>
            <p:ph idx="1"/>
          </p:nvPr>
        </p:nvSpPr>
        <p:spPr>
          <a:xfrm>
            <a:off x="677334" y="1568918"/>
            <a:ext cx="8596668" cy="3880773"/>
          </a:xfrm>
        </p:spPr>
        <p:txBody>
          <a:bodyPr>
            <a:normAutofit/>
          </a:bodyPr>
          <a:lstStyle/>
          <a:p>
            <a:r>
              <a:rPr lang="es-ES" sz="2400" dirty="0" err="1"/>
              <a:t>Hernieuwbaar</a:t>
            </a:r>
            <a:endParaRPr lang="es-ES" sz="2400" dirty="0"/>
          </a:p>
          <a:p>
            <a:pPr marL="0" indent="0">
              <a:buNone/>
            </a:pPr>
            <a:endParaRPr lang="es-ES" sz="2400" dirty="0"/>
          </a:p>
        </p:txBody>
      </p:sp>
    </p:spTree>
    <p:extLst>
      <p:ext uri="{BB962C8B-B14F-4D97-AF65-F5344CB8AC3E}">
        <p14:creationId xmlns:p14="http://schemas.microsoft.com/office/powerpoint/2010/main" val="30892568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6">
            <a:extLst>
              <a:ext uri="{FF2B5EF4-FFF2-40B4-BE49-F238E27FC236}">
                <a16:creationId xmlns:a16="http://schemas.microsoft.com/office/drawing/2014/main" id="{C5A956F1-9F60-624C-A48C-76F0612F17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716587"/>
            <a:ext cx="5518150" cy="114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a:extLst>
              <a:ext uri="{FF2B5EF4-FFF2-40B4-BE49-F238E27FC236}">
                <a16:creationId xmlns:a16="http://schemas.microsoft.com/office/drawing/2014/main" id="{42C30EE8-C94F-CF42-99B2-5CE5EF2847E3}"/>
              </a:ext>
            </a:extLst>
          </p:cNvPr>
          <p:cNvSpPr>
            <a:spLocks noGrp="1"/>
          </p:cNvSpPr>
          <p:nvPr>
            <p:ph type="title"/>
          </p:nvPr>
        </p:nvSpPr>
        <p:spPr>
          <a:xfrm>
            <a:off x="390587" y="611398"/>
            <a:ext cx="10255126" cy="1320800"/>
          </a:xfrm>
        </p:spPr>
        <p:txBody>
          <a:bodyPr/>
          <a:lstStyle/>
          <a:p>
            <a:r>
              <a:rPr lang="es-ES" dirty="0" err="1"/>
              <a:t>Energiebronnen</a:t>
            </a:r>
            <a:r>
              <a:rPr lang="es-ES" dirty="0"/>
              <a:t>:</a:t>
            </a:r>
          </a:p>
        </p:txBody>
      </p:sp>
      <p:sp>
        <p:nvSpPr>
          <p:cNvPr id="3" name="Marcador de contenido 2">
            <a:extLst>
              <a:ext uri="{FF2B5EF4-FFF2-40B4-BE49-F238E27FC236}">
                <a16:creationId xmlns:a16="http://schemas.microsoft.com/office/drawing/2014/main" id="{B62F5A14-4A94-FB4E-9F3C-625924F1B123}"/>
              </a:ext>
            </a:extLst>
          </p:cNvPr>
          <p:cNvSpPr>
            <a:spLocks noGrp="1"/>
          </p:cNvSpPr>
          <p:nvPr>
            <p:ph idx="1"/>
          </p:nvPr>
        </p:nvSpPr>
        <p:spPr>
          <a:xfrm>
            <a:off x="677334" y="1568918"/>
            <a:ext cx="8596668" cy="3880773"/>
          </a:xfrm>
        </p:spPr>
        <p:txBody>
          <a:bodyPr>
            <a:normAutofit/>
          </a:bodyPr>
          <a:lstStyle/>
          <a:p>
            <a:r>
              <a:rPr lang="es-ES" sz="2400" dirty="0" err="1"/>
              <a:t>Niet-hernieuwbare</a:t>
            </a:r>
            <a:r>
              <a:rPr lang="es-ES" sz="2400" dirty="0"/>
              <a:t> energie</a:t>
            </a:r>
          </a:p>
          <a:p>
            <a:pPr marL="0" indent="0">
              <a:buNone/>
            </a:pPr>
            <a:endParaRPr lang="es-ES" sz="2400" dirty="0"/>
          </a:p>
        </p:txBody>
      </p:sp>
      <p:pic>
        <p:nvPicPr>
          <p:cNvPr id="4" name="Imagen 3">
            <a:extLst>
              <a:ext uri="{FF2B5EF4-FFF2-40B4-BE49-F238E27FC236}">
                <a16:creationId xmlns:a16="http://schemas.microsoft.com/office/drawing/2014/main" id="{84EBDB94-F1CE-8541-979F-C72131C8EA39}"/>
              </a:ext>
            </a:extLst>
          </p:cNvPr>
          <p:cNvPicPr>
            <a:picLocks noChangeAspect="1"/>
          </p:cNvPicPr>
          <p:nvPr/>
        </p:nvPicPr>
        <p:blipFill>
          <a:blip r:embed="rId3"/>
          <a:stretch>
            <a:fillRect/>
          </a:stretch>
        </p:blipFill>
        <p:spPr>
          <a:xfrm>
            <a:off x="709983" y="2321959"/>
            <a:ext cx="9935730" cy="2737971"/>
          </a:xfrm>
          <a:prstGeom prst="rect">
            <a:avLst/>
          </a:prstGeom>
        </p:spPr>
      </p:pic>
    </p:spTree>
    <p:extLst>
      <p:ext uri="{BB962C8B-B14F-4D97-AF65-F5344CB8AC3E}">
        <p14:creationId xmlns:p14="http://schemas.microsoft.com/office/powerpoint/2010/main" val="32093710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0E25AF6-1278-DA4D-BD7B-D70EBBDCACF5}"/>
              </a:ext>
            </a:extLst>
          </p:cNvPr>
          <p:cNvSpPr>
            <a:spLocks noGrp="1"/>
          </p:cNvSpPr>
          <p:nvPr>
            <p:ph type="title"/>
          </p:nvPr>
        </p:nvSpPr>
        <p:spPr/>
        <p:txBody>
          <a:bodyPr/>
          <a:lstStyle/>
          <a:p>
            <a:r>
              <a:rPr lang="es-ES" dirty="0" err="1"/>
              <a:t>Kernenergie</a:t>
            </a:r>
            <a:endParaRPr lang="es-ES" dirty="0"/>
          </a:p>
        </p:txBody>
      </p:sp>
      <p:pic>
        <p:nvPicPr>
          <p:cNvPr id="6" name="Afbeelding 6">
            <a:extLst>
              <a:ext uri="{FF2B5EF4-FFF2-40B4-BE49-F238E27FC236}">
                <a16:creationId xmlns:a16="http://schemas.microsoft.com/office/drawing/2014/main" id="{47D29C17-0E15-6C4E-8165-60411E8885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716587"/>
            <a:ext cx="5518150" cy="114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Marcador de contenido 4">
            <a:extLst>
              <a:ext uri="{FF2B5EF4-FFF2-40B4-BE49-F238E27FC236}">
                <a16:creationId xmlns:a16="http://schemas.microsoft.com/office/drawing/2014/main" id="{FB027426-FFEE-9645-B20E-30C2996F8F36}"/>
              </a:ext>
            </a:extLst>
          </p:cNvPr>
          <p:cNvPicPr>
            <a:picLocks noGrp="1" noChangeAspect="1"/>
          </p:cNvPicPr>
          <p:nvPr>
            <p:ph idx="1"/>
          </p:nvPr>
        </p:nvPicPr>
        <p:blipFill>
          <a:blip r:embed="rId3"/>
          <a:stretch>
            <a:fillRect/>
          </a:stretch>
        </p:blipFill>
        <p:spPr>
          <a:xfrm>
            <a:off x="1880408" y="1409395"/>
            <a:ext cx="8110756" cy="4511608"/>
          </a:xfrm>
        </p:spPr>
      </p:pic>
    </p:spTree>
    <p:extLst>
      <p:ext uri="{BB962C8B-B14F-4D97-AF65-F5344CB8AC3E}">
        <p14:creationId xmlns:p14="http://schemas.microsoft.com/office/powerpoint/2010/main" val="37453233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8717C051-7C33-DC4E-9090-79446F7910EA}"/>
              </a:ext>
            </a:extLst>
          </p:cNvPr>
          <p:cNvSpPr>
            <a:spLocks noGrp="1"/>
          </p:cNvSpPr>
          <p:nvPr>
            <p:ph type="ctrTitle"/>
          </p:nvPr>
        </p:nvSpPr>
        <p:spPr>
          <a:xfrm>
            <a:off x="113755" y="325918"/>
            <a:ext cx="10515600" cy="944563"/>
          </a:xfrm>
        </p:spPr>
        <p:txBody>
          <a:bodyPr/>
          <a:lstStyle/>
          <a:p>
            <a:pPr algn="ctr" eaLnBrk="1" hangingPunct="1"/>
            <a:r>
              <a:rPr lang="es-ES" altLang="es-ES" sz="5400" b="1" dirty="0">
                <a:solidFill>
                  <a:schemeClr val="accent1">
                    <a:lumMod val="50000"/>
                  </a:schemeClr>
                </a:solidFill>
              </a:rPr>
              <a:t>Milieu-impact van energie</a:t>
            </a:r>
          </a:p>
        </p:txBody>
      </p:sp>
      <p:pic>
        <p:nvPicPr>
          <p:cNvPr id="17" name="Afbeelding 6">
            <a:extLst>
              <a:ext uri="{FF2B5EF4-FFF2-40B4-BE49-F238E27FC236}">
                <a16:creationId xmlns:a16="http://schemas.microsoft.com/office/drawing/2014/main" id="{E6F57B97-620E-504A-A97D-79AC67914C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716587"/>
            <a:ext cx="5518150" cy="114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n 4">
            <a:extLst>
              <a:ext uri="{FF2B5EF4-FFF2-40B4-BE49-F238E27FC236}">
                <a16:creationId xmlns:a16="http://schemas.microsoft.com/office/drawing/2014/main" id="{4C4A03B9-210C-C141-A188-509648006F21}"/>
              </a:ext>
            </a:extLst>
          </p:cNvPr>
          <p:cNvPicPr>
            <a:picLocks noChangeAspect="1"/>
          </p:cNvPicPr>
          <p:nvPr/>
        </p:nvPicPr>
        <p:blipFill>
          <a:blip r:embed="rId3"/>
          <a:stretch>
            <a:fillRect/>
          </a:stretch>
        </p:blipFill>
        <p:spPr>
          <a:xfrm>
            <a:off x="1693345" y="2512592"/>
            <a:ext cx="4894237" cy="3250079"/>
          </a:xfrm>
          <a:prstGeom prst="rect">
            <a:avLst/>
          </a:prstGeom>
        </p:spPr>
      </p:pic>
      <p:pic>
        <p:nvPicPr>
          <p:cNvPr id="7" name="Imagen 6">
            <a:extLst>
              <a:ext uri="{FF2B5EF4-FFF2-40B4-BE49-F238E27FC236}">
                <a16:creationId xmlns:a16="http://schemas.microsoft.com/office/drawing/2014/main" id="{9862BEAC-615F-4145-A434-63A4078875CE}"/>
              </a:ext>
            </a:extLst>
          </p:cNvPr>
          <p:cNvPicPr>
            <a:picLocks noChangeAspect="1"/>
          </p:cNvPicPr>
          <p:nvPr/>
        </p:nvPicPr>
        <p:blipFill>
          <a:blip r:embed="rId4"/>
          <a:stretch>
            <a:fillRect/>
          </a:stretch>
        </p:blipFill>
        <p:spPr>
          <a:xfrm>
            <a:off x="7657015" y="1519518"/>
            <a:ext cx="3302338" cy="4814342"/>
          </a:xfrm>
          <a:prstGeom prst="rect">
            <a:avLst/>
          </a:prstGeom>
        </p:spPr>
      </p:pic>
    </p:spTree>
    <p:extLst>
      <p:ext uri="{BB962C8B-B14F-4D97-AF65-F5344CB8AC3E}">
        <p14:creationId xmlns:p14="http://schemas.microsoft.com/office/powerpoint/2010/main" val="237420164"/>
      </p:ext>
    </p:extLst>
  </p:cSld>
  <p:clrMapOvr>
    <a:masterClrMapping/>
  </p:clrMapOvr>
  <p:transition spd="slow">
    <p:split orient="ver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B493113-969B-B84D-9E19-85278B484ADF}"/>
              </a:ext>
            </a:extLst>
          </p:cNvPr>
          <p:cNvSpPr>
            <a:spLocks noGrp="1"/>
          </p:cNvSpPr>
          <p:nvPr>
            <p:ph type="title"/>
          </p:nvPr>
        </p:nvSpPr>
        <p:spPr/>
        <p:txBody>
          <a:bodyPr/>
          <a:lstStyle/>
          <a:p>
            <a:r>
              <a:rPr lang="es-ES" dirty="0" err="1"/>
              <a:t>Schone energie</a:t>
            </a:r>
            <a:endParaRPr lang="es-ES" dirty="0"/>
          </a:p>
        </p:txBody>
      </p:sp>
      <p:sp>
        <p:nvSpPr>
          <p:cNvPr id="3" name="Marcador de contenido 2">
            <a:extLst>
              <a:ext uri="{FF2B5EF4-FFF2-40B4-BE49-F238E27FC236}">
                <a16:creationId xmlns:a16="http://schemas.microsoft.com/office/drawing/2014/main" id="{2661AD28-39B3-AB43-844F-E64BD0E40762}"/>
              </a:ext>
            </a:extLst>
          </p:cNvPr>
          <p:cNvSpPr>
            <a:spLocks noGrp="1"/>
          </p:cNvSpPr>
          <p:nvPr>
            <p:ph idx="1"/>
          </p:nvPr>
        </p:nvSpPr>
        <p:spPr/>
        <p:txBody>
          <a:bodyPr/>
          <a:lstStyle/>
          <a:p>
            <a:endParaRPr lang="es-ES" dirty="0"/>
          </a:p>
        </p:txBody>
      </p:sp>
      <p:pic>
        <p:nvPicPr>
          <p:cNvPr id="4" name="Imagen 3">
            <a:extLst>
              <a:ext uri="{FF2B5EF4-FFF2-40B4-BE49-F238E27FC236}">
                <a16:creationId xmlns:a16="http://schemas.microsoft.com/office/drawing/2014/main" id="{126DFE91-F948-FD4F-931E-24BF40AE5F58}"/>
              </a:ext>
            </a:extLst>
          </p:cNvPr>
          <p:cNvPicPr>
            <a:picLocks noChangeAspect="1"/>
          </p:cNvPicPr>
          <p:nvPr/>
        </p:nvPicPr>
        <p:blipFill>
          <a:blip r:embed="rId2"/>
          <a:stretch>
            <a:fillRect/>
          </a:stretch>
        </p:blipFill>
        <p:spPr>
          <a:xfrm rot="1204302">
            <a:off x="6984498" y="860612"/>
            <a:ext cx="4610777" cy="3169909"/>
          </a:xfrm>
          <a:prstGeom prst="rect">
            <a:avLst/>
          </a:prstGeom>
        </p:spPr>
      </p:pic>
      <p:pic>
        <p:nvPicPr>
          <p:cNvPr id="5" name="Imagen 4">
            <a:extLst>
              <a:ext uri="{FF2B5EF4-FFF2-40B4-BE49-F238E27FC236}">
                <a16:creationId xmlns:a16="http://schemas.microsoft.com/office/drawing/2014/main" id="{7AB60FB2-0B6E-7B47-AEF5-EFFC9FBDC7A8}"/>
              </a:ext>
            </a:extLst>
          </p:cNvPr>
          <p:cNvPicPr>
            <a:picLocks noChangeAspect="1"/>
          </p:cNvPicPr>
          <p:nvPr/>
        </p:nvPicPr>
        <p:blipFill>
          <a:blip r:embed="rId3"/>
          <a:stretch>
            <a:fillRect/>
          </a:stretch>
        </p:blipFill>
        <p:spPr>
          <a:xfrm rot="174297">
            <a:off x="4133448" y="3485990"/>
            <a:ext cx="4894237" cy="3250079"/>
          </a:xfrm>
          <a:prstGeom prst="rect">
            <a:avLst/>
          </a:prstGeom>
        </p:spPr>
      </p:pic>
      <p:pic>
        <p:nvPicPr>
          <p:cNvPr id="7" name="Imagen 6">
            <a:extLst>
              <a:ext uri="{FF2B5EF4-FFF2-40B4-BE49-F238E27FC236}">
                <a16:creationId xmlns:a16="http://schemas.microsoft.com/office/drawing/2014/main" id="{1396411A-3D51-B840-93AD-3D093BF657DC}"/>
              </a:ext>
            </a:extLst>
          </p:cNvPr>
          <p:cNvPicPr>
            <a:picLocks noChangeAspect="1"/>
          </p:cNvPicPr>
          <p:nvPr/>
        </p:nvPicPr>
        <p:blipFill>
          <a:blip r:embed="rId4"/>
          <a:stretch>
            <a:fillRect/>
          </a:stretch>
        </p:blipFill>
        <p:spPr>
          <a:xfrm rot="20859540">
            <a:off x="973556" y="1644406"/>
            <a:ext cx="4731871" cy="3134865"/>
          </a:xfrm>
          <a:prstGeom prst="rect">
            <a:avLst/>
          </a:prstGeom>
        </p:spPr>
      </p:pic>
      <p:pic>
        <p:nvPicPr>
          <p:cNvPr id="8" name="Afbeelding 6">
            <a:extLst>
              <a:ext uri="{FF2B5EF4-FFF2-40B4-BE49-F238E27FC236}">
                <a16:creationId xmlns:a16="http://schemas.microsoft.com/office/drawing/2014/main" id="{47936CAB-93C0-1945-BA07-E65CBF3B3FD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5716587"/>
            <a:ext cx="5518150" cy="114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32797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E31B9EF-76A8-3247-922E-F85C147B45C7}"/>
              </a:ext>
            </a:extLst>
          </p:cNvPr>
          <p:cNvSpPr>
            <a:spLocks noGrp="1"/>
          </p:cNvSpPr>
          <p:nvPr>
            <p:ph type="title"/>
          </p:nvPr>
        </p:nvSpPr>
        <p:spPr/>
        <p:txBody>
          <a:bodyPr/>
          <a:lstStyle/>
          <a:p>
            <a:r>
              <a:rPr lang="es-ES" dirty="0" err="1"/>
              <a:t>Effecten op het milieu</a:t>
            </a:r>
            <a:endParaRPr lang="es-ES" dirty="0"/>
          </a:p>
        </p:txBody>
      </p:sp>
      <p:pic>
        <p:nvPicPr>
          <p:cNvPr id="6" name="Afbeelding 6">
            <a:extLst>
              <a:ext uri="{FF2B5EF4-FFF2-40B4-BE49-F238E27FC236}">
                <a16:creationId xmlns:a16="http://schemas.microsoft.com/office/drawing/2014/main" id="{AB9863EE-4DE5-474C-B061-2A06268F4D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716587"/>
            <a:ext cx="5518150" cy="114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n 9" descr="agua, arena, rock, textura, huella, ambiente, Guijarro, suelo, material, Burbujas, contaminación, Fango, tratamiento de aguas residuales, agua sucia, agua contaminada">
            <a:extLst>
              <a:ext uri="{FF2B5EF4-FFF2-40B4-BE49-F238E27FC236}">
                <a16:creationId xmlns:a16="http://schemas.microsoft.com/office/drawing/2014/main" id="{7660A030-757E-E240-81DE-EB15562F6471}"/>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681563">
            <a:off x="611090" y="2252133"/>
            <a:ext cx="4394509" cy="2917650"/>
          </a:xfrm>
          <a:prstGeom prst="rect">
            <a:avLst/>
          </a:prstGeom>
          <a:noFill/>
          <a:ln>
            <a:noFill/>
          </a:ln>
        </p:spPr>
      </p:pic>
      <p:pic>
        <p:nvPicPr>
          <p:cNvPr id="12" name="Imagen 11" descr="Fotos gratis : planta, pared, asfalto, ambiente, vivir, verde, vacío, Pared  de piedra, material, no, tierra, clima, dañar, contaminación, sequía,  vitalidad, hambre, vástago, cambio climático, superficie de la carretera,  Monocultivos, Periodo seco,">
            <a:extLst>
              <a:ext uri="{FF2B5EF4-FFF2-40B4-BE49-F238E27FC236}">
                <a16:creationId xmlns:a16="http://schemas.microsoft.com/office/drawing/2014/main" id="{3AB3EA49-5EE0-A143-B7C3-EA490AD1D06A}"/>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rot="1529610">
            <a:off x="7376613" y="2252133"/>
            <a:ext cx="4587392" cy="3033817"/>
          </a:xfrm>
          <a:prstGeom prst="rect">
            <a:avLst/>
          </a:prstGeom>
          <a:noFill/>
          <a:ln>
            <a:noFill/>
          </a:ln>
        </p:spPr>
      </p:pic>
      <p:pic>
        <p:nvPicPr>
          <p:cNvPr id="9" name="Imagen 8" descr="Fotos gratis : nube, cielo, niebla, noche, luz de sol, atmósfera,  escalofriante, fumar, clima, chimenea, oscuridad, calor, relámpago,  horripilante, melancólico, contaminación, fenómeno, estiércol líquido,  incoloro, hora de las brujas, Fenómeno ...">
            <a:extLst>
              <a:ext uri="{FF2B5EF4-FFF2-40B4-BE49-F238E27FC236}">
                <a16:creationId xmlns:a16="http://schemas.microsoft.com/office/drawing/2014/main" id="{2B6016BF-7D15-214C-8972-816C72C81349}"/>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rot="21300435">
            <a:off x="4664710" y="1888083"/>
            <a:ext cx="2976080" cy="3959510"/>
          </a:xfrm>
          <a:prstGeom prst="rect">
            <a:avLst/>
          </a:prstGeom>
          <a:noFill/>
          <a:ln>
            <a:noFill/>
          </a:ln>
        </p:spPr>
      </p:pic>
    </p:spTree>
    <p:extLst>
      <p:ext uri="{BB962C8B-B14F-4D97-AF65-F5344CB8AC3E}">
        <p14:creationId xmlns:p14="http://schemas.microsoft.com/office/powerpoint/2010/main" val="27831870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8CF2C4D-5E51-814D-9C22-E3798207B832}"/>
              </a:ext>
            </a:extLst>
          </p:cNvPr>
          <p:cNvSpPr>
            <a:spLocks noGrp="1"/>
          </p:cNvSpPr>
          <p:nvPr>
            <p:ph type="title"/>
          </p:nvPr>
        </p:nvSpPr>
        <p:spPr/>
        <p:txBody>
          <a:bodyPr/>
          <a:lstStyle/>
          <a:p>
            <a:r>
              <a:rPr lang="es-ES" dirty="0" err="1"/>
              <a:t>Blijf leren met</a:t>
            </a:r>
            <a:endParaRPr lang="es-ES" dirty="0"/>
          </a:p>
        </p:txBody>
      </p:sp>
      <p:sp>
        <p:nvSpPr>
          <p:cNvPr id="3" name="Marcador de contenido 2">
            <a:extLst>
              <a:ext uri="{FF2B5EF4-FFF2-40B4-BE49-F238E27FC236}">
                <a16:creationId xmlns:a16="http://schemas.microsoft.com/office/drawing/2014/main" id="{778F7A25-1176-E848-9941-E42842201C25}"/>
              </a:ext>
            </a:extLst>
          </p:cNvPr>
          <p:cNvSpPr>
            <a:spLocks noGrp="1"/>
          </p:cNvSpPr>
          <p:nvPr>
            <p:ph idx="1"/>
          </p:nvPr>
        </p:nvSpPr>
        <p:spPr/>
        <p:txBody>
          <a:bodyPr>
            <a:normAutofit/>
          </a:bodyPr>
          <a:lstStyle/>
          <a:p>
            <a:pPr marL="0" indent="0">
              <a:buNone/>
            </a:pPr>
            <a:r>
              <a:rPr lang="es-ES" sz="3200" dirty="0" err="1"/>
              <a:t>Didactische eenheid op niveau </a:t>
            </a:r>
            <a:r>
              <a:rPr lang="es-ES" sz="3200" dirty="0"/>
              <a:t>2:</a:t>
            </a:r>
          </a:p>
          <a:p>
            <a:pPr marL="0" indent="0">
              <a:buNone/>
            </a:pPr>
            <a:r>
              <a:rPr lang="es-ES" sz="3200" dirty="0"/>
              <a:t>"</a:t>
            </a:r>
            <a:r>
              <a:rPr lang="es-ES" sz="3200" dirty="0" err="1"/>
              <a:t>Energie </a:t>
            </a:r>
            <a:r>
              <a:rPr lang="es-ES" sz="3200" dirty="0"/>
              <a:t>in </a:t>
            </a:r>
            <a:r>
              <a:rPr lang="es-ES" sz="3200" dirty="0" err="1"/>
              <a:t>de kapsalon </a:t>
            </a:r>
            <a:r>
              <a:rPr lang="es-ES" sz="3200"/>
              <a:t>I". </a:t>
            </a:r>
            <a:endParaRPr lang="es-ES" sz="3200" dirty="0"/>
          </a:p>
        </p:txBody>
      </p:sp>
    </p:spTree>
    <p:extLst>
      <p:ext uri="{BB962C8B-B14F-4D97-AF65-F5344CB8AC3E}">
        <p14:creationId xmlns:p14="http://schemas.microsoft.com/office/powerpoint/2010/main" val="17033164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6">
            <a:extLst>
              <a:ext uri="{FF2B5EF4-FFF2-40B4-BE49-F238E27FC236}">
                <a16:creationId xmlns:a16="http://schemas.microsoft.com/office/drawing/2014/main" id="{9E51300D-385F-C446-A7FE-64A723D14D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49265" y="5729288"/>
            <a:ext cx="5456238" cy="1128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n 5">
            <a:extLst>
              <a:ext uri="{FF2B5EF4-FFF2-40B4-BE49-F238E27FC236}">
                <a16:creationId xmlns:a16="http://schemas.microsoft.com/office/drawing/2014/main" id="{A1617198-0D04-1643-97D7-A5E31B7D7CC4}"/>
              </a:ext>
            </a:extLst>
          </p:cNvPr>
          <p:cNvPicPr>
            <a:picLocks noChangeAspect="1"/>
          </p:cNvPicPr>
          <p:nvPr/>
        </p:nvPicPr>
        <p:blipFill>
          <a:blip r:embed="rId3"/>
          <a:stretch>
            <a:fillRect/>
          </a:stretch>
        </p:blipFill>
        <p:spPr>
          <a:xfrm>
            <a:off x="16992" y="0"/>
            <a:ext cx="12158015" cy="6858000"/>
          </a:xfrm>
          <a:prstGeom prst="rect">
            <a:avLst/>
          </a:prstGeom>
        </p:spPr>
      </p:pic>
    </p:spTree>
    <p:extLst>
      <p:ext uri="{BB962C8B-B14F-4D97-AF65-F5344CB8AC3E}">
        <p14:creationId xmlns:p14="http://schemas.microsoft.com/office/powerpoint/2010/main" val="4202465967"/>
      </p:ext>
    </p:extLst>
  </p:cSld>
  <p:clrMapOvr>
    <a:masterClrMapping/>
  </p:clrMapOvr>
  <mc:AlternateContent xmlns:mc="http://schemas.openxmlformats.org/markup-compatibility/2006" xmlns:p14="http://schemas.microsoft.com/office/powerpoint/2010/main">
    <mc:Choice Requires="p14">
      <p:transition spd="slow" p14:dur="1500">
        <p14:flash/>
      </p:transition>
    </mc:Choice>
    <mc:Fallback xmlns:a14="http://schemas.microsoft.com/office/drawing/2010/main" xmlns:a16="http://schemas.microsoft.com/office/drawing/2014/main"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F7BC23FC-5B22-7345-8A7F-40EE6B43758A}"/>
              </a:ext>
            </a:extLst>
          </p:cNvPr>
          <p:cNvPicPr>
            <a:picLocks noChangeAspect="1"/>
          </p:cNvPicPr>
          <p:nvPr/>
        </p:nvPicPr>
        <p:blipFill>
          <a:blip r:embed="rId2">
            <a:alphaModFix amt="41000"/>
          </a:blip>
          <a:stretch>
            <a:fillRect/>
          </a:stretch>
        </p:blipFill>
        <p:spPr>
          <a:xfrm>
            <a:off x="19050" y="-303707"/>
            <a:ext cx="12191999" cy="7200899"/>
          </a:xfrm>
          <a:prstGeom prst="rect">
            <a:avLst/>
          </a:prstGeom>
        </p:spPr>
      </p:pic>
      <p:pic>
        <p:nvPicPr>
          <p:cNvPr id="39940" name="Afbeelding 6">
            <a:extLst>
              <a:ext uri="{FF2B5EF4-FFF2-40B4-BE49-F238E27FC236}">
                <a16:creationId xmlns:a16="http://schemas.microsoft.com/office/drawing/2014/main" id="{FEEBBFCD-6702-3B47-A38A-C200406DB4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716587"/>
            <a:ext cx="5518150" cy="114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ítulo 1">
            <a:extLst>
              <a:ext uri="{FF2B5EF4-FFF2-40B4-BE49-F238E27FC236}">
                <a16:creationId xmlns:a16="http://schemas.microsoft.com/office/drawing/2014/main" id="{B6F86D1F-71BA-5D46-AF8A-5AA7C226F195}"/>
              </a:ext>
            </a:extLst>
          </p:cNvPr>
          <p:cNvSpPr txBox="1">
            <a:spLocks/>
          </p:cNvSpPr>
          <p:nvPr/>
        </p:nvSpPr>
        <p:spPr>
          <a:xfrm>
            <a:off x="19050" y="1687316"/>
            <a:ext cx="9014511" cy="3218854"/>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6600" dirty="0">
                <a:solidFill>
                  <a:schemeClr val="accent1">
                    <a:lumMod val="75000"/>
                  </a:schemeClr>
                </a:solidFill>
                <a:latin typeface="Trebuchet MS" panose="020B0603020202020204" pitchFamily="34" charset="0"/>
              </a:rPr>
              <a:t>ENERGIE EN DUURZAAMHEID</a:t>
            </a:r>
            <a:br>
              <a:rPr lang="en-US" sz="6600">
                <a:solidFill>
                  <a:schemeClr val="accent1">
                    <a:lumMod val="75000"/>
                  </a:schemeClr>
                </a:solidFill>
                <a:latin typeface="Trebuchet MS" panose="020B0603020202020204" pitchFamily="34" charset="0"/>
              </a:rPr>
            </a:br>
            <a:r>
              <a:rPr lang="en-US" sz="6600">
                <a:solidFill>
                  <a:schemeClr val="tx1"/>
                </a:solidFill>
                <a:latin typeface="Trebuchet MS" panose="020B0603020202020204" pitchFamily="34" charset="0"/>
              </a:rPr>
              <a:t>Module </a:t>
            </a:r>
            <a:r>
              <a:rPr lang="en-US" sz="6600" dirty="0">
                <a:solidFill>
                  <a:schemeClr val="tx1"/>
                </a:solidFill>
                <a:latin typeface="Trebuchet MS" panose="020B0603020202020204" pitchFamily="34" charset="0"/>
              </a:rPr>
              <a:t>1</a:t>
            </a:r>
            <a:endParaRPr lang="es-ES" sz="6600" dirty="0">
              <a:solidFill>
                <a:schemeClr val="tx1"/>
              </a:solidFill>
            </a:endParaRPr>
          </a:p>
        </p:txBody>
      </p:sp>
    </p:spTree>
    <p:extLst>
      <p:ext uri="{BB962C8B-B14F-4D97-AF65-F5344CB8AC3E}">
        <p14:creationId xmlns:p14="http://schemas.microsoft.com/office/powerpoint/2010/main" val="2462932908"/>
      </p:ext>
    </p:extLst>
  </p:cSld>
  <p:clrMapOvr>
    <a:masterClrMapping/>
  </p:clrMapOvr>
  <p:transition spd="slow">
    <p:split orient="ver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8717C051-7C33-DC4E-9090-79446F7910EA}"/>
              </a:ext>
            </a:extLst>
          </p:cNvPr>
          <p:cNvSpPr>
            <a:spLocks noGrp="1"/>
          </p:cNvSpPr>
          <p:nvPr>
            <p:ph type="ctrTitle"/>
          </p:nvPr>
        </p:nvSpPr>
        <p:spPr>
          <a:xfrm>
            <a:off x="838200" y="365125"/>
            <a:ext cx="10515600" cy="944563"/>
          </a:xfrm>
        </p:spPr>
        <p:txBody>
          <a:bodyPr/>
          <a:lstStyle/>
          <a:p>
            <a:pPr algn="ctr" eaLnBrk="1" hangingPunct="1"/>
            <a:r>
              <a:rPr lang="es-ES" altLang="es-ES" b="1" dirty="0">
                <a:solidFill>
                  <a:schemeClr val="accent1">
                    <a:lumMod val="50000"/>
                  </a:schemeClr>
                </a:solidFill>
              </a:rPr>
              <a:t>Energie, algemeen concept</a:t>
            </a:r>
            <a:endParaRPr lang="es-ES" altLang="es-ES" sz="5400" b="1" dirty="0">
              <a:solidFill>
                <a:schemeClr val="accent1">
                  <a:lumMod val="50000"/>
                </a:schemeClr>
              </a:solidFill>
            </a:endParaRPr>
          </a:p>
        </p:txBody>
      </p:sp>
      <p:pic>
        <p:nvPicPr>
          <p:cNvPr id="39940" name="Afbeelding 6">
            <a:extLst>
              <a:ext uri="{FF2B5EF4-FFF2-40B4-BE49-F238E27FC236}">
                <a16:creationId xmlns:a16="http://schemas.microsoft.com/office/drawing/2014/main" id="{FEEBBFCD-6702-3B47-A38A-C200406DB4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5716587"/>
            <a:ext cx="5518150" cy="114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3">
            <a:extLst>
              <a:ext uri="{FF2B5EF4-FFF2-40B4-BE49-F238E27FC236}">
                <a16:creationId xmlns:a16="http://schemas.microsoft.com/office/drawing/2014/main" id="{AF4DD107-1C3F-234D-BD5F-8133DF4A3DFE}"/>
              </a:ext>
            </a:extLst>
          </p:cNvPr>
          <p:cNvSpPr>
            <a:spLocks noGrp="1"/>
          </p:cNvSpPr>
          <p:nvPr>
            <p:ph type="subTitle" idx="1"/>
          </p:nvPr>
        </p:nvSpPr>
        <p:spPr>
          <a:xfrm>
            <a:off x="1003300" y="1579816"/>
            <a:ext cx="10293350" cy="4351338"/>
          </a:xfrm>
        </p:spPr>
        <p:txBody>
          <a:bodyPr/>
          <a:lstStyle/>
          <a:p>
            <a:pPr algn="just"/>
            <a:r>
              <a:rPr lang="es-ES" sz="2400" dirty="0">
                <a:solidFill>
                  <a:schemeClr val="tx1"/>
                </a:solidFill>
              </a:rPr>
              <a:t>Energie is het vermogen van materie om arbeid te verrichten vanwege de samenstelling (interne energie), de positie (potentiële energie), de temperatuur (thermische energie) of de beweging (kinetische of mechanische energie), etc</a:t>
            </a:r>
            <a:endParaRPr lang="es-ES" altLang="es-ES" dirty="0">
              <a:solidFill>
                <a:schemeClr val="tx1"/>
              </a:solidFill>
            </a:endParaRPr>
          </a:p>
          <a:p>
            <a:pPr algn="just"/>
            <a:endParaRPr lang="es-ES" altLang="es-ES" dirty="0">
              <a:solidFill>
                <a:schemeClr val="tx1"/>
              </a:solidFill>
            </a:endParaRPr>
          </a:p>
        </p:txBody>
      </p:sp>
      <p:pic>
        <p:nvPicPr>
          <p:cNvPr id="2" name="Imagen 1">
            <a:extLst>
              <a:ext uri="{FF2B5EF4-FFF2-40B4-BE49-F238E27FC236}">
                <a16:creationId xmlns:a16="http://schemas.microsoft.com/office/drawing/2014/main" id="{2D59FC1E-6B15-5D4C-9F7E-DF6EDA3E500C}"/>
              </a:ext>
            </a:extLst>
          </p:cNvPr>
          <p:cNvPicPr>
            <a:picLocks noChangeAspect="1"/>
          </p:cNvPicPr>
          <p:nvPr/>
        </p:nvPicPr>
        <p:blipFill>
          <a:blip r:embed="rId3"/>
          <a:stretch>
            <a:fillRect/>
          </a:stretch>
        </p:blipFill>
        <p:spPr>
          <a:xfrm>
            <a:off x="1447514" y="3293902"/>
            <a:ext cx="4089686" cy="2300448"/>
          </a:xfrm>
          <a:prstGeom prst="rect">
            <a:avLst/>
          </a:prstGeom>
        </p:spPr>
      </p:pic>
      <p:pic>
        <p:nvPicPr>
          <p:cNvPr id="3" name="Imagen 2">
            <a:extLst>
              <a:ext uri="{FF2B5EF4-FFF2-40B4-BE49-F238E27FC236}">
                <a16:creationId xmlns:a16="http://schemas.microsoft.com/office/drawing/2014/main" id="{F37402FB-FD4B-3A48-AA90-B7ED9DFD5E70}"/>
              </a:ext>
            </a:extLst>
          </p:cNvPr>
          <p:cNvPicPr>
            <a:picLocks noChangeAspect="1"/>
          </p:cNvPicPr>
          <p:nvPr/>
        </p:nvPicPr>
        <p:blipFill>
          <a:blip r:embed="rId4"/>
          <a:stretch>
            <a:fillRect/>
          </a:stretch>
        </p:blipFill>
        <p:spPr>
          <a:xfrm>
            <a:off x="5981414" y="3293902"/>
            <a:ext cx="3464204" cy="2300448"/>
          </a:xfrm>
          <a:prstGeom prst="rect">
            <a:avLst/>
          </a:prstGeom>
        </p:spPr>
      </p:pic>
    </p:spTree>
    <p:extLst>
      <p:ext uri="{BB962C8B-B14F-4D97-AF65-F5344CB8AC3E}">
        <p14:creationId xmlns:p14="http://schemas.microsoft.com/office/powerpoint/2010/main" val="1323538851"/>
      </p:ext>
    </p:extLst>
  </p:cSld>
  <p:clrMapOvr>
    <a:masterClrMapping/>
  </p:clrMapOvr>
  <p:transition spd="slow">
    <p:split orient="ver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3746692-8563-0349-A63A-08866B4BC3B1}"/>
              </a:ext>
            </a:extLst>
          </p:cNvPr>
          <p:cNvSpPr>
            <a:spLocks noGrp="1"/>
          </p:cNvSpPr>
          <p:nvPr>
            <p:ph type="title"/>
          </p:nvPr>
        </p:nvSpPr>
        <p:spPr/>
        <p:txBody>
          <a:bodyPr/>
          <a:lstStyle/>
          <a:p>
            <a:r>
              <a:rPr lang="es-ES" dirty="0" err="1"/>
              <a:t>Basiskenmerken </a:t>
            </a:r>
            <a:r>
              <a:rPr lang="es-ES" dirty="0"/>
              <a:t>van </a:t>
            </a:r>
            <a:r>
              <a:rPr lang="es-ES" dirty="0" err="1"/>
              <a:t>energie</a:t>
            </a:r>
            <a:endParaRPr lang="es-ES" dirty="0"/>
          </a:p>
        </p:txBody>
      </p:sp>
      <p:sp>
        <p:nvSpPr>
          <p:cNvPr id="3" name="Marcador de contenido 2">
            <a:extLst>
              <a:ext uri="{FF2B5EF4-FFF2-40B4-BE49-F238E27FC236}">
                <a16:creationId xmlns:a16="http://schemas.microsoft.com/office/drawing/2014/main" id="{EAAFC5B0-3981-404E-8122-756223C084C6}"/>
              </a:ext>
            </a:extLst>
          </p:cNvPr>
          <p:cNvSpPr>
            <a:spLocks noGrp="1"/>
          </p:cNvSpPr>
          <p:nvPr>
            <p:ph idx="1"/>
          </p:nvPr>
        </p:nvSpPr>
        <p:spPr/>
        <p:txBody>
          <a:bodyPr>
            <a:normAutofit/>
          </a:bodyPr>
          <a:lstStyle/>
          <a:p>
            <a:r>
              <a:rPr lang="es-ES" sz="2400" dirty="0"/>
              <a:t>Het transformeert</a:t>
            </a:r>
          </a:p>
          <a:p>
            <a:r>
              <a:rPr lang="es-ES" sz="2400" dirty="0"/>
              <a:t>Het wordt bewaard</a:t>
            </a:r>
          </a:p>
          <a:p>
            <a:r>
              <a:rPr lang="es-ES" sz="2400" dirty="0"/>
              <a:t>Het wordt overgedragen / vervoerd</a:t>
            </a:r>
          </a:p>
          <a:p>
            <a:r>
              <a:rPr lang="es-ES" sz="2400" dirty="0"/>
              <a:t>Het degradeert</a:t>
            </a:r>
          </a:p>
          <a:p>
            <a:endParaRPr lang="es-ES" sz="2400" dirty="0"/>
          </a:p>
          <a:p>
            <a:pPr marL="0" indent="0">
              <a:buNone/>
            </a:pPr>
            <a:r>
              <a:rPr lang="es-ES" sz="2400" dirty="0"/>
              <a:t>Energie wordt noch gecreëerd noch vernietigd, het wordt alleen omgezet in een ander soort energie.</a:t>
            </a:r>
          </a:p>
        </p:txBody>
      </p:sp>
      <p:pic>
        <p:nvPicPr>
          <p:cNvPr id="4" name="Afbeelding 6">
            <a:extLst>
              <a:ext uri="{FF2B5EF4-FFF2-40B4-BE49-F238E27FC236}">
                <a16:creationId xmlns:a16="http://schemas.microsoft.com/office/drawing/2014/main" id="{E9C50F6F-7A2F-A54F-9679-266D8337F3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716587"/>
            <a:ext cx="5518150" cy="114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834802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12">
            <a:extLst>
              <a:ext uri="{FF2B5EF4-FFF2-40B4-BE49-F238E27FC236}">
                <a16:creationId xmlns:a16="http://schemas.microsoft.com/office/drawing/2014/main" id="{C5C4B4C3-581D-7F49-855D-589140108475}"/>
              </a:ext>
            </a:extLst>
          </p:cNvPr>
          <p:cNvPicPr>
            <a:picLocks noChangeAspect="1"/>
          </p:cNvPicPr>
          <p:nvPr/>
        </p:nvPicPr>
        <p:blipFill>
          <a:blip r:embed="rId2"/>
          <a:stretch>
            <a:fillRect/>
          </a:stretch>
        </p:blipFill>
        <p:spPr>
          <a:xfrm>
            <a:off x="7538892" y="4171881"/>
            <a:ext cx="4303060" cy="2420471"/>
          </a:xfrm>
          <a:prstGeom prst="rect">
            <a:avLst/>
          </a:prstGeom>
        </p:spPr>
      </p:pic>
      <p:pic>
        <p:nvPicPr>
          <p:cNvPr id="16" name="Imagen 15">
            <a:extLst>
              <a:ext uri="{FF2B5EF4-FFF2-40B4-BE49-F238E27FC236}">
                <a16:creationId xmlns:a16="http://schemas.microsoft.com/office/drawing/2014/main" id="{F76BFE36-F857-F147-B882-CED127C3C723}"/>
              </a:ext>
            </a:extLst>
          </p:cNvPr>
          <p:cNvPicPr>
            <a:picLocks noChangeAspect="1"/>
          </p:cNvPicPr>
          <p:nvPr/>
        </p:nvPicPr>
        <p:blipFill>
          <a:blip r:embed="rId3"/>
          <a:stretch>
            <a:fillRect/>
          </a:stretch>
        </p:blipFill>
        <p:spPr>
          <a:xfrm rot="465853">
            <a:off x="4100829" y="3957753"/>
            <a:ext cx="3691882" cy="2457409"/>
          </a:xfrm>
          <a:prstGeom prst="rect">
            <a:avLst/>
          </a:prstGeom>
        </p:spPr>
      </p:pic>
      <p:sp>
        <p:nvSpPr>
          <p:cNvPr id="39938" name="Rectangle 2">
            <a:extLst>
              <a:ext uri="{FF2B5EF4-FFF2-40B4-BE49-F238E27FC236}">
                <a16:creationId xmlns:a16="http://schemas.microsoft.com/office/drawing/2014/main" id="{8717C051-7C33-DC4E-9090-79446F7910EA}"/>
              </a:ext>
            </a:extLst>
          </p:cNvPr>
          <p:cNvSpPr>
            <a:spLocks noGrp="1"/>
          </p:cNvSpPr>
          <p:nvPr>
            <p:ph type="ctrTitle"/>
          </p:nvPr>
        </p:nvSpPr>
        <p:spPr>
          <a:xfrm>
            <a:off x="838200" y="365125"/>
            <a:ext cx="10515600" cy="944563"/>
          </a:xfrm>
        </p:spPr>
        <p:txBody>
          <a:bodyPr/>
          <a:lstStyle/>
          <a:p>
            <a:pPr algn="ctr" eaLnBrk="1" hangingPunct="1"/>
            <a:r>
              <a:rPr lang="es-ES" altLang="es-ES" sz="5400" b="1" dirty="0" err="1">
                <a:solidFill>
                  <a:schemeClr val="accent1">
                    <a:lumMod val="50000"/>
                  </a:schemeClr>
                </a:solidFill>
              </a:rPr>
              <a:t>Soorten energie</a:t>
            </a:r>
            <a:r>
              <a:rPr lang="es-ES" altLang="es-ES" sz="5400" b="1" dirty="0">
                <a:solidFill>
                  <a:schemeClr val="accent1">
                    <a:lumMod val="50000"/>
                  </a:schemeClr>
                </a:solidFill>
              </a:rPr>
              <a:t>.</a:t>
            </a:r>
          </a:p>
        </p:txBody>
      </p:sp>
      <p:pic>
        <p:nvPicPr>
          <p:cNvPr id="11" name="Imagen 10">
            <a:extLst>
              <a:ext uri="{FF2B5EF4-FFF2-40B4-BE49-F238E27FC236}">
                <a16:creationId xmlns:a16="http://schemas.microsoft.com/office/drawing/2014/main" id="{9088D058-49EA-AB44-B70B-9D0A529C4595}"/>
              </a:ext>
            </a:extLst>
          </p:cNvPr>
          <p:cNvPicPr>
            <a:picLocks noChangeAspect="1"/>
          </p:cNvPicPr>
          <p:nvPr/>
        </p:nvPicPr>
        <p:blipFill>
          <a:blip r:embed="rId4"/>
          <a:stretch>
            <a:fillRect/>
          </a:stretch>
        </p:blipFill>
        <p:spPr>
          <a:xfrm rot="20821100">
            <a:off x="3301120" y="1608410"/>
            <a:ext cx="3717706" cy="2480407"/>
          </a:xfrm>
          <a:prstGeom prst="rect">
            <a:avLst/>
          </a:prstGeom>
        </p:spPr>
      </p:pic>
      <p:pic>
        <p:nvPicPr>
          <p:cNvPr id="10" name="Marcador de contenido 3">
            <a:extLst>
              <a:ext uri="{FF2B5EF4-FFF2-40B4-BE49-F238E27FC236}">
                <a16:creationId xmlns:a16="http://schemas.microsoft.com/office/drawing/2014/main" id="{2D6FA3EF-2941-6A4B-96D5-BB768A93DDEA}"/>
              </a:ext>
            </a:extLst>
          </p:cNvPr>
          <p:cNvPicPr>
            <a:picLocks noChangeAspect="1"/>
          </p:cNvPicPr>
          <p:nvPr/>
        </p:nvPicPr>
        <p:blipFill>
          <a:blip r:embed="rId5"/>
          <a:stretch>
            <a:fillRect/>
          </a:stretch>
        </p:blipFill>
        <p:spPr>
          <a:xfrm>
            <a:off x="1013468" y="1305020"/>
            <a:ext cx="2589646" cy="3881437"/>
          </a:xfrm>
          <a:prstGeom prst="rect">
            <a:avLst/>
          </a:prstGeom>
        </p:spPr>
      </p:pic>
      <p:pic>
        <p:nvPicPr>
          <p:cNvPr id="12" name="Imagen 11">
            <a:extLst>
              <a:ext uri="{FF2B5EF4-FFF2-40B4-BE49-F238E27FC236}">
                <a16:creationId xmlns:a16="http://schemas.microsoft.com/office/drawing/2014/main" id="{2BC755D4-18BA-C04D-8984-4141FA8EEE6C}"/>
              </a:ext>
            </a:extLst>
          </p:cNvPr>
          <p:cNvPicPr>
            <a:picLocks noChangeAspect="1"/>
          </p:cNvPicPr>
          <p:nvPr/>
        </p:nvPicPr>
        <p:blipFill>
          <a:blip r:embed="rId6"/>
          <a:stretch>
            <a:fillRect/>
          </a:stretch>
        </p:blipFill>
        <p:spPr>
          <a:xfrm>
            <a:off x="514723" y="4348075"/>
            <a:ext cx="3587135" cy="2387687"/>
          </a:xfrm>
          <a:prstGeom prst="rect">
            <a:avLst/>
          </a:prstGeom>
        </p:spPr>
      </p:pic>
      <p:pic>
        <p:nvPicPr>
          <p:cNvPr id="14" name="Imagen 13">
            <a:extLst>
              <a:ext uri="{FF2B5EF4-FFF2-40B4-BE49-F238E27FC236}">
                <a16:creationId xmlns:a16="http://schemas.microsoft.com/office/drawing/2014/main" id="{67ED2CB9-384F-B548-AF91-F344C5A73EF6}"/>
              </a:ext>
            </a:extLst>
          </p:cNvPr>
          <p:cNvPicPr>
            <a:picLocks noChangeAspect="1"/>
          </p:cNvPicPr>
          <p:nvPr/>
        </p:nvPicPr>
        <p:blipFill>
          <a:blip r:embed="rId7"/>
          <a:stretch>
            <a:fillRect/>
          </a:stretch>
        </p:blipFill>
        <p:spPr>
          <a:xfrm rot="1689573">
            <a:off x="8889051" y="2320004"/>
            <a:ext cx="3495725" cy="2332304"/>
          </a:xfrm>
          <a:prstGeom prst="rect">
            <a:avLst/>
          </a:prstGeom>
        </p:spPr>
      </p:pic>
      <p:pic>
        <p:nvPicPr>
          <p:cNvPr id="15" name="Imagen 14">
            <a:extLst>
              <a:ext uri="{FF2B5EF4-FFF2-40B4-BE49-F238E27FC236}">
                <a16:creationId xmlns:a16="http://schemas.microsoft.com/office/drawing/2014/main" id="{BD945A56-6ED7-644E-9BE7-D462DE7690B0}"/>
              </a:ext>
            </a:extLst>
          </p:cNvPr>
          <p:cNvPicPr>
            <a:picLocks noChangeAspect="1"/>
          </p:cNvPicPr>
          <p:nvPr/>
        </p:nvPicPr>
        <p:blipFill>
          <a:blip r:embed="rId8"/>
          <a:stretch>
            <a:fillRect/>
          </a:stretch>
        </p:blipFill>
        <p:spPr>
          <a:xfrm>
            <a:off x="6762538" y="1397424"/>
            <a:ext cx="3566111" cy="2379265"/>
          </a:xfrm>
          <a:prstGeom prst="rect">
            <a:avLst/>
          </a:prstGeom>
        </p:spPr>
      </p:pic>
    </p:spTree>
    <p:extLst>
      <p:ext uri="{BB962C8B-B14F-4D97-AF65-F5344CB8AC3E}">
        <p14:creationId xmlns:p14="http://schemas.microsoft.com/office/powerpoint/2010/main" val="3213273460"/>
      </p:ext>
    </p:extLst>
  </p:cSld>
  <p:clrMapOvr>
    <a:masterClrMapping/>
  </p:clrMapOvr>
  <p:transition spd="slow">
    <p:split orient="ver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8717C051-7C33-DC4E-9090-79446F7910EA}"/>
              </a:ext>
            </a:extLst>
          </p:cNvPr>
          <p:cNvSpPr>
            <a:spLocks noGrp="1"/>
          </p:cNvSpPr>
          <p:nvPr>
            <p:ph type="ctrTitle"/>
          </p:nvPr>
        </p:nvSpPr>
        <p:spPr>
          <a:xfrm>
            <a:off x="838200" y="365125"/>
            <a:ext cx="10515600" cy="944563"/>
          </a:xfrm>
        </p:spPr>
        <p:txBody>
          <a:bodyPr/>
          <a:lstStyle/>
          <a:p>
            <a:pPr algn="ctr" eaLnBrk="1" hangingPunct="1"/>
            <a:r>
              <a:rPr lang="es-ES" altLang="es-ES" sz="5400" b="1" dirty="0">
                <a:solidFill>
                  <a:schemeClr val="accent1">
                    <a:lumMod val="50000"/>
                  </a:schemeClr>
                </a:solidFill>
              </a:rPr>
              <a:t>Elektrische energie</a:t>
            </a:r>
          </a:p>
        </p:txBody>
      </p:sp>
      <p:pic>
        <p:nvPicPr>
          <p:cNvPr id="39940" name="Afbeelding 6">
            <a:extLst>
              <a:ext uri="{FF2B5EF4-FFF2-40B4-BE49-F238E27FC236}">
                <a16:creationId xmlns:a16="http://schemas.microsoft.com/office/drawing/2014/main" id="{FEEBBFCD-6702-3B47-A38A-C200406DB4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716587"/>
            <a:ext cx="5518150" cy="114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3">
            <a:extLst>
              <a:ext uri="{FF2B5EF4-FFF2-40B4-BE49-F238E27FC236}">
                <a16:creationId xmlns:a16="http://schemas.microsoft.com/office/drawing/2014/main" id="{AF4DD107-1C3F-234D-BD5F-8133DF4A3DFE}"/>
              </a:ext>
            </a:extLst>
          </p:cNvPr>
          <p:cNvSpPr>
            <a:spLocks noGrp="1"/>
          </p:cNvSpPr>
          <p:nvPr>
            <p:ph type="subTitle" idx="1"/>
          </p:nvPr>
        </p:nvSpPr>
        <p:spPr>
          <a:xfrm>
            <a:off x="1003300" y="1579816"/>
            <a:ext cx="10293350" cy="4351338"/>
          </a:xfrm>
        </p:spPr>
        <p:txBody>
          <a:bodyPr/>
          <a:lstStyle/>
          <a:p>
            <a:pPr algn="just"/>
            <a:endParaRPr lang="es-ES" altLang="es-ES" dirty="0">
              <a:solidFill>
                <a:schemeClr val="tx1"/>
              </a:solidFill>
            </a:endParaRPr>
          </a:p>
        </p:txBody>
      </p:sp>
      <p:pic>
        <p:nvPicPr>
          <p:cNvPr id="7" name="Imagen 6">
            <a:extLst>
              <a:ext uri="{FF2B5EF4-FFF2-40B4-BE49-F238E27FC236}">
                <a16:creationId xmlns:a16="http://schemas.microsoft.com/office/drawing/2014/main" id="{794A482C-941D-7443-9A5C-3F69A2F11661}"/>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3541469" y="1450593"/>
            <a:ext cx="4875455" cy="4609783"/>
          </a:xfrm>
          <a:prstGeom prst="rect">
            <a:avLst/>
          </a:prstGeom>
        </p:spPr>
      </p:pic>
    </p:spTree>
    <p:extLst>
      <p:ext uri="{BB962C8B-B14F-4D97-AF65-F5344CB8AC3E}">
        <p14:creationId xmlns:p14="http://schemas.microsoft.com/office/powerpoint/2010/main" val="3340341016"/>
      </p:ext>
    </p:extLst>
  </p:cSld>
  <p:clrMapOvr>
    <a:masterClrMapping/>
  </p:clrMapOvr>
  <p:transition spd="slow">
    <p:split orient="ver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6">
            <a:extLst>
              <a:ext uri="{FF2B5EF4-FFF2-40B4-BE49-F238E27FC236}">
                <a16:creationId xmlns:a16="http://schemas.microsoft.com/office/drawing/2014/main" id="{C5A956F1-9F60-624C-A48C-76F0612F17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716587"/>
            <a:ext cx="5518150" cy="114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a:extLst>
              <a:ext uri="{FF2B5EF4-FFF2-40B4-BE49-F238E27FC236}">
                <a16:creationId xmlns:a16="http://schemas.microsoft.com/office/drawing/2014/main" id="{42C30EE8-C94F-CF42-99B2-5CE5EF2847E3}"/>
              </a:ext>
            </a:extLst>
          </p:cNvPr>
          <p:cNvSpPr>
            <a:spLocks noGrp="1"/>
          </p:cNvSpPr>
          <p:nvPr>
            <p:ph type="title"/>
          </p:nvPr>
        </p:nvSpPr>
        <p:spPr/>
        <p:txBody>
          <a:bodyPr/>
          <a:lstStyle/>
          <a:p>
            <a:r>
              <a:rPr lang="es-ES" dirty="0" err="1"/>
              <a:t>Elektriciteitsproductie</a:t>
            </a:r>
            <a:endParaRPr lang="es-ES" dirty="0"/>
          </a:p>
        </p:txBody>
      </p:sp>
      <p:sp>
        <p:nvSpPr>
          <p:cNvPr id="3" name="Marcador de contenido 2">
            <a:extLst>
              <a:ext uri="{FF2B5EF4-FFF2-40B4-BE49-F238E27FC236}">
                <a16:creationId xmlns:a16="http://schemas.microsoft.com/office/drawing/2014/main" id="{B62F5A14-4A94-FB4E-9F3C-625924F1B123}"/>
              </a:ext>
            </a:extLst>
          </p:cNvPr>
          <p:cNvSpPr>
            <a:spLocks noGrp="1"/>
          </p:cNvSpPr>
          <p:nvPr>
            <p:ph idx="1"/>
          </p:nvPr>
        </p:nvSpPr>
        <p:spPr>
          <a:xfrm>
            <a:off x="677334" y="1355853"/>
            <a:ext cx="8596668" cy="3880773"/>
          </a:xfrm>
        </p:spPr>
        <p:txBody>
          <a:bodyPr>
            <a:normAutofit/>
          </a:bodyPr>
          <a:lstStyle/>
          <a:p>
            <a:r>
              <a:rPr lang="es-ES" sz="2400" dirty="0"/>
              <a:t>Stroomopwekking</a:t>
            </a:r>
          </a:p>
          <a:p>
            <a:r>
              <a:rPr lang="es-ES" sz="2400" dirty="0"/>
              <a:t>Krachtoverbrenging</a:t>
            </a:r>
          </a:p>
          <a:p>
            <a:r>
              <a:rPr lang="es-ES" sz="2400" dirty="0"/>
              <a:t>Energiedistributie</a:t>
            </a:r>
          </a:p>
          <a:p>
            <a:r>
              <a:rPr lang="es-ES" sz="2400" dirty="0"/>
              <a:t>Commercialisering van energie</a:t>
            </a:r>
          </a:p>
        </p:txBody>
      </p:sp>
      <p:pic>
        <p:nvPicPr>
          <p:cNvPr id="4" name="Imagen 3" descr="C:\Users\PALOMA\Pictures\esquema-red-electrica1 EDITADO.png">
            <a:extLst>
              <a:ext uri="{FF2B5EF4-FFF2-40B4-BE49-F238E27FC236}">
                <a16:creationId xmlns:a16="http://schemas.microsoft.com/office/drawing/2014/main" id="{0E768B61-7FCC-2F43-9F05-A811F74506ED}"/>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903970" y="3296239"/>
            <a:ext cx="6543675" cy="2562225"/>
          </a:xfrm>
          <a:prstGeom prst="rect">
            <a:avLst/>
          </a:prstGeom>
          <a:noFill/>
          <a:ln>
            <a:noFill/>
          </a:ln>
        </p:spPr>
      </p:pic>
    </p:spTree>
    <p:extLst>
      <p:ext uri="{BB962C8B-B14F-4D97-AF65-F5344CB8AC3E}">
        <p14:creationId xmlns:p14="http://schemas.microsoft.com/office/powerpoint/2010/main" val="41312918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8717C051-7C33-DC4E-9090-79446F7910EA}"/>
              </a:ext>
            </a:extLst>
          </p:cNvPr>
          <p:cNvSpPr>
            <a:spLocks noGrp="1"/>
          </p:cNvSpPr>
          <p:nvPr>
            <p:ph type="ctrTitle"/>
          </p:nvPr>
        </p:nvSpPr>
        <p:spPr>
          <a:xfrm>
            <a:off x="838200" y="365125"/>
            <a:ext cx="10515600" cy="944563"/>
          </a:xfrm>
        </p:spPr>
        <p:txBody>
          <a:bodyPr/>
          <a:lstStyle/>
          <a:p>
            <a:pPr algn="ctr" eaLnBrk="1" hangingPunct="1"/>
            <a:r>
              <a:rPr lang="es-ES" altLang="es-ES" sz="5400" b="1" dirty="0">
                <a:solidFill>
                  <a:schemeClr val="accent1">
                    <a:lumMod val="50000"/>
                  </a:schemeClr>
                </a:solidFill>
              </a:rPr>
              <a:t>Energiebronnen</a:t>
            </a:r>
          </a:p>
        </p:txBody>
      </p:sp>
      <p:pic>
        <p:nvPicPr>
          <p:cNvPr id="2" name="Imagen 1">
            <a:extLst>
              <a:ext uri="{FF2B5EF4-FFF2-40B4-BE49-F238E27FC236}">
                <a16:creationId xmlns:a16="http://schemas.microsoft.com/office/drawing/2014/main" id="{57408B88-6B89-A342-B1C6-08155F20A092}"/>
              </a:ext>
            </a:extLst>
          </p:cNvPr>
          <p:cNvPicPr>
            <a:picLocks noChangeAspect="1"/>
          </p:cNvPicPr>
          <p:nvPr/>
        </p:nvPicPr>
        <p:blipFill>
          <a:blip r:embed="rId2"/>
          <a:stretch>
            <a:fillRect/>
          </a:stretch>
        </p:blipFill>
        <p:spPr>
          <a:xfrm>
            <a:off x="462905" y="1811922"/>
            <a:ext cx="5462049" cy="3755159"/>
          </a:xfrm>
          <a:prstGeom prst="rect">
            <a:avLst/>
          </a:prstGeom>
        </p:spPr>
      </p:pic>
      <p:pic>
        <p:nvPicPr>
          <p:cNvPr id="4" name="Imagen 3">
            <a:extLst>
              <a:ext uri="{FF2B5EF4-FFF2-40B4-BE49-F238E27FC236}">
                <a16:creationId xmlns:a16="http://schemas.microsoft.com/office/drawing/2014/main" id="{69AF954F-EE9F-2B48-B76B-1925FA8E11E7}"/>
              </a:ext>
            </a:extLst>
          </p:cNvPr>
          <p:cNvPicPr>
            <a:picLocks noChangeAspect="1"/>
          </p:cNvPicPr>
          <p:nvPr/>
        </p:nvPicPr>
        <p:blipFill>
          <a:blip r:embed="rId3"/>
          <a:stretch>
            <a:fillRect/>
          </a:stretch>
        </p:blipFill>
        <p:spPr>
          <a:xfrm>
            <a:off x="6096000" y="1811922"/>
            <a:ext cx="5628341" cy="3755159"/>
          </a:xfrm>
          <a:prstGeom prst="rect">
            <a:avLst/>
          </a:prstGeom>
        </p:spPr>
      </p:pic>
      <p:pic>
        <p:nvPicPr>
          <p:cNvPr id="17" name="Afbeelding 6">
            <a:extLst>
              <a:ext uri="{FF2B5EF4-FFF2-40B4-BE49-F238E27FC236}">
                <a16:creationId xmlns:a16="http://schemas.microsoft.com/office/drawing/2014/main" id="{E6F57B97-620E-504A-A97D-79AC67914C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716587"/>
            <a:ext cx="5518150" cy="114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69575186"/>
      </p:ext>
    </p:extLst>
  </p:cSld>
  <p:clrMapOvr>
    <a:masterClrMapping/>
  </p:clrMapOvr>
  <p:transition spd="slow">
    <p:split orient="ver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6">
            <a:extLst>
              <a:ext uri="{FF2B5EF4-FFF2-40B4-BE49-F238E27FC236}">
                <a16:creationId xmlns:a16="http://schemas.microsoft.com/office/drawing/2014/main" id="{C5A956F1-9F60-624C-A48C-76F0612F17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716587"/>
            <a:ext cx="5518150" cy="114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a:extLst>
              <a:ext uri="{FF2B5EF4-FFF2-40B4-BE49-F238E27FC236}">
                <a16:creationId xmlns:a16="http://schemas.microsoft.com/office/drawing/2014/main" id="{42C30EE8-C94F-CF42-99B2-5CE5EF2847E3}"/>
              </a:ext>
            </a:extLst>
          </p:cNvPr>
          <p:cNvSpPr>
            <a:spLocks noGrp="1"/>
          </p:cNvSpPr>
          <p:nvPr>
            <p:ph type="title"/>
          </p:nvPr>
        </p:nvSpPr>
        <p:spPr>
          <a:xfrm>
            <a:off x="390587" y="611398"/>
            <a:ext cx="10255126" cy="1320800"/>
          </a:xfrm>
        </p:spPr>
        <p:txBody>
          <a:bodyPr/>
          <a:lstStyle/>
          <a:p>
            <a:r>
              <a:rPr lang="es-ES" dirty="0" err="1"/>
              <a:t>Energiebronnen</a:t>
            </a:r>
            <a:r>
              <a:rPr lang="es-ES" dirty="0"/>
              <a:t>:</a:t>
            </a:r>
          </a:p>
        </p:txBody>
      </p:sp>
      <p:sp>
        <p:nvSpPr>
          <p:cNvPr id="3" name="Marcador de contenido 2">
            <a:extLst>
              <a:ext uri="{FF2B5EF4-FFF2-40B4-BE49-F238E27FC236}">
                <a16:creationId xmlns:a16="http://schemas.microsoft.com/office/drawing/2014/main" id="{B62F5A14-4A94-FB4E-9F3C-625924F1B123}"/>
              </a:ext>
            </a:extLst>
          </p:cNvPr>
          <p:cNvSpPr>
            <a:spLocks noGrp="1"/>
          </p:cNvSpPr>
          <p:nvPr>
            <p:ph idx="1"/>
          </p:nvPr>
        </p:nvSpPr>
        <p:spPr>
          <a:xfrm>
            <a:off x="239697" y="1473694"/>
            <a:ext cx="9034305" cy="3975998"/>
          </a:xfrm>
        </p:spPr>
        <p:txBody>
          <a:bodyPr>
            <a:normAutofit/>
          </a:bodyPr>
          <a:lstStyle/>
          <a:p>
            <a:r>
              <a:rPr lang="es-ES" sz="2400" dirty="0" err="1"/>
              <a:t>Hernieuwbaar</a:t>
            </a:r>
            <a:endParaRPr lang="es-ES" sz="2400" dirty="0"/>
          </a:p>
          <a:p>
            <a:pPr marL="0" indent="0">
              <a:buNone/>
            </a:pPr>
            <a:endParaRPr lang="es-ES" sz="2400" dirty="0"/>
          </a:p>
        </p:txBody>
      </p:sp>
      <p:pic>
        <p:nvPicPr>
          <p:cNvPr id="4" name="Imagen 3">
            <a:extLst>
              <a:ext uri="{FF2B5EF4-FFF2-40B4-BE49-F238E27FC236}">
                <a16:creationId xmlns:a16="http://schemas.microsoft.com/office/drawing/2014/main" id="{529299CE-A047-F047-80E8-077522028E24}"/>
              </a:ext>
            </a:extLst>
          </p:cNvPr>
          <p:cNvPicPr>
            <a:picLocks noChangeAspect="1"/>
          </p:cNvPicPr>
          <p:nvPr/>
        </p:nvPicPr>
        <p:blipFill>
          <a:blip r:embed="rId3"/>
          <a:stretch>
            <a:fillRect/>
          </a:stretch>
        </p:blipFill>
        <p:spPr>
          <a:xfrm>
            <a:off x="2675761" y="1238361"/>
            <a:ext cx="6598241" cy="4905167"/>
          </a:xfrm>
          <a:prstGeom prst="rect">
            <a:avLst/>
          </a:prstGeom>
        </p:spPr>
      </p:pic>
    </p:spTree>
    <p:extLst>
      <p:ext uri="{BB962C8B-B14F-4D97-AF65-F5344CB8AC3E}">
        <p14:creationId xmlns:p14="http://schemas.microsoft.com/office/powerpoint/2010/main" val="2281171671"/>
      </p:ext>
    </p:extLst>
  </p:cSld>
  <p:clrMapOvr>
    <a:masterClrMapping/>
  </p:clrMapOvr>
</p:sld>
</file>

<file path=ppt/theme/theme1.xml><?xml version="1.0" encoding="utf-8"?>
<a:theme xmlns:a="http://schemas.openxmlformats.org/drawingml/2006/main" name="Faceta">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17AB4643959F046B187FDE66D3A5503" ma:contentTypeVersion="17" ma:contentTypeDescription="Een nieuw document maken." ma:contentTypeScope="" ma:versionID="79e439022d8250601e55eb7f6fd7275e">
  <xsd:schema xmlns:xsd="http://www.w3.org/2001/XMLSchema" xmlns:xs="http://www.w3.org/2001/XMLSchema" xmlns:p="http://schemas.microsoft.com/office/2006/metadata/properties" xmlns:ns2="7361fed8-3208-422d-bd44-bd7f7a1c5909" xmlns:ns3="35091eb4-c0f2-4ddd-b3e8-132f52ac0f96" targetNamespace="http://schemas.microsoft.com/office/2006/metadata/properties" ma:root="true" ma:fieldsID="2852faa2e85fa1b7c1a071c178bd9b3a" ns2:_="" ns3:_="">
    <xsd:import namespace="7361fed8-3208-422d-bd44-bd7f7a1c5909"/>
    <xsd:import namespace="35091eb4-c0f2-4ddd-b3e8-132f52ac0f96"/>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AutoKeyPoints" minOccurs="0"/>
                <xsd:element ref="ns2:MediaServiceKeyPoints" minOccurs="0"/>
                <xsd:element ref="ns3:SharedWithUsers" minOccurs="0"/>
                <xsd:element ref="ns3:SharedWithDetails" minOccurs="0"/>
                <xsd:element ref="ns2:MediaServiceLocation" minOccurs="0"/>
                <xsd:element ref="ns2:WiehebbenerRechten"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361fed8-3208-422d-bd44-bd7f7a1c590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WiehebbenerRechten" ma:index="20" nillable="true" ma:displayName="Wie hebben er Rechten" ma:format="Dropdown" ma:internalName="WiehebbenerRechten">
      <xsd:simpleType>
        <xsd:restriction base="dms:Text">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Afbeeldingtags" ma:readOnly="false" ma:fieldId="{5cf76f15-5ced-4ddc-b409-7134ff3c332f}" ma:taxonomyMulti="true" ma:sspId="93a47304-c374-4b83-8465-55f6e3cc4d8a"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35091eb4-c0f2-4ddd-b3e8-132f52ac0f96" elementFormDefault="qualified">
    <xsd:import namespace="http://schemas.microsoft.com/office/2006/documentManagement/types"/>
    <xsd:import namespace="http://schemas.microsoft.com/office/infopath/2007/PartnerControls"/>
    <xsd:element name="SharedWithUsers" ma:index="17"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Gedeeld met details" ma:internalName="SharedWithDetails" ma:readOnly="true">
      <xsd:simpleType>
        <xsd:restriction base="dms:Note">
          <xsd:maxLength value="255"/>
        </xsd:restriction>
      </xsd:simpleType>
    </xsd:element>
    <xsd:element name="TaxCatchAll" ma:index="24" nillable="true" ma:displayName="Taxonomy Catch All Column" ma:hidden="true" ma:list="{daac2ac2-67f3-42a4-abe1-0a1312d8d7fc}" ma:internalName="TaxCatchAll" ma:showField="CatchAllData" ma:web="35091eb4-c0f2-4ddd-b3e8-132f52ac0f9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91A4855-8F24-4C32-B3C3-A9F388467DCE}"/>
</file>

<file path=customXml/itemProps2.xml><?xml version="1.0" encoding="utf-8"?>
<ds:datastoreItem xmlns:ds="http://schemas.openxmlformats.org/officeDocument/2006/customXml" ds:itemID="{99D94F8D-5F2E-4C67-A8F1-929FF7D129C3}"/>
</file>

<file path=docProps/app.xml><?xml version="1.0" encoding="utf-8"?>
<Properties xmlns="http://schemas.openxmlformats.org/officeDocument/2006/extended-properties" xmlns:vt="http://schemas.openxmlformats.org/officeDocument/2006/docPropsVTypes">
  <Template>Faceta</Template>
  <TotalTime>1607</TotalTime>
  <Words>130</Words>
  <Application>Microsoft Office PowerPoint</Application>
  <PresentationFormat>Breedbeeld</PresentationFormat>
  <Paragraphs>31</Paragraphs>
  <Slides>17</Slides>
  <Notes>0</Notes>
  <HiddenSlides>0</HiddenSlides>
  <MMClips>0</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17</vt:i4>
      </vt:variant>
    </vt:vector>
  </HeadingPairs>
  <TitlesOfParts>
    <vt:vector size="21" baseType="lpstr">
      <vt:lpstr>Arial</vt:lpstr>
      <vt:lpstr>Trebuchet MS</vt:lpstr>
      <vt:lpstr>Wingdings 3</vt:lpstr>
      <vt:lpstr>Faceta</vt:lpstr>
      <vt:lpstr>PowerPoint-presentatie</vt:lpstr>
      <vt:lpstr>PowerPoint-presentatie</vt:lpstr>
      <vt:lpstr>Energie, algemeen concept</vt:lpstr>
      <vt:lpstr>Basiskenmerken van energie</vt:lpstr>
      <vt:lpstr>Soorten energie.</vt:lpstr>
      <vt:lpstr>Elektrische energie</vt:lpstr>
      <vt:lpstr>Elektriciteitsproductie</vt:lpstr>
      <vt:lpstr>Energiebronnen</vt:lpstr>
      <vt:lpstr>Energiebronnen:</vt:lpstr>
      <vt:lpstr>Energiebronnen:</vt:lpstr>
      <vt:lpstr>Energiebronnen:</vt:lpstr>
      <vt:lpstr>Kernenergie</vt:lpstr>
      <vt:lpstr>Milieu-impact van energie</vt:lpstr>
      <vt:lpstr>Schone energie</vt:lpstr>
      <vt:lpstr>Effecten op het milieu</vt:lpstr>
      <vt:lpstr>Blijf leren met</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 and Future of Sustinable Salons</dc:title>
  <dc:creator>Microsoft Office User</dc:creator>
  <cp:keywords>, docId:A73F1E95A88AC352C8B4322D0B680646</cp:keywords>
  <cp:lastModifiedBy>Ganna Chalapko</cp:lastModifiedBy>
  <cp:revision>52</cp:revision>
  <dcterms:created xsi:type="dcterms:W3CDTF">2022-05-07T10:04:49Z</dcterms:created>
  <dcterms:modified xsi:type="dcterms:W3CDTF">2023-07-13T08:54:39Z</dcterms:modified>
</cp:coreProperties>
</file>