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7" r:id="rId6"/>
    <p:sldId id="274" r:id="rId7"/>
    <p:sldId id="275" r:id="rId8"/>
    <p:sldId id="273" r:id="rId9"/>
    <p:sldId id="277" r:id="rId10"/>
    <p:sldId id="276" r:id="rId11"/>
    <p:sldId id="278" r:id="rId12"/>
    <p:sldId id="287" r:id="rId13"/>
    <p:sldId id="280" r:id="rId14"/>
    <p:sldId id="281" r:id="rId15"/>
    <p:sldId id="282" r:id="rId16"/>
    <p:sldId id="283" r:id="rId17"/>
    <p:sldId id="284" r:id="rId18"/>
    <p:sldId id="285" r:id="rId19"/>
    <p:sldId id="286"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24-4-2023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24-4-2023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24-4-2023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24-4-2023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hydraloop.nl/"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sz="4000" b="1" dirty="0">
                <a:latin typeface="play"/>
              </a:rPr>
              <a:t>Legislation around water and setting up a water-efficient salon</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a:solidFill>
                  <a:srgbClr val="000000"/>
                </a:solidFill>
                <a:latin typeface="Play"/>
              </a:rPr>
              <a:t>Management level students' class</a:t>
            </a:r>
            <a:endParaRPr lang="en-US" sz="24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6177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9103" y="340302"/>
            <a:ext cx="7935972" cy="540327"/>
          </a:xfrm>
        </p:spPr>
        <p:txBody>
          <a:bodyPr/>
          <a:lstStyle/>
          <a:p>
            <a:r>
              <a:rPr lang="nl-NL" sz="3600" dirty="0"/>
              <a:t>Index</a:t>
            </a:r>
          </a:p>
        </p:txBody>
      </p:sp>
      <p:sp>
        <p:nvSpPr>
          <p:cNvPr id="3" name="Ondertitel 2"/>
          <p:cNvSpPr>
            <a:spLocks noGrp="1"/>
          </p:cNvSpPr>
          <p:nvPr>
            <p:ph type="subTitle" idx="1"/>
          </p:nvPr>
        </p:nvSpPr>
        <p:spPr>
          <a:xfrm>
            <a:off x="986278" y="880629"/>
            <a:ext cx="8628239" cy="5096742"/>
          </a:xfrm>
        </p:spPr>
        <p:txBody>
          <a:bodyPr>
            <a:normAutofit/>
          </a:bodyPr>
          <a:lstStyle/>
          <a:p>
            <a:pPr marL="514350" indent="-514350" algn="l">
              <a:buFont typeface="+mj-lt"/>
              <a:buAutoNum type="arabicPeriod"/>
            </a:pPr>
            <a:r>
              <a:rPr lang="en-GB" sz="2800" dirty="0">
                <a:latin typeface="Calibri" panose="020F0502020204030204" pitchFamily="34" charset="0"/>
                <a:ea typeface="Calibri" panose="020F0502020204030204" pitchFamily="34" charset="0"/>
              </a:rPr>
              <a:t>Corporate Social Responsibility (CRS)</a:t>
            </a:r>
            <a:endParaRPr lang="en-GB" sz="2800" dirty="0">
              <a:effectLst/>
              <a:latin typeface="Calibri" panose="020F0502020204030204" pitchFamily="34" charset="0"/>
              <a:ea typeface="Calibri" panose="020F0502020204030204" pitchFamily="34" charset="0"/>
            </a:endParaRPr>
          </a:p>
          <a:p>
            <a:pPr marL="514350" indent="-514350" algn="l">
              <a:buFont typeface="+mj-lt"/>
              <a:buAutoNum type="arabicPeriod"/>
            </a:pPr>
            <a:r>
              <a:rPr lang="nl-NL" sz="2800" dirty="0">
                <a:latin typeface="Calibri" panose="020F0502020204030204" pitchFamily="34" charset="0"/>
                <a:ea typeface="Calibri" panose="020F0502020204030204" pitchFamily="34" charset="0"/>
              </a:rPr>
              <a:t>CRS in </a:t>
            </a:r>
            <a:r>
              <a:rPr lang="nl-NL" sz="2800" dirty="0" err="1">
                <a:latin typeface="Calibri" panose="020F0502020204030204" pitchFamily="34" charset="0"/>
                <a:ea typeface="Calibri" panose="020F0502020204030204" pitchFamily="34" charset="0"/>
              </a:rPr>
              <a:t>relation</a:t>
            </a:r>
            <a:r>
              <a:rPr lang="nl-NL" sz="2800" dirty="0">
                <a:latin typeface="Calibri" panose="020F0502020204030204" pitchFamily="34" charset="0"/>
                <a:ea typeface="Calibri" panose="020F0502020204030204" pitchFamily="34" charset="0"/>
              </a:rPr>
              <a:t> </a:t>
            </a:r>
            <a:r>
              <a:rPr lang="nl-NL" sz="2800" dirty="0" err="1">
                <a:latin typeface="Calibri" panose="020F0502020204030204" pitchFamily="34" charset="0"/>
                <a:ea typeface="Calibri" panose="020F0502020204030204" pitchFamily="34" charset="0"/>
              </a:rPr>
              <a:t>to</a:t>
            </a:r>
            <a:r>
              <a:rPr lang="nl-NL" sz="2800" dirty="0">
                <a:latin typeface="Calibri" panose="020F0502020204030204" pitchFamily="34" charset="0"/>
                <a:ea typeface="Calibri" panose="020F0502020204030204" pitchFamily="34" charset="0"/>
              </a:rPr>
              <a:t> water</a:t>
            </a:r>
          </a:p>
          <a:p>
            <a:pPr marL="514350" indent="-514350" algn="l">
              <a:buFont typeface="+mj-lt"/>
              <a:buAutoNum type="arabicPeriod"/>
            </a:pPr>
            <a:r>
              <a:rPr lang="nl-NL" sz="2800" dirty="0" err="1">
                <a:latin typeface="Calibri" panose="020F0502020204030204" pitchFamily="34" charset="0"/>
                <a:ea typeface="Calibri" panose="020F0502020204030204" pitchFamily="34" charset="0"/>
              </a:rPr>
              <a:t>Examples</a:t>
            </a:r>
            <a:r>
              <a:rPr lang="nl-NL" sz="2800" dirty="0">
                <a:latin typeface="Calibri" panose="020F0502020204030204" pitchFamily="34" charset="0"/>
                <a:ea typeface="Calibri" panose="020F0502020204030204" pitchFamily="34" charset="0"/>
              </a:rPr>
              <a:t> of water-</a:t>
            </a:r>
            <a:r>
              <a:rPr lang="nl-NL" sz="2800" dirty="0" err="1">
                <a:latin typeface="Calibri" panose="020F0502020204030204" pitchFamily="34" charset="0"/>
                <a:ea typeface="Calibri" panose="020F0502020204030204" pitchFamily="34" charset="0"/>
              </a:rPr>
              <a:t>related</a:t>
            </a:r>
            <a:r>
              <a:rPr lang="nl-NL" sz="2800" dirty="0">
                <a:latin typeface="Calibri" panose="020F0502020204030204" pitchFamily="34" charset="0"/>
                <a:ea typeface="Calibri" panose="020F0502020204030204" pitchFamily="34" charset="0"/>
              </a:rPr>
              <a:t> CRS</a:t>
            </a:r>
          </a:p>
          <a:p>
            <a:pPr marL="514350" indent="-514350" algn="l">
              <a:buFont typeface="+mj-lt"/>
              <a:buAutoNum type="arabicPeriod"/>
            </a:pPr>
            <a:r>
              <a:rPr lang="nl-NL" sz="2800" dirty="0">
                <a:latin typeface="Calibri" panose="020F0502020204030204" pitchFamily="34" charset="0"/>
                <a:ea typeface="Calibri" panose="020F0502020204030204" pitchFamily="34" charset="0"/>
              </a:rPr>
              <a:t>Companies </a:t>
            </a:r>
            <a:r>
              <a:rPr lang="nl-NL" sz="2800" dirty="0" err="1">
                <a:latin typeface="Calibri" panose="020F0502020204030204" pitchFamily="34" charset="0"/>
                <a:ea typeface="Calibri" panose="020F0502020204030204" pitchFamily="34" charset="0"/>
              </a:rPr>
              <a:t>offering</a:t>
            </a:r>
            <a:r>
              <a:rPr lang="nl-NL" sz="2800" dirty="0">
                <a:latin typeface="Calibri" panose="020F0502020204030204" pitchFamily="34" charset="0"/>
                <a:ea typeface="Calibri" panose="020F0502020204030204" pitchFamily="34" charset="0"/>
              </a:rPr>
              <a:t> </a:t>
            </a:r>
            <a:r>
              <a:rPr lang="nl-NL" sz="2800" dirty="0" err="1">
                <a:latin typeface="Calibri" panose="020F0502020204030204" pitchFamily="34" charset="0"/>
                <a:ea typeface="Calibri" panose="020F0502020204030204" pitchFamily="34" charset="0"/>
              </a:rPr>
              <a:t>products</a:t>
            </a:r>
            <a:r>
              <a:rPr lang="nl-NL" sz="2800" dirty="0">
                <a:latin typeface="Calibri" panose="020F0502020204030204" pitchFamily="34" charset="0"/>
                <a:ea typeface="Calibri" panose="020F0502020204030204" pitchFamily="34" charset="0"/>
              </a:rPr>
              <a:t> or services </a:t>
            </a:r>
            <a:r>
              <a:rPr lang="nl-NL" sz="2800" dirty="0" err="1">
                <a:latin typeface="Calibri" panose="020F0502020204030204" pitchFamily="34" charset="0"/>
                <a:ea typeface="Calibri" panose="020F0502020204030204" pitchFamily="34" charset="0"/>
              </a:rPr>
              <a:t>to</a:t>
            </a:r>
            <a:r>
              <a:rPr lang="nl-NL" sz="2800" dirty="0">
                <a:latin typeface="Calibri" panose="020F0502020204030204" pitchFamily="34" charset="0"/>
                <a:ea typeface="Calibri" panose="020F0502020204030204" pitchFamily="34" charset="0"/>
              </a:rPr>
              <a:t> help</a:t>
            </a:r>
            <a:r>
              <a:rPr lang="en-US" sz="2800" dirty="0">
                <a:latin typeface="Calibri" panose="020F0502020204030204" pitchFamily="34" charset="0"/>
                <a:ea typeface="Calibri" panose="020F0502020204030204" pitchFamily="34" charset="0"/>
              </a:rPr>
              <a:t> a salon owner in more efficient water-management</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Water-related CSR as a marketing tool</a:t>
            </a:r>
          </a:p>
          <a:p>
            <a:pPr algn="l"/>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75930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72DF5-CF9D-415F-A856-A988F4C6F62A}"/>
              </a:ext>
            </a:extLst>
          </p:cNvPr>
          <p:cNvSpPr>
            <a:spLocks noGrp="1"/>
          </p:cNvSpPr>
          <p:nvPr>
            <p:ph type="title"/>
          </p:nvPr>
        </p:nvSpPr>
        <p:spPr>
          <a:xfrm>
            <a:off x="512883" y="327734"/>
            <a:ext cx="8596668" cy="1320800"/>
          </a:xfrm>
        </p:spPr>
        <p:txBody>
          <a:bodyPr/>
          <a:lstStyle/>
          <a:p>
            <a:r>
              <a:rPr lang="en-GB" sz="3600" dirty="0">
                <a:latin typeface="Calibri" panose="020F0502020204030204" pitchFamily="34" charset="0"/>
                <a:ea typeface="Calibri" panose="020F0502020204030204" pitchFamily="34" charset="0"/>
              </a:rPr>
              <a:t>Corporate Social Responsibility (CRS)</a:t>
            </a:r>
            <a:br>
              <a:rPr lang="en-GB" sz="3600" dirty="0">
                <a:effectLst/>
                <a:latin typeface="Calibri" panose="020F0502020204030204" pitchFamily="34" charset="0"/>
                <a:ea typeface="Calibri" panose="020F0502020204030204" pitchFamily="34" charset="0"/>
              </a:rPr>
            </a:br>
            <a:endParaRPr lang="nl-NL" dirty="0"/>
          </a:p>
        </p:txBody>
      </p:sp>
      <p:pic>
        <p:nvPicPr>
          <p:cNvPr id="5" name="Tijdelijke aanduiding voor inhoud 4" descr="Afbeelding met tekst, whiteboard&#10;&#10;Automatisch gegenereerde beschrijving">
            <a:extLst>
              <a:ext uri="{FF2B5EF4-FFF2-40B4-BE49-F238E27FC236}">
                <a16:creationId xmlns:a16="http://schemas.microsoft.com/office/drawing/2014/main" id="{153BFAE7-25C3-4218-A3FE-B357074B84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9752" y="1104599"/>
            <a:ext cx="3399635" cy="2268916"/>
          </a:xfrm>
        </p:spPr>
      </p:pic>
      <p:sp>
        <p:nvSpPr>
          <p:cNvPr id="7" name="Tekstvak 6">
            <a:extLst>
              <a:ext uri="{FF2B5EF4-FFF2-40B4-BE49-F238E27FC236}">
                <a16:creationId xmlns:a16="http://schemas.microsoft.com/office/drawing/2014/main" id="{CC8A5BAA-E239-4149-9A71-753B3428FEE1}"/>
              </a:ext>
            </a:extLst>
          </p:cNvPr>
          <p:cNvSpPr txBox="1"/>
          <p:nvPr/>
        </p:nvSpPr>
        <p:spPr>
          <a:xfrm>
            <a:off x="4099461" y="988134"/>
            <a:ext cx="5781385" cy="4790799"/>
          </a:xfrm>
          <a:prstGeom prst="rect">
            <a:avLst/>
          </a:prstGeom>
          <a:noFill/>
        </p:spPr>
        <p:txBody>
          <a:bodyPr wrap="square">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Corporate social responsibility (CSR) </a:t>
            </a:r>
            <a:r>
              <a:rPr lang="en-GB" sz="2000" dirty="0">
                <a:effectLst/>
                <a:latin typeface="Calibri" panose="020F0502020204030204" pitchFamily="34" charset="0"/>
                <a:ea typeface="Calibri" panose="020F0502020204030204" pitchFamily="34" charset="0"/>
                <a:cs typeface="Calibri" panose="020F0502020204030204" pitchFamily="34" charset="0"/>
              </a:rPr>
              <a:t>is a self-regulating business model that helps a company be socially accountable to itself, its stakeholders and the public. By practicing corporate social responsibility, also called corporate citizenship, companies can be conscious of the kind of impact they are having on all aspects of society, including economic, social and environmental.</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To engage in CSR means that a company is operating in ways that enhance society and the environment instead of contributing negatively to them. CSR helps both improve various aspects of society as well as promote a positive brand image of companies, thus creating a win-win situation.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77F4966D-C279-45DF-9461-50585CE78D3C}"/>
              </a:ext>
            </a:extLst>
          </p:cNvPr>
          <p:cNvSpPr txBox="1"/>
          <p:nvPr/>
        </p:nvSpPr>
        <p:spPr>
          <a:xfrm>
            <a:off x="579678" y="3383533"/>
            <a:ext cx="3215738" cy="312650"/>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Image by rawpixel.com on </a:t>
            </a:r>
            <a:r>
              <a:rPr lang="en-GB" sz="1400" dirty="0" err="1">
                <a:effectLst/>
                <a:latin typeface="Calibri" panose="020F0502020204030204" pitchFamily="34" charset="0"/>
                <a:ea typeface="Calibri" panose="020F0502020204030204" pitchFamily="34" charset="0"/>
                <a:cs typeface="Calibri" panose="020F0502020204030204" pitchFamily="34" charset="0"/>
              </a:rPr>
              <a:t>Freepik</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61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9722" y="553030"/>
            <a:ext cx="9152877" cy="540327"/>
          </a:xfrm>
        </p:spPr>
        <p:txBody>
          <a:bodyPr/>
          <a:lstStyle/>
          <a:p>
            <a:r>
              <a:rPr lang="en-GB" sz="3600" dirty="0">
                <a:latin typeface="Calibri" panose="020F0502020204030204" pitchFamily="34" charset="0"/>
                <a:ea typeface="Calibri" panose="020F0502020204030204" pitchFamily="34" charset="0"/>
              </a:rPr>
              <a:t>CRS in relation to water and water management</a:t>
            </a:r>
            <a:endParaRPr lang="nl-NL" sz="3600" dirty="0"/>
          </a:p>
        </p:txBody>
      </p:sp>
      <p:sp>
        <p:nvSpPr>
          <p:cNvPr id="3" name="Ondertitel 2"/>
          <p:cNvSpPr>
            <a:spLocks noGrp="1"/>
          </p:cNvSpPr>
          <p:nvPr>
            <p:ph type="subTitle" idx="1"/>
          </p:nvPr>
        </p:nvSpPr>
        <p:spPr>
          <a:xfrm>
            <a:off x="683581" y="1093357"/>
            <a:ext cx="8611339" cy="5211613"/>
          </a:xfrm>
        </p:spPr>
        <p:txBody>
          <a:bodyPr>
            <a:normAutofit/>
          </a:bodyPr>
          <a:lstStyle/>
          <a:p>
            <a:pPr algn="l"/>
            <a:r>
              <a:rPr lang="en-GB" sz="2800" dirty="0">
                <a:solidFill>
                  <a:schemeClr val="bg1">
                    <a:lumMod val="50000"/>
                  </a:schemeClr>
                </a:solidFill>
                <a:latin typeface="Calibri" panose="020F0502020204030204" pitchFamily="34" charset="0"/>
                <a:cs typeface="Calibri" panose="020F0502020204030204" pitchFamily="34" charset="0"/>
              </a:rPr>
              <a:t>With some previous knowledge about water-efficiency at a hairdressing salon, can you think of the following:</a:t>
            </a:r>
          </a:p>
          <a:p>
            <a:pPr algn="l"/>
            <a:endParaRPr lang="en-GB" sz="2800" b="0" dirty="0">
              <a:solidFill>
                <a:schemeClr val="bg1">
                  <a:lumMod val="50000"/>
                </a:schemeClr>
              </a:solidFill>
              <a:effectLst/>
              <a:latin typeface="Calibri" panose="020F0502020204030204" pitchFamily="34" charset="0"/>
              <a:cs typeface="Calibri" panose="020F0502020204030204" pitchFamily="34" charset="0"/>
            </a:endParaRPr>
          </a:p>
          <a:p>
            <a:pPr marL="457200" indent="-457200" algn="l">
              <a:buFont typeface="Wingdings" panose="05000000000000000000" pitchFamily="2" charset="2"/>
              <a:buChar char="Ø"/>
            </a:pPr>
            <a:r>
              <a:rPr lang="en-GB" sz="2800" dirty="0">
                <a:solidFill>
                  <a:schemeClr val="bg1">
                    <a:lumMod val="50000"/>
                  </a:schemeClr>
                </a:solidFill>
                <a:latin typeface="Calibri" panose="020F0502020204030204" pitchFamily="34" charset="0"/>
                <a:cs typeface="Calibri" panose="020F0502020204030204" pitchFamily="34" charset="0"/>
              </a:rPr>
              <a:t>What CRS practiced in relation to water and water-efficiency can be applied at a salon?</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How can a salon manager / owner facilitate the use of these practices?</a:t>
            </a:r>
          </a:p>
          <a:p>
            <a:pPr marL="457200" indent="-457200" algn="l">
              <a:buFont typeface="Wingdings" panose="05000000000000000000" pitchFamily="2" charset="2"/>
              <a:buChar char="Ø"/>
            </a:pPr>
            <a:r>
              <a:rPr lang="en-US" sz="2800" dirty="0">
                <a:solidFill>
                  <a:schemeClr val="bg1">
                    <a:lumMod val="50000"/>
                  </a:schemeClr>
                </a:solidFill>
                <a:latin typeface="Calibri" panose="020F0502020204030204" pitchFamily="34" charset="0"/>
                <a:cs typeface="Calibri" panose="020F0502020204030204" pitchFamily="34" charset="0"/>
              </a:rPr>
              <a:t>Can a salon manager / owner use incentives / renumeration system to motivate the employees to apply the water-related CSR at a salon?</a:t>
            </a:r>
            <a:endParaRPr lang="en-GB" sz="2800" dirty="0">
              <a:solidFill>
                <a:schemeClr val="bg1">
                  <a:lumMod val="50000"/>
                </a:schemeClr>
              </a:solidFill>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18336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a:bodyPr>
          <a:lstStyle/>
          <a:p>
            <a:pPr algn="l"/>
            <a:r>
              <a:rPr lang="nl-NL" sz="3600" dirty="0" err="1">
                <a:latin typeface="Calibri" panose="020F0502020204030204" pitchFamily="34" charset="0"/>
                <a:ea typeface="Calibri" panose="020F0502020204030204" pitchFamily="34" charset="0"/>
              </a:rPr>
              <a:t>Examples</a:t>
            </a:r>
            <a:r>
              <a:rPr lang="nl-NL" sz="3600" dirty="0">
                <a:latin typeface="Calibri" panose="020F0502020204030204" pitchFamily="34" charset="0"/>
                <a:ea typeface="Calibri" panose="020F0502020204030204" pitchFamily="34" charset="0"/>
              </a:rPr>
              <a:t> of water-</a:t>
            </a:r>
            <a:r>
              <a:rPr lang="nl-NL" sz="3600" dirty="0" err="1">
                <a:latin typeface="Calibri" panose="020F0502020204030204" pitchFamily="34" charset="0"/>
                <a:ea typeface="Calibri" panose="020F0502020204030204" pitchFamily="34" charset="0"/>
              </a:rPr>
              <a:t>related</a:t>
            </a:r>
            <a:r>
              <a:rPr lang="nl-NL" sz="3600" dirty="0">
                <a:latin typeface="Calibri" panose="020F0502020204030204" pitchFamily="34" charset="0"/>
                <a:ea typeface="Calibri" panose="020F0502020204030204" pitchFamily="34" charset="0"/>
              </a:rPr>
              <a:t> CRS</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r>
              <a:rPr lang="en-GB" sz="2400" dirty="0">
                <a:effectLst/>
                <a:latin typeface="Calibri" panose="020F0502020204030204" pitchFamily="34" charset="0"/>
                <a:ea typeface="Calibri" panose="020F0502020204030204" pitchFamily="34" charset="0"/>
              </a:rPr>
              <a:t>Join-the-Pipe – great example of water-related CSR project:</a:t>
            </a:r>
          </a:p>
          <a:p>
            <a:pPr marL="0" indent="0">
              <a:buNone/>
            </a:pPr>
            <a:endParaRPr lang="en-GB" sz="2400" dirty="0">
              <a:latin typeface="Calibri" panose="020F0502020204030204" pitchFamily="34" charset="0"/>
              <a:ea typeface="Calibri" panose="020F0502020204030204" pitchFamily="34" charset="0"/>
            </a:endParaRPr>
          </a:p>
          <a:p>
            <a:pPr marL="0" indent="0">
              <a:buNone/>
            </a:pPr>
            <a:r>
              <a:rPr lang="en-GB" sz="2400" b="1" dirty="0">
                <a:latin typeface="Calibri" panose="020F0502020204030204" pitchFamily="34" charset="0"/>
                <a:ea typeface="Calibri" panose="020F0502020204030204" pitchFamily="34" charset="0"/>
              </a:rPr>
              <a:t>WORK IN PAIRS / SMALL GROUPS</a:t>
            </a:r>
            <a:br>
              <a:rPr lang="en-GB" sz="2400" dirty="0">
                <a:effectLst/>
                <a:latin typeface="Calibri" panose="020F0502020204030204" pitchFamily="34" charset="0"/>
                <a:ea typeface="Calibri" panose="020F0502020204030204" pitchFamily="34" charset="0"/>
              </a:rPr>
            </a:br>
            <a:r>
              <a:rPr lang="en-GB" sz="2400" dirty="0">
                <a:effectLst/>
                <a:latin typeface="Calibri" panose="020F0502020204030204" pitchFamily="34" charset="0"/>
                <a:ea typeface="Calibri" panose="020F0502020204030204" pitchFamily="34" charset="0"/>
              </a:rPr>
              <a:t>Study the website of Join the Pipe (scan the QR). </a:t>
            </a:r>
          </a:p>
          <a:p>
            <a:pPr marL="0" indent="0">
              <a:buNone/>
            </a:pPr>
            <a:r>
              <a:rPr lang="en-GB" sz="2400" dirty="0">
                <a:effectLst/>
                <a:latin typeface="Calibri" panose="020F0502020204030204" pitchFamily="34" charset="0"/>
                <a:ea typeface="Calibri" panose="020F0502020204030204" pitchFamily="34" charset="0"/>
              </a:rPr>
              <a:t>What can you tell about the mission of the project? </a:t>
            </a:r>
          </a:p>
          <a:p>
            <a:pPr marL="0" indent="0">
              <a:buNone/>
            </a:pPr>
            <a:r>
              <a:rPr lang="en-GB" sz="2400" dirty="0">
                <a:effectLst/>
                <a:latin typeface="Calibri" panose="020F0502020204030204" pitchFamily="34" charset="0"/>
                <a:ea typeface="Calibri" panose="020F0502020204030204" pitchFamily="34" charset="0"/>
              </a:rPr>
              <a:t>Can a hairdresser salon owner work together with the organisation? </a:t>
            </a:r>
          </a:p>
          <a:p>
            <a:pPr marL="0" indent="0">
              <a:buNone/>
            </a:pPr>
            <a:r>
              <a:rPr lang="en-GB" sz="2400" dirty="0">
                <a:effectLst/>
                <a:latin typeface="Calibri" panose="020F0502020204030204" pitchFamily="34" charset="0"/>
                <a:ea typeface="Calibri" panose="020F0502020204030204" pitchFamily="34" charset="0"/>
              </a:rPr>
              <a:t>What are the collaboration opportunities for (small) businesses you can find about on their website?</a:t>
            </a:r>
            <a:endParaRPr lang="en-US" sz="2400" dirty="0"/>
          </a:p>
          <a:p>
            <a:pPr marL="0" indent="0">
              <a:buNone/>
            </a:pPr>
            <a:endParaRPr lang="en-US" sz="2400" dirty="0"/>
          </a:p>
          <a:p>
            <a:pPr marL="0" indent="0">
              <a:buNone/>
            </a:pPr>
            <a:endParaRPr lang="nl-NL" dirty="0"/>
          </a:p>
        </p:txBody>
      </p:sp>
      <p:pic>
        <p:nvPicPr>
          <p:cNvPr id="4" name="Afbeelding 3">
            <a:extLst>
              <a:ext uri="{FF2B5EF4-FFF2-40B4-BE49-F238E27FC236}">
                <a16:creationId xmlns:a16="http://schemas.microsoft.com/office/drawing/2014/main" id="{DD0B196E-9349-47D3-8274-9D30E83C9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7" y="4447998"/>
            <a:ext cx="2198370" cy="2198370"/>
          </a:xfrm>
          <a:prstGeom prst="rect">
            <a:avLst/>
          </a:prstGeom>
        </p:spPr>
      </p:pic>
    </p:spTree>
    <p:extLst>
      <p:ext uri="{BB962C8B-B14F-4D97-AF65-F5344CB8AC3E}">
        <p14:creationId xmlns:p14="http://schemas.microsoft.com/office/powerpoint/2010/main" val="366583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5073" y="928005"/>
            <a:ext cx="10607958" cy="540327"/>
          </a:xfrm>
        </p:spPr>
        <p:txBody>
          <a:bodyPr/>
          <a:lstStyle/>
          <a:p>
            <a:pPr algn="l"/>
            <a:r>
              <a:rPr lang="nl-NL" sz="3600" dirty="0">
                <a:latin typeface="Calibri" panose="020F0502020204030204" pitchFamily="34" charset="0"/>
                <a:ea typeface="Calibri" panose="020F0502020204030204" pitchFamily="34" charset="0"/>
              </a:rPr>
              <a:t>Companies </a:t>
            </a:r>
            <a:r>
              <a:rPr lang="nl-NL" sz="3600" dirty="0" err="1">
                <a:latin typeface="Calibri" panose="020F0502020204030204" pitchFamily="34" charset="0"/>
                <a:ea typeface="Calibri" panose="020F0502020204030204" pitchFamily="34" charset="0"/>
              </a:rPr>
              <a:t>offering</a:t>
            </a:r>
            <a:r>
              <a:rPr lang="nl-NL" sz="3600" dirty="0">
                <a:latin typeface="Calibri" panose="020F0502020204030204" pitchFamily="34" charset="0"/>
                <a:ea typeface="Calibri" panose="020F0502020204030204" pitchFamily="34" charset="0"/>
              </a:rPr>
              <a:t> </a:t>
            </a:r>
            <a:r>
              <a:rPr lang="nl-NL" sz="3600" dirty="0" err="1">
                <a:latin typeface="Calibri" panose="020F0502020204030204" pitchFamily="34" charset="0"/>
                <a:ea typeface="Calibri" panose="020F0502020204030204" pitchFamily="34" charset="0"/>
              </a:rPr>
              <a:t>products</a:t>
            </a:r>
            <a:r>
              <a:rPr lang="nl-NL" sz="3600" dirty="0">
                <a:latin typeface="Calibri" panose="020F0502020204030204" pitchFamily="34" charset="0"/>
                <a:ea typeface="Calibri" panose="020F0502020204030204" pitchFamily="34" charset="0"/>
              </a:rPr>
              <a:t> </a:t>
            </a:r>
            <a:r>
              <a:rPr lang="nl-NL" sz="3600" dirty="0" err="1">
                <a:latin typeface="Calibri" panose="020F0502020204030204" pitchFamily="34" charset="0"/>
                <a:ea typeface="Calibri" panose="020F0502020204030204" pitchFamily="34" charset="0"/>
              </a:rPr>
              <a:t>to</a:t>
            </a:r>
            <a:r>
              <a:rPr lang="nl-NL" sz="3600" dirty="0">
                <a:latin typeface="Calibri" panose="020F0502020204030204" pitchFamily="34" charset="0"/>
                <a:ea typeface="Calibri" panose="020F0502020204030204" pitchFamily="34" charset="0"/>
              </a:rPr>
              <a:t> help</a:t>
            </a:r>
            <a:r>
              <a:rPr lang="en-US" sz="3600" dirty="0">
                <a:latin typeface="Calibri" panose="020F0502020204030204" pitchFamily="34" charset="0"/>
                <a:ea typeface="Calibri" panose="020F0502020204030204" pitchFamily="34" charset="0"/>
              </a:rPr>
              <a:t> a salon </a:t>
            </a:r>
            <a:br>
              <a:rPr lang="en-US" sz="3600" dirty="0">
                <a:latin typeface="Calibri" panose="020F0502020204030204" pitchFamily="34" charset="0"/>
                <a:ea typeface="Calibri" panose="020F0502020204030204" pitchFamily="34" charset="0"/>
              </a:rPr>
            </a:br>
            <a:r>
              <a:rPr lang="en-US" sz="3600" dirty="0">
                <a:latin typeface="Calibri" panose="020F0502020204030204" pitchFamily="34" charset="0"/>
                <a:ea typeface="Calibri" panose="020F0502020204030204" pitchFamily="34" charset="0"/>
              </a:rPr>
              <a:t>owner in more efficient water-management</a:t>
            </a:r>
          </a:p>
        </p:txBody>
      </p:sp>
      <p:sp>
        <p:nvSpPr>
          <p:cNvPr id="3" name="Ondertitel 2"/>
          <p:cNvSpPr>
            <a:spLocks noGrp="1"/>
          </p:cNvSpPr>
          <p:nvPr>
            <p:ph type="subTitle" idx="1"/>
          </p:nvPr>
        </p:nvSpPr>
        <p:spPr>
          <a:xfrm>
            <a:off x="792021" y="1622392"/>
            <a:ext cx="8600554" cy="4325536"/>
          </a:xfrm>
        </p:spPr>
        <p:txBody>
          <a:bodyPr>
            <a:noAutofit/>
          </a:bodyPr>
          <a:lstStyle/>
          <a:p>
            <a:pPr algn="l">
              <a:lnSpc>
                <a:spcPct val="107000"/>
              </a:lnSpc>
              <a:spcAft>
                <a:spcPts val="800"/>
              </a:spcAft>
            </a:pPr>
            <a:r>
              <a:rPr lang="en-GB" sz="2200" dirty="0">
                <a:effectLst/>
                <a:latin typeface="Calibri" panose="020F0502020204030204" pitchFamily="34" charset="0"/>
                <a:ea typeface="Calibri" panose="020F0502020204030204" pitchFamily="34" charset="0"/>
                <a:cs typeface="Calibri" panose="020F0502020204030204" pitchFamily="34" charset="0"/>
              </a:rPr>
              <a:t>There are companies which help an entrepreneur (an owner of a hairdressing salon) with for reducing, reusing or purifying the water</a:t>
            </a:r>
          </a:p>
          <a:p>
            <a:pPr algn="l">
              <a:lnSpc>
                <a:spcPct val="107000"/>
              </a:lnSpc>
              <a:spcAft>
                <a:spcPts val="800"/>
              </a:spcAft>
            </a:pPr>
            <a:r>
              <a:rPr lang="en-GB" sz="2200" dirty="0">
                <a:effectLst/>
                <a:latin typeface="Calibri" panose="020F0502020204030204" pitchFamily="34" charset="0"/>
                <a:ea typeface="Calibri" panose="020F0502020204030204" pitchFamily="34" charset="0"/>
                <a:cs typeface="Calibri" panose="020F0502020204030204" pitchFamily="34" charset="0"/>
              </a:rPr>
              <a:t>E.g. </a:t>
            </a:r>
            <a:r>
              <a:rPr lang="en-GB" sz="22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Hydraloop</a:t>
            </a:r>
            <a:r>
              <a:rPr lang="en-GB" sz="2200" dirty="0">
                <a:effectLst/>
                <a:latin typeface="Calibri" panose="020F0502020204030204" pitchFamily="34" charset="0"/>
                <a:ea typeface="Calibri" panose="020F0502020204030204" pitchFamily="34" charset="0"/>
                <a:cs typeface="Calibri" panose="020F0502020204030204" pitchFamily="34" charset="0"/>
              </a:rPr>
              <a:t>, companies producing water-saving faucets, showerheads etc.</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2200" b="1" dirty="0">
                <a:latin typeface="Calibri" panose="020F0502020204030204" pitchFamily="34" charset="0"/>
                <a:ea typeface="Calibri" panose="020F0502020204030204" pitchFamily="34" charset="0"/>
                <a:cs typeface="Calibri" panose="020F0502020204030204" pitchFamily="34" charset="0"/>
              </a:rPr>
              <a:t>WORK IN PAIRS / SMALL GROUPS</a:t>
            </a:r>
          </a:p>
          <a:p>
            <a:pPr marL="285750" indent="-285750" algn="l">
              <a:lnSpc>
                <a:spcPct val="107000"/>
              </a:lnSpc>
              <a:spcAft>
                <a:spcPts val="800"/>
              </a:spcAft>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L</a:t>
            </a:r>
            <a:r>
              <a:rPr lang="en-GB" sz="2000" dirty="0">
                <a:effectLst/>
                <a:latin typeface="Calibri" panose="020F0502020204030204" pitchFamily="34" charset="0"/>
                <a:ea typeface="Calibri" panose="020F0502020204030204" pitchFamily="34" charset="0"/>
                <a:cs typeface="Calibri" panose="020F0502020204030204" pitchFamily="34" charset="0"/>
              </a:rPr>
              <a:t>ook up 2 or 3 of these companies on the internet. What kind of principle(s) is their water-saving or water-purifying solution based on?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Wingdings" panose="05000000000000000000" pitchFamily="2" charset="2"/>
              <a:buChar char="Ø"/>
            </a:pPr>
            <a:r>
              <a:rPr lang="en-GB" sz="2000" dirty="0">
                <a:effectLst/>
                <a:latin typeface="Calibri" panose="020F0502020204030204" pitchFamily="34" charset="0"/>
                <a:ea typeface="Calibri" panose="020F0502020204030204" pitchFamily="34" charset="0"/>
                <a:cs typeface="Calibri" panose="020F0502020204030204" pitchFamily="34" charset="0"/>
              </a:rPr>
              <a:t>Do you know any salons or other companies that use an independent water-recycling system? If not, try to find them online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54148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14EF8-F8A1-42B6-B57B-9B663FCF3179}"/>
              </a:ext>
            </a:extLst>
          </p:cNvPr>
          <p:cNvSpPr>
            <a:spLocks noGrp="1"/>
          </p:cNvSpPr>
          <p:nvPr>
            <p:ph type="title"/>
          </p:nvPr>
        </p:nvSpPr>
        <p:spPr/>
        <p:txBody>
          <a:bodyPr/>
          <a:lstStyle/>
          <a:p>
            <a:r>
              <a:rPr lang="en-US" sz="3600" dirty="0">
                <a:latin typeface="Calibri" panose="020F0502020204030204" pitchFamily="34" charset="0"/>
                <a:ea typeface="Calibri" panose="020F0502020204030204" pitchFamily="34" charset="0"/>
              </a:rPr>
              <a:t>Water-related CSR as a marketing tool</a:t>
            </a:r>
            <a:endParaRPr lang="nl-NL" dirty="0"/>
          </a:p>
        </p:txBody>
      </p:sp>
      <p:sp>
        <p:nvSpPr>
          <p:cNvPr id="3" name="Tijdelijke aanduiding voor inhoud 2">
            <a:extLst>
              <a:ext uri="{FF2B5EF4-FFF2-40B4-BE49-F238E27FC236}">
                <a16:creationId xmlns:a16="http://schemas.microsoft.com/office/drawing/2014/main" id="{062E1F3C-A6E5-4902-8CED-F0D14E5E106F}"/>
              </a:ext>
            </a:extLst>
          </p:cNvPr>
          <p:cNvSpPr>
            <a:spLocks noGrp="1"/>
          </p:cNvSpPr>
          <p:nvPr>
            <p:ph idx="1"/>
          </p:nvPr>
        </p:nvSpPr>
        <p:spPr>
          <a:xfrm>
            <a:off x="677334" y="1778850"/>
            <a:ext cx="8596668" cy="3880773"/>
          </a:xfrm>
        </p:spPr>
        <p:txBody>
          <a:bodyPr>
            <a:normAutofit fontScale="92500"/>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C</a:t>
            </a:r>
            <a:r>
              <a:rPr lang="en-GB" sz="2400" dirty="0">
                <a:effectLst/>
                <a:latin typeface="Calibri" panose="020F0502020204030204" pitchFamily="34" charset="0"/>
                <a:ea typeface="Calibri" panose="020F0502020204030204" pitchFamily="34" charset="0"/>
                <a:cs typeface="Calibri" panose="020F0502020204030204" pitchFamily="34" charset="0"/>
              </a:rPr>
              <a:t>ustomers nowadays become more and more environmentally conscious!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If you are using (water-related) CSR in your salon, make sure to:</a:t>
            </a:r>
          </a:p>
          <a:p>
            <a:pPr marL="0" indent="0">
              <a:buNone/>
            </a:pPr>
            <a:r>
              <a:rPr lang="en-GB" sz="2400" b="1" dirty="0">
                <a:effectLst/>
                <a:latin typeface="Calibri" panose="020F0502020204030204" pitchFamily="34" charset="0"/>
                <a:ea typeface="Calibri" panose="020F0502020204030204" pitchFamily="34" charset="0"/>
                <a:cs typeface="Calibri" panose="020F0502020204030204" pitchFamily="34" charset="0"/>
              </a:rPr>
              <a:t>Promote these kind of practices in your marketing communication by:</a:t>
            </a:r>
          </a:p>
          <a:p>
            <a:pPr>
              <a:buFont typeface="Wingdings" panose="05000000000000000000" pitchFamily="2" charset="2"/>
              <a:buChar char="Ø"/>
            </a:pPr>
            <a:r>
              <a:rPr lang="en-GB" sz="2400" dirty="0">
                <a:latin typeface="Calibri" panose="020F0502020204030204" pitchFamily="34" charset="0"/>
                <a:ea typeface="Calibri" panose="020F0502020204030204" pitchFamily="34" charset="0"/>
                <a:cs typeface="Calibri" panose="020F0502020204030204" pitchFamily="34" charset="0"/>
              </a:rPr>
              <a:t>H</a:t>
            </a:r>
            <a:r>
              <a:rPr lang="en-GB" sz="2400" dirty="0">
                <a:effectLst/>
                <a:latin typeface="Calibri" panose="020F0502020204030204" pitchFamily="34" charset="0"/>
                <a:ea typeface="Calibri" panose="020F0502020204030204" pitchFamily="34" charset="0"/>
                <a:cs typeface="Calibri" panose="020F0502020204030204" pitchFamily="34" charset="0"/>
              </a:rPr>
              <a:t>anging around some posters that you save water</a:t>
            </a:r>
          </a:p>
          <a:p>
            <a:pPr>
              <a:buFont typeface="Wingdings" panose="05000000000000000000" pitchFamily="2" charset="2"/>
              <a:buChar char="Ø"/>
            </a:pPr>
            <a:r>
              <a:rPr lang="en-GB" sz="2400" dirty="0">
                <a:latin typeface="Calibri" panose="020F0502020204030204" pitchFamily="34" charset="0"/>
                <a:ea typeface="Calibri" panose="020F0502020204030204" pitchFamily="34" charset="0"/>
                <a:cs typeface="Calibri" panose="020F0502020204030204" pitchFamily="34" charset="0"/>
              </a:rPr>
              <a:t>A</a:t>
            </a:r>
            <a:r>
              <a:rPr lang="en-GB" sz="2400" dirty="0">
                <a:effectLst/>
                <a:latin typeface="Calibri" panose="020F0502020204030204" pitchFamily="34" charset="0"/>
                <a:ea typeface="Calibri" panose="020F0502020204030204" pitchFamily="34" charset="0"/>
                <a:cs typeface="Calibri" panose="020F0502020204030204" pitchFamily="34" charset="0"/>
              </a:rPr>
              <a:t>dding a disclaimer on your website or social media that you are saving water / sorting waste / using green hair and scalp products</a:t>
            </a:r>
          </a:p>
          <a:p>
            <a:pPr>
              <a:buFont typeface="Wingdings" panose="05000000000000000000" pitchFamily="2" charset="2"/>
              <a:buChar char="Ø"/>
            </a:pPr>
            <a:r>
              <a:rPr lang="en-GB" sz="2400" dirty="0">
                <a:effectLst/>
                <a:latin typeface="Calibri" panose="020F0502020204030204" pitchFamily="34" charset="0"/>
                <a:ea typeface="Calibri" panose="020F0502020204030204" pitchFamily="34" charset="0"/>
                <a:cs typeface="Calibri" panose="020F0502020204030204" pitchFamily="34" charset="0"/>
              </a:rPr>
              <a:t>are awarded a quality mark or certification etc.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78962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55" y="348816"/>
            <a:ext cx="9152877" cy="540327"/>
          </a:xfrm>
        </p:spPr>
        <p:txBody>
          <a:bodyPr/>
          <a:lstStyle/>
          <a:p>
            <a:r>
              <a:rPr lang="en-GB" sz="3600" dirty="0">
                <a:latin typeface="Calibri" panose="020F0502020204030204" pitchFamily="34" charset="0"/>
              </a:rPr>
              <a:t>Recap – what have you learned?</a:t>
            </a:r>
            <a:endParaRPr lang="nl-NL" sz="3600" dirty="0"/>
          </a:p>
        </p:txBody>
      </p:sp>
      <p:sp>
        <p:nvSpPr>
          <p:cNvPr id="3" name="Ondertitel 2"/>
          <p:cNvSpPr>
            <a:spLocks noGrp="1"/>
          </p:cNvSpPr>
          <p:nvPr>
            <p:ph type="subTitle" idx="1"/>
          </p:nvPr>
        </p:nvSpPr>
        <p:spPr>
          <a:xfrm>
            <a:off x="737701" y="1200682"/>
            <a:ext cx="9436109" cy="5247734"/>
          </a:xfrm>
        </p:spPr>
        <p:txBody>
          <a:bodyPr>
            <a:normAutofit/>
          </a:bodyPr>
          <a:lstStyle/>
          <a:p>
            <a:pPr marL="457200" indent="-457200" algn="l">
              <a:spcBef>
                <a:spcPts val="0"/>
              </a:spcBef>
              <a:spcAft>
                <a:spcPts val="600"/>
              </a:spcAft>
              <a:buFont typeface="+mj-lt"/>
              <a:buAutoNum type="arabicPeriod"/>
            </a:pPr>
            <a:r>
              <a:rPr lang="en-US" sz="2400" dirty="0">
                <a:solidFill>
                  <a:schemeClr val="bg1">
                    <a:lumMod val="50000"/>
                  </a:schemeClr>
                </a:solidFill>
                <a:latin typeface="Calibri" panose="020F0502020204030204" pitchFamily="34" charset="0"/>
                <a:cs typeface="Calibri" panose="020F0502020204030204" pitchFamily="34" charset="0"/>
              </a:rPr>
              <a:t>What is CRS?</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What is CRS in relation to water and in the context of a hairdr</a:t>
            </a:r>
            <a:r>
              <a:rPr lang="en-US" sz="2400" dirty="0">
                <a:solidFill>
                  <a:schemeClr val="bg1">
                    <a:lumMod val="50000"/>
                  </a:schemeClr>
                </a:solidFill>
                <a:latin typeface="Calibri" panose="020F0502020204030204" pitchFamily="34" charset="0"/>
                <a:cs typeface="Calibri" panose="020F0502020204030204" pitchFamily="34" charset="0"/>
              </a:rPr>
              <a:t>esser salon?</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Learned abou</a:t>
            </a:r>
            <a:r>
              <a:rPr lang="en-US" sz="2400" dirty="0">
                <a:solidFill>
                  <a:schemeClr val="bg1">
                    <a:lumMod val="50000"/>
                  </a:schemeClr>
                </a:solidFill>
                <a:latin typeface="Calibri" panose="020F0502020204030204" pitchFamily="34" charset="0"/>
                <a:cs typeface="Calibri" panose="020F0502020204030204" pitchFamily="34" charset="0"/>
              </a:rPr>
              <a:t>t a good water-related CSR example\</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Looked at companies helping entrepreneurs have a better and mor</a:t>
            </a:r>
            <a:r>
              <a:rPr lang="en-US" sz="2400" dirty="0">
                <a:solidFill>
                  <a:schemeClr val="bg1">
                    <a:lumMod val="50000"/>
                  </a:schemeClr>
                </a:solidFill>
                <a:latin typeface="Calibri" panose="020F0502020204030204" pitchFamily="34" charset="0"/>
                <a:cs typeface="Calibri" panose="020F0502020204030204" pitchFamily="34" charset="0"/>
              </a:rPr>
              <a:t>e efficient water-management</a:t>
            </a:r>
          </a:p>
          <a:p>
            <a:pPr marL="457200" indent="-457200" algn="l">
              <a:spcBef>
                <a:spcPts val="0"/>
              </a:spcBef>
              <a:spcAft>
                <a:spcPts val="600"/>
              </a:spcAft>
              <a:buFont typeface="+mj-lt"/>
              <a:buAutoNum type="arabicPeriod"/>
            </a:pPr>
            <a:r>
              <a:rPr lang="en-US" sz="2400" b="0" dirty="0">
                <a:solidFill>
                  <a:schemeClr val="bg1">
                    <a:lumMod val="50000"/>
                  </a:schemeClr>
                </a:solidFill>
                <a:effectLst/>
                <a:latin typeface="Calibri" panose="020F0502020204030204" pitchFamily="34" charset="0"/>
                <a:cs typeface="Calibri" panose="020F0502020204030204" pitchFamily="34" charset="0"/>
              </a:rPr>
              <a:t>How and why your can use your water-related CSR as a marketing tool</a:t>
            </a: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609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0" y="455036"/>
            <a:ext cx="7935972" cy="540327"/>
          </a:xfrm>
        </p:spPr>
        <p:txBody>
          <a:bodyPr/>
          <a:lstStyle/>
          <a:p>
            <a:r>
              <a:rPr lang="nl-NL" sz="3600" dirty="0"/>
              <a:t>Index</a:t>
            </a:r>
          </a:p>
        </p:txBody>
      </p:sp>
      <p:sp>
        <p:nvSpPr>
          <p:cNvPr id="3" name="Ondertitel 2"/>
          <p:cNvSpPr>
            <a:spLocks noGrp="1"/>
          </p:cNvSpPr>
          <p:nvPr>
            <p:ph type="subTitle" idx="1"/>
          </p:nvPr>
        </p:nvSpPr>
        <p:spPr>
          <a:xfrm>
            <a:off x="986278" y="880629"/>
            <a:ext cx="7728355" cy="5096742"/>
          </a:xfrm>
        </p:spPr>
        <p:txBody>
          <a:bodyPr>
            <a:normAutofit/>
          </a:bodyPr>
          <a:lstStyle/>
          <a:p>
            <a:pPr marL="514350" indent="-514350" algn="l">
              <a:buFont typeface="+mj-lt"/>
              <a:buAutoNum type="arabicPeriod"/>
            </a:pPr>
            <a:r>
              <a:rPr lang="en-GB" sz="2800" dirty="0">
                <a:latin typeface="Calibri" panose="020F0502020204030204" pitchFamily="34" charset="0"/>
                <a:ea typeface="Calibri" panose="020F0502020204030204" pitchFamily="34" charset="0"/>
              </a:rPr>
              <a:t>L</a:t>
            </a:r>
            <a:r>
              <a:rPr lang="en-GB" sz="2800" dirty="0">
                <a:effectLst/>
                <a:latin typeface="Calibri" panose="020F0502020204030204" pitchFamily="34" charset="0"/>
                <a:ea typeface="Calibri" panose="020F0502020204030204" pitchFamily="34" charset="0"/>
              </a:rPr>
              <a:t>egislation (rules and laws) about water and water pollution in your country / region</a:t>
            </a:r>
          </a:p>
          <a:p>
            <a:pPr marL="514350" indent="-514350" algn="l">
              <a:buFont typeface="+mj-lt"/>
              <a:buAutoNum type="arabicPeriod"/>
            </a:pPr>
            <a:r>
              <a:rPr lang="en-GB" sz="2800" dirty="0">
                <a:latin typeface="Calibri" panose="020F0502020204030204" pitchFamily="34" charset="0"/>
                <a:ea typeface="Calibri" panose="020F0502020204030204" pitchFamily="34" charset="0"/>
              </a:rPr>
              <a:t>Why is it important to know the rules and laws? </a:t>
            </a:r>
          </a:p>
          <a:p>
            <a:pPr marL="514350" indent="-514350" algn="l">
              <a:buFont typeface="+mj-lt"/>
              <a:buAutoNum type="arabicPeriod"/>
            </a:pPr>
            <a:r>
              <a:rPr lang="en-GB" sz="2800" dirty="0">
                <a:latin typeface="Calibri" panose="020F0502020204030204" pitchFamily="34" charset="0"/>
                <a:ea typeface="Calibri" panose="020F0502020204030204" pitchFamily="34" charset="0"/>
              </a:rPr>
              <a:t>Giving water-saving advice [task]</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Water saving as part of the business plan for your Dream Salon [task</a:t>
            </a:r>
          </a:p>
          <a:p>
            <a:pPr marL="514350" indent="-514350" algn="l">
              <a:buFont typeface="+mj-lt"/>
              <a:buAutoNum type="arabicPeriod"/>
            </a:pPr>
            <a:r>
              <a:rPr lang="en-US" sz="2800" dirty="0">
                <a:latin typeface="Calibri" panose="020F0502020204030204" pitchFamily="34" charset="0"/>
                <a:ea typeface="Calibri" panose="020F0502020204030204" pitchFamily="34" charset="0"/>
              </a:rPr>
              <a:t>Recap: what have you learned?</a:t>
            </a:r>
          </a:p>
          <a:p>
            <a:pPr algn="l"/>
            <a:endParaRPr lang="en-US"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514350" indent="-514350" algn="l">
              <a:buFont typeface="+mj-lt"/>
              <a:buAutoNum type="arabicPeriod"/>
            </a:pPr>
            <a:endParaRPr lang="en-GB" sz="2800" dirty="0">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Calibri" panose="020F0502020204030204" pitchFamily="34" charset="0"/>
            </a:endParaRPr>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el 1">
            <a:extLst>
              <a:ext uri="{FF2B5EF4-FFF2-40B4-BE49-F238E27FC236}">
                <a16:creationId xmlns:a16="http://schemas.microsoft.com/office/drawing/2014/main" id="{672B6CDD-FDBD-4587-85CB-B4C9E4E50C59}"/>
              </a:ext>
            </a:extLst>
          </p:cNvPr>
          <p:cNvSpPr>
            <a:spLocks noGrp="1"/>
          </p:cNvSpPr>
          <p:nvPr>
            <p:ph type="title"/>
          </p:nvPr>
        </p:nvSpPr>
        <p:spPr>
          <a:xfrm>
            <a:off x="294191" y="298135"/>
            <a:ext cx="4613363" cy="1375608"/>
          </a:xfrm>
        </p:spPr>
        <p:txBody>
          <a:bodyPr anchor="ctr">
            <a:normAutofit fontScale="90000"/>
          </a:bodyPr>
          <a:lstStyle/>
          <a:p>
            <a:pPr>
              <a:lnSpc>
                <a:spcPct val="90000"/>
              </a:lnSpc>
            </a:pP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WATER LEGISLATION RESEARCH ASSIGNMENT</a:t>
            </a:r>
            <a:br>
              <a:rPr lang="nl-NL"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GB" sz="2300" dirty="0">
                <a:solidFill>
                  <a:schemeClr val="bg1"/>
                </a:solidFill>
                <a:effectLst/>
                <a:latin typeface="Calibri" panose="020F0502020204030204" pitchFamily="34" charset="0"/>
                <a:ea typeface="Calibri" panose="020F0502020204030204" pitchFamily="34" charset="0"/>
              </a:rPr>
            </a:br>
            <a:endParaRPr lang="nl-NL" sz="2300" dirty="0">
              <a:solidFill>
                <a:schemeClr val="bg1"/>
              </a:solidFill>
            </a:endParaRPr>
          </a:p>
        </p:txBody>
      </p:sp>
      <p:sp>
        <p:nvSpPr>
          <p:cNvPr id="3" name="Tijdelijke aanduiding voor inhoud 2">
            <a:extLst>
              <a:ext uri="{FF2B5EF4-FFF2-40B4-BE49-F238E27FC236}">
                <a16:creationId xmlns:a16="http://schemas.microsoft.com/office/drawing/2014/main" id="{89EED97D-1010-43CB-81D4-2B25A7A05324}"/>
              </a:ext>
            </a:extLst>
          </p:cNvPr>
          <p:cNvSpPr>
            <a:spLocks noGrp="1"/>
          </p:cNvSpPr>
          <p:nvPr>
            <p:ph idx="1"/>
          </p:nvPr>
        </p:nvSpPr>
        <p:spPr>
          <a:xfrm>
            <a:off x="401925" y="1506406"/>
            <a:ext cx="4505629" cy="4379489"/>
          </a:xfrm>
        </p:spPr>
        <p:txBody>
          <a:bodyPr>
            <a:normAutofit/>
          </a:bodyPr>
          <a:lstStyle/>
          <a:p>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most (European) countries the distribution and purification of water </a:t>
            </a:r>
            <a:b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 regulated by law.</a:t>
            </a:r>
          </a:p>
          <a:p>
            <a:pPr marL="0" indent="0">
              <a:buNone/>
            </a:pPr>
            <a:endParaRPr lang="en-GB"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In pairs / </a:t>
            </a:r>
            <a:r>
              <a:rPr lang="nl-NL"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groups</a:t>
            </a:r>
            <a:r>
              <a:rPr lang="nl-NL"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max 4</a:t>
            </a:r>
            <a:r>
              <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do online research on the water legislation in your country or region (whichever applicable)</a:t>
            </a:r>
          </a:p>
          <a:p>
            <a:pPr marL="0" indent="0">
              <a:buNone/>
            </a:pPr>
            <a:endPar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4" name="Tabel 3">
            <a:extLst>
              <a:ext uri="{FF2B5EF4-FFF2-40B4-BE49-F238E27FC236}">
                <a16:creationId xmlns:a16="http://schemas.microsoft.com/office/drawing/2014/main" id="{98CFBA4D-C9CA-4CBB-8036-171F61C9C2FF}"/>
              </a:ext>
            </a:extLst>
          </p:cNvPr>
          <p:cNvGraphicFramePr>
            <a:graphicFrameLocks noGrp="1"/>
          </p:cNvGraphicFramePr>
          <p:nvPr>
            <p:extLst>
              <p:ext uri="{D42A27DB-BD31-4B8C-83A1-F6EECF244321}">
                <p14:modId xmlns:p14="http://schemas.microsoft.com/office/powerpoint/2010/main" val="238518473"/>
              </p:ext>
            </p:extLst>
          </p:nvPr>
        </p:nvGraphicFramePr>
        <p:xfrm>
          <a:off x="5857266" y="736847"/>
          <a:ext cx="5839878" cy="5536868"/>
        </p:xfrm>
        <a:graphic>
          <a:graphicData uri="http://schemas.openxmlformats.org/drawingml/2006/table">
            <a:tbl>
              <a:tblPr firstRow="1" firstCol="1" bandRow="1">
                <a:solidFill>
                  <a:schemeClr val="accent1">
                    <a:lumMod val="20000"/>
                    <a:lumOff val="80000"/>
                  </a:schemeClr>
                </a:solidFill>
                <a:tableStyleId>{5C22544A-7EE6-4342-B048-85BDC9FD1C3A}</a:tableStyleId>
              </a:tblPr>
              <a:tblGrid>
                <a:gridCol w="5839878">
                  <a:extLst>
                    <a:ext uri="{9D8B030D-6E8A-4147-A177-3AD203B41FA5}">
                      <a16:colId xmlns:a16="http://schemas.microsoft.com/office/drawing/2014/main" val="3497168521"/>
                    </a:ext>
                  </a:extLst>
                </a:gridCol>
              </a:tblGrid>
              <a:tr h="5536868">
                <a:tc>
                  <a:txBody>
                    <a:bodyPr/>
                    <a:lstStyle/>
                    <a:p>
                      <a:pPr>
                        <a:lnSpc>
                          <a:spcPct val="107000"/>
                        </a:lnSpc>
                        <a:spcAft>
                          <a:spcPts val="800"/>
                        </a:spcAft>
                      </a:pPr>
                      <a:r>
                        <a:rPr lang="en-GB" sz="1500" b="1" cap="all" spc="60" dirty="0">
                          <a:solidFill>
                            <a:schemeClr val="tx1"/>
                          </a:solidFill>
                          <a:effectLst/>
                        </a:rPr>
                        <a:t>Doing short research on legislation concerning water and water pollution in the country:</a:t>
                      </a:r>
                    </a:p>
                    <a:p>
                      <a:pPr>
                        <a:lnSpc>
                          <a:spcPct val="107000"/>
                        </a:lnSpc>
                        <a:spcAft>
                          <a:spcPts val="800"/>
                        </a:spcAft>
                      </a:pPr>
                      <a:endParaRPr lang="nl-NL" sz="1500" b="1" cap="all" spc="60" dirty="0">
                        <a:solidFill>
                          <a:schemeClr val="tx1"/>
                        </a:solidFill>
                        <a:effectLst/>
                      </a:endParaRPr>
                    </a:p>
                    <a:p>
                      <a:pPr marL="285750" indent="-285750">
                        <a:lnSpc>
                          <a:spcPct val="107000"/>
                        </a:lnSpc>
                        <a:spcAft>
                          <a:spcPts val="800"/>
                        </a:spcAft>
                        <a:buFont typeface="Wingdings" panose="05000000000000000000" pitchFamily="2" charset="2"/>
                        <a:buChar char="Ø"/>
                      </a:pPr>
                      <a:r>
                        <a:rPr lang="en-GB" sz="1500" b="1" cap="none" spc="60" baseline="0" dirty="0">
                          <a:solidFill>
                            <a:schemeClr val="tx1"/>
                          </a:solidFill>
                          <a:effectLst/>
                        </a:rPr>
                        <a:t>Is there a special law dealing with the issue? If not, maybe there are institutions that deal with water policies and rules? </a:t>
                      </a:r>
                    </a:p>
                    <a:p>
                      <a:pPr marL="285750" indent="-285750">
                        <a:lnSpc>
                          <a:spcPct val="107000"/>
                        </a:lnSpc>
                        <a:spcAft>
                          <a:spcPts val="800"/>
                        </a:spcAft>
                        <a:buFont typeface="Wingdings" panose="05000000000000000000" pitchFamily="2" charset="2"/>
                        <a:buChar char="Ø"/>
                      </a:pPr>
                      <a:endParaRPr lang="nl-NL" sz="1500" b="1" cap="none" spc="60" baseline="0" dirty="0">
                        <a:solidFill>
                          <a:schemeClr val="tx1"/>
                        </a:solidFill>
                        <a:effectLst/>
                      </a:endParaRPr>
                    </a:p>
                    <a:p>
                      <a:pPr marL="285750" indent="-285750">
                        <a:lnSpc>
                          <a:spcPct val="107000"/>
                        </a:lnSpc>
                        <a:spcAft>
                          <a:spcPts val="800"/>
                        </a:spcAft>
                        <a:buFont typeface="Wingdings" panose="05000000000000000000" pitchFamily="2" charset="2"/>
                        <a:buChar char="Ø"/>
                      </a:pPr>
                      <a:r>
                        <a:rPr lang="en-GB" sz="1500" b="1" cap="none" spc="60" baseline="0" dirty="0">
                          <a:solidFill>
                            <a:schemeClr val="tx1"/>
                          </a:solidFill>
                          <a:effectLst/>
                        </a:rPr>
                        <a:t>How do those law(s) / rules apply to hairdressers?</a:t>
                      </a:r>
                    </a:p>
                    <a:p>
                      <a:pPr marL="285750" indent="-285750">
                        <a:lnSpc>
                          <a:spcPct val="107000"/>
                        </a:lnSpc>
                        <a:spcAft>
                          <a:spcPts val="800"/>
                        </a:spcAft>
                        <a:buFont typeface="Wingdings" panose="05000000000000000000" pitchFamily="2" charset="2"/>
                        <a:buChar char="Ø"/>
                      </a:pPr>
                      <a:endParaRPr lang="nl-NL" sz="1500" b="1" cap="none" spc="60" baseline="0" dirty="0">
                        <a:solidFill>
                          <a:schemeClr val="tx1"/>
                        </a:solidFill>
                        <a:effectLst/>
                      </a:endParaRPr>
                    </a:p>
                    <a:p>
                      <a:pPr marL="285750" indent="-285750">
                        <a:lnSpc>
                          <a:spcPct val="107000"/>
                        </a:lnSpc>
                        <a:spcAft>
                          <a:spcPts val="800"/>
                        </a:spcAft>
                        <a:buFont typeface="Wingdings" panose="05000000000000000000" pitchFamily="2" charset="2"/>
                        <a:buChar char="Ø"/>
                      </a:pPr>
                      <a:r>
                        <a:rPr lang="en-GB" sz="1500" b="1" cap="none" spc="60" baseline="0" dirty="0">
                          <a:solidFill>
                            <a:schemeClr val="tx1"/>
                          </a:solidFill>
                          <a:effectLst/>
                        </a:rPr>
                        <a:t>Please study the water protecting law(s) – if applicable – and find out the main points of it. What does it say about water pollution? Are there any other measures concerning water usage or waste water utilization the entrepreneurs need to be concerned about?</a:t>
                      </a:r>
                      <a:endParaRPr lang="nl-NL" sz="1500" b="1" cap="none" spc="6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0898" marR="170898" marT="170898" marB="170898">
                    <a:lnL w="12700" cmpd="sng">
                      <a:noFill/>
                    </a:lnL>
                    <a:lnR w="12700" cmpd="sng">
                      <a:noFill/>
                    </a:lnR>
                    <a:lnT w="12700" cmpd="sng">
                      <a:noFill/>
                    </a:lnT>
                    <a:lnB w="38100" cmpd="sng">
                      <a:noFill/>
                    </a:lnB>
                    <a:noFill/>
                  </a:tcPr>
                </a:tc>
                <a:extLst>
                  <a:ext uri="{0D108BD9-81ED-4DB2-BD59-A6C34878D82A}">
                    <a16:rowId xmlns:a16="http://schemas.microsoft.com/office/drawing/2014/main" val="100711751"/>
                  </a:ext>
                </a:extLst>
              </a:tr>
            </a:tbl>
          </a:graphicData>
        </a:graphic>
      </p:graphicFrame>
      <p:pic>
        <p:nvPicPr>
          <p:cNvPr id="6" name="Afbeelding 5" descr="Afbeelding met water, buiten&#10;&#10;Automatisch gegenereerde beschrijving">
            <a:extLst>
              <a:ext uri="{FF2B5EF4-FFF2-40B4-BE49-F238E27FC236}">
                <a16:creationId xmlns:a16="http://schemas.microsoft.com/office/drawing/2014/main" id="{332C7E6F-EEBF-47E0-A245-64DDA23EB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831" y="4334952"/>
            <a:ext cx="3298361" cy="2201298"/>
          </a:xfrm>
          <a:prstGeom prst="rect">
            <a:avLst/>
          </a:prstGeom>
        </p:spPr>
      </p:pic>
      <p:sp>
        <p:nvSpPr>
          <p:cNvPr id="12" name="Tekstvak 11">
            <a:extLst>
              <a:ext uri="{FF2B5EF4-FFF2-40B4-BE49-F238E27FC236}">
                <a16:creationId xmlns:a16="http://schemas.microsoft.com/office/drawing/2014/main" id="{809A9DBE-3AA8-4701-9317-FDE2B9767AF5}"/>
              </a:ext>
            </a:extLst>
          </p:cNvPr>
          <p:cNvSpPr txBox="1"/>
          <p:nvPr/>
        </p:nvSpPr>
        <p:spPr>
          <a:xfrm>
            <a:off x="576402" y="6536250"/>
            <a:ext cx="3298361" cy="312650"/>
          </a:xfrm>
          <a:prstGeom prst="rect">
            <a:avLst/>
          </a:prstGeom>
          <a:noFill/>
        </p:spPr>
        <p:txBody>
          <a:bodyPr wrap="square">
            <a:spAutoFit/>
          </a:bodyPr>
          <a:lstStyle/>
          <a:p>
            <a:pPr>
              <a:lnSpc>
                <a:spcPct val="107000"/>
              </a:lnSpc>
              <a:spcAft>
                <a:spcPts val="800"/>
              </a:spcAft>
            </a:pPr>
            <a:r>
              <a:rPr lang="en-GB"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Image by </a:t>
            </a:r>
            <a:r>
              <a:rPr lang="en-GB" sz="1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aleksandarlittlewolf</a:t>
            </a:r>
            <a:r>
              <a:rPr lang="en-GB"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on </a:t>
            </a:r>
            <a:r>
              <a:rPr lang="en-GB" sz="1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Freepik</a:t>
            </a:r>
            <a:endParaRPr lang="nl-N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98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7048" y="639098"/>
            <a:ext cx="9152877" cy="540327"/>
          </a:xfrm>
        </p:spPr>
        <p:txBody>
          <a:bodyPr/>
          <a:lstStyle/>
          <a:p>
            <a:r>
              <a:rPr lang="en-GB" sz="3600" dirty="0">
                <a:latin typeface="Calibri" panose="020F0502020204030204" pitchFamily="34" charset="0"/>
                <a:ea typeface="Calibri" panose="020F0502020204030204" pitchFamily="34" charset="0"/>
              </a:rPr>
              <a:t>Why is it important to know the rules and laws?</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algn="l"/>
            <a:r>
              <a:rPr lang="en-GB" sz="2800" dirty="0">
                <a:latin typeface="Calibri" panose="020F0502020204030204" pitchFamily="34" charset="0"/>
                <a:ea typeface="Times New Roman" panose="02020603050405020304" pitchFamily="18" charset="0"/>
                <a:cs typeface="Calibri" panose="020F0502020204030204" pitchFamily="34" charset="0"/>
              </a:rPr>
              <a:t>You are planning to become a hairdressing salon manager / owner in the future (if not, imagine that you are!)</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r>
              <a:rPr lang="en-GB" sz="2800" dirty="0">
                <a:latin typeface="Calibri" panose="020F0502020204030204" pitchFamily="34" charset="0"/>
                <a:ea typeface="Times New Roman" panose="02020603050405020304" pitchFamily="18" charset="0"/>
                <a:cs typeface="Calibri" panose="020F0502020204030204" pitchFamily="34" charset="0"/>
              </a:rPr>
              <a:t>Think about this:</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r>
              <a:rPr lang="en-GB" sz="2800" dirty="0">
                <a:latin typeface="Calibri" panose="020F0502020204030204" pitchFamily="34" charset="0"/>
                <a:ea typeface="Times New Roman" panose="02020603050405020304" pitchFamily="18" charset="0"/>
                <a:cs typeface="Calibri" panose="020F0502020204030204" pitchFamily="34" charset="0"/>
              </a:rPr>
              <a:t>Why is it important for a business owner to be aware of the rules and legislation? If he/she has no personnel? If he/she also employs people?</a:t>
            </a: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algn="l"/>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3724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normAutofit fontScale="90000"/>
          </a:bodyPr>
          <a:lstStyle/>
          <a:p>
            <a:r>
              <a:rPr lang="en-GB" dirty="0">
                <a:latin typeface="Calibri" panose="020F0502020204030204" pitchFamily="34" charset="0"/>
                <a:ea typeface="Calibri" panose="020F0502020204030204" pitchFamily="34" charset="0"/>
              </a:rPr>
              <a:t>I</a:t>
            </a:r>
            <a:r>
              <a:rPr lang="en-GB" sz="3600" dirty="0">
                <a:latin typeface="Calibri" panose="020F0502020204030204" pitchFamily="34" charset="0"/>
                <a:ea typeface="Calibri" panose="020F0502020204030204" pitchFamily="34" charset="0"/>
              </a:rPr>
              <a:t>mplications of water-related rules and laws for hairdresser salon owner / manager</a:t>
            </a:r>
            <a:br>
              <a:rPr lang="en-GB" sz="3600" dirty="0">
                <a:latin typeface="Calibri" panose="020F0502020204030204" pitchFamily="34" charset="0"/>
                <a:ea typeface="Calibri" panose="020F0502020204030204" pitchFamily="34" charset="0"/>
              </a:rPr>
            </a:b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pPr marL="0" indent="0">
              <a:buNone/>
            </a:pPr>
            <a:r>
              <a:rPr lang="en-US" sz="2400" dirty="0"/>
              <a:t>What implications do the water-related rules and laws have for hairdresser salon owner / manager?</a:t>
            </a:r>
          </a:p>
          <a:p>
            <a:pPr marL="0" indent="0">
              <a:buNone/>
            </a:pPr>
            <a:endParaRPr lang="en-US" sz="2400" dirty="0"/>
          </a:p>
          <a:p>
            <a:pPr>
              <a:buFont typeface="Wingdings" panose="05000000000000000000" pitchFamily="2" charset="2"/>
              <a:buChar char="Ø"/>
            </a:pPr>
            <a:r>
              <a:rPr lang="en-US" sz="2400" dirty="0"/>
              <a:t>Does it become clear from the legislation you discovered in the previous assignment?</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If it is not completely clear, where can you as a young entrepreneur, look for help? </a:t>
            </a:r>
          </a:p>
          <a:p>
            <a:pPr marL="0" indent="0">
              <a:buNone/>
            </a:pPr>
            <a:endParaRPr lang="en-US" dirty="0"/>
          </a:p>
          <a:p>
            <a:pPr marL="0" indent="0">
              <a:buNone/>
            </a:pPr>
            <a:endParaRPr lang="en-US" dirty="0"/>
          </a:p>
          <a:p>
            <a:pPr marL="0" indent="0">
              <a:buNone/>
            </a:pPr>
            <a:endParaRPr lang="nl-NL" dirty="0"/>
          </a:p>
        </p:txBody>
      </p:sp>
    </p:spTree>
    <p:extLst>
      <p:ext uri="{BB962C8B-B14F-4D97-AF65-F5344CB8AC3E}">
        <p14:creationId xmlns:p14="http://schemas.microsoft.com/office/powerpoint/2010/main" val="7698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7048" y="639098"/>
            <a:ext cx="9152877" cy="540327"/>
          </a:xfrm>
        </p:spPr>
        <p:txBody>
          <a:bodyPr/>
          <a:lstStyle/>
          <a:p>
            <a:r>
              <a:rPr lang="en-GB" sz="3600" dirty="0">
                <a:latin typeface="Calibri" panose="020F0502020204030204" pitchFamily="34" charset="0"/>
                <a:ea typeface="Calibri" panose="020F0502020204030204" pitchFamily="34" charset="0"/>
              </a:rPr>
              <a:t>Optional: giving water-saving advice assignment</a:t>
            </a:r>
            <a:endParaRPr lang="nl-NL" sz="3600" dirty="0"/>
          </a:p>
        </p:txBody>
      </p:sp>
      <p:sp>
        <p:nvSpPr>
          <p:cNvPr id="3" name="Ondertitel 2"/>
          <p:cNvSpPr>
            <a:spLocks noGrp="1"/>
          </p:cNvSpPr>
          <p:nvPr>
            <p:ph type="subTitle" idx="1"/>
          </p:nvPr>
        </p:nvSpPr>
        <p:spPr>
          <a:xfrm>
            <a:off x="719949" y="1267979"/>
            <a:ext cx="8725891" cy="5134985"/>
          </a:xfrm>
        </p:spPr>
        <p:txBody>
          <a:bodyPr>
            <a:normAutofit fontScale="62500" lnSpcReduction="20000"/>
          </a:bodyPr>
          <a:lstStyle/>
          <a:p>
            <a:pPr algn="l"/>
            <a:r>
              <a:rPr lang="en-GB" sz="3400" dirty="0">
                <a:latin typeface="Calibri" panose="020F0502020204030204" pitchFamily="34" charset="0"/>
                <a:ea typeface="Times New Roman" panose="02020603050405020304" pitchFamily="18" charset="0"/>
                <a:cs typeface="Calibri" panose="020F0502020204030204" pitchFamily="34" charset="0"/>
              </a:rPr>
              <a:t>You are going to give </a:t>
            </a:r>
            <a:r>
              <a:rPr lang="en-GB" sz="3400" dirty="0">
                <a:latin typeface="Calibri" panose="020F0502020204030204" pitchFamily="34" charset="0"/>
                <a:cs typeface="Calibri" panose="020F0502020204030204" pitchFamily="34" charset="0"/>
              </a:rPr>
              <a:t>advice to an owner of a hairdresser salon in order to save water </a:t>
            </a:r>
            <a:r>
              <a:rPr lang="en-US" sz="3400" dirty="0">
                <a:latin typeface="Calibri" panose="020F0502020204030204" pitchFamily="34" charset="0"/>
                <a:cs typeface="Calibri" panose="020F0502020204030204" pitchFamily="34" charset="0"/>
              </a:rPr>
              <a:t>taking the legislation into account and trying to minimize the costs</a:t>
            </a:r>
            <a:endParaRPr lang="en-GB" sz="3400" dirty="0">
              <a:latin typeface="Calibri" panose="020F0502020204030204" pitchFamily="34" charset="0"/>
              <a:cs typeface="Calibri" panose="020F0502020204030204" pitchFamily="34" charset="0"/>
            </a:endParaRPr>
          </a:p>
          <a:p>
            <a:pPr algn="l"/>
            <a:r>
              <a:rPr lang="en-GB" sz="3400" dirty="0">
                <a:latin typeface="Calibri" panose="020F0502020204030204" pitchFamily="34" charset="0"/>
                <a:cs typeface="Calibri" panose="020F0502020204030204" pitchFamily="34" charset="0"/>
              </a:rPr>
              <a:t>Write down 3 to 5 tips how to make sure the water is not wasted unnecessarily. Think of all the hairdressing processes (shampooing, cutting, colouring, perming) and other processes at a salon (e.g. washing the towels, washing the dishes, mopping the floors etc.).</a:t>
            </a:r>
            <a:endParaRPr lang="nl-NL" sz="3400" dirty="0">
              <a:latin typeface="Calibri" panose="020F0502020204030204" pitchFamily="34" charset="0"/>
              <a:cs typeface="Calibri" panose="020F0502020204030204" pitchFamily="34" charset="0"/>
            </a:endParaRPr>
          </a:p>
          <a:p>
            <a:pPr algn="l">
              <a:lnSpc>
                <a:spcPct val="107000"/>
              </a:lnSpc>
              <a:spcAft>
                <a:spcPts val="800"/>
              </a:spcAft>
            </a:pPr>
            <a:r>
              <a:rPr lang="en-GB" sz="3800" b="1" dirty="0">
                <a:latin typeface="Calibri" panose="020F0502020204030204" pitchFamily="34" charset="0"/>
                <a:cs typeface="Calibri" panose="020F0502020204030204" pitchFamily="34" charset="0"/>
              </a:rPr>
              <a:t>My /our water saving tips to a hairdresser salon owner are:</a:t>
            </a:r>
            <a:endParaRPr lang="nl-NL" sz="3800" b="1" dirty="0">
              <a:latin typeface="Calibri" panose="020F0502020204030204" pitchFamily="34" charset="0"/>
              <a:cs typeface="Calibri" panose="020F0502020204030204" pitchFamily="34" charset="0"/>
            </a:endParaRPr>
          </a:p>
          <a:p>
            <a:pPr algn="l">
              <a:lnSpc>
                <a:spcPct val="107000"/>
              </a:lnSpc>
              <a:spcAft>
                <a:spcPts val="800"/>
              </a:spcAft>
            </a:pPr>
            <a:r>
              <a:rPr lang="en-GB" sz="3400" dirty="0">
                <a:latin typeface="Calibri" panose="020F0502020204030204" pitchFamily="34" charset="0"/>
                <a:cs typeface="Calibri" panose="020F0502020204030204" pitchFamily="34" charset="0"/>
              </a:rPr>
              <a:t>1.</a:t>
            </a:r>
            <a:endParaRPr lang="nl-NL" sz="3400" dirty="0">
              <a:latin typeface="Calibri" panose="020F0502020204030204" pitchFamily="34" charset="0"/>
              <a:cs typeface="Calibri" panose="020F0502020204030204" pitchFamily="34"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2.</a:t>
            </a:r>
            <a:endParaRPr lang="nl-NL" sz="3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3.</a:t>
            </a:r>
            <a:endParaRPr lang="nl-NL" sz="3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4.</a:t>
            </a:r>
            <a:endParaRPr lang="nl-NL" sz="3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5. </a:t>
            </a: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407537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2BC6C-F380-4C7C-BB42-56A59486663A}"/>
              </a:ext>
            </a:extLst>
          </p:cNvPr>
          <p:cNvSpPr>
            <a:spLocks noGrp="1"/>
          </p:cNvSpPr>
          <p:nvPr>
            <p:ph type="title"/>
          </p:nvPr>
        </p:nvSpPr>
        <p:spPr/>
        <p:txBody>
          <a:bodyPr/>
          <a:lstStyle/>
          <a:p>
            <a:r>
              <a:rPr lang="nl-NL" dirty="0" err="1"/>
              <a:t>Optional</a:t>
            </a:r>
            <a:r>
              <a:rPr lang="nl-NL" dirty="0"/>
              <a:t>: </a:t>
            </a:r>
            <a:r>
              <a:rPr lang="en-US" dirty="0"/>
              <a:t>water saving as part of the business plan for your Dream Salon </a:t>
            </a:r>
            <a:endParaRPr lang="nl-NL" dirty="0"/>
          </a:p>
        </p:txBody>
      </p:sp>
      <p:sp>
        <p:nvSpPr>
          <p:cNvPr id="3" name="Tijdelijke aanduiding voor inhoud 2">
            <a:extLst>
              <a:ext uri="{FF2B5EF4-FFF2-40B4-BE49-F238E27FC236}">
                <a16:creationId xmlns:a16="http://schemas.microsoft.com/office/drawing/2014/main" id="{3A8D6145-DBC3-45FD-9247-067DDB5DC13F}"/>
              </a:ext>
            </a:extLst>
          </p:cNvPr>
          <p:cNvSpPr>
            <a:spLocks noGrp="1"/>
          </p:cNvSpPr>
          <p:nvPr>
            <p:ph idx="1"/>
          </p:nvPr>
        </p:nvSpPr>
        <p:spPr>
          <a:xfrm>
            <a:off x="677334" y="2160589"/>
            <a:ext cx="8963816" cy="4630828"/>
          </a:xfrm>
        </p:spPr>
        <p:txBody>
          <a:bodyPr/>
          <a:lstStyle/>
          <a:p>
            <a:pPr marL="0" indent="0">
              <a:buNone/>
            </a:pPr>
            <a:r>
              <a:rPr lang="nl-NL" b="1" dirty="0" err="1"/>
              <a:t>Work</a:t>
            </a:r>
            <a:r>
              <a:rPr lang="nl-NL" b="1" dirty="0"/>
              <a:t> </a:t>
            </a:r>
            <a:r>
              <a:rPr lang="nl-NL" b="1" dirty="0" err="1"/>
              <a:t>individually</a:t>
            </a:r>
            <a:br>
              <a:rPr lang="nl-NL" b="1" dirty="0"/>
            </a:br>
            <a:endParaRPr lang="nl-NL" dirty="0"/>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Imagine you were writing a business plan to get a financing from the bank for opening a salon of your own. Since in the South of Europe (imagine you are located there even if you are not!) the expectation is that access to water will become less and less abundant in the near future, a decent water saving plan is an important condition for getting this financing.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What steps and procedures would you </a:t>
            </a:r>
            <a:r>
              <a:rPr lang="en-GB" sz="2000" dirty="0">
                <a:latin typeface="Calibri" panose="020F0502020204030204" pitchFamily="34" charset="0"/>
                <a:ea typeface="Calibri" panose="020F0502020204030204" pitchFamily="34" charset="0"/>
                <a:cs typeface="Calibri" panose="020F0502020204030204" pitchFamily="34" charset="0"/>
              </a:rPr>
              <a:t>add to </a:t>
            </a:r>
            <a:r>
              <a:rPr lang="en-GB" sz="2000" dirty="0">
                <a:effectLst/>
                <a:latin typeface="Calibri" panose="020F0502020204030204" pitchFamily="34" charset="0"/>
                <a:ea typeface="Calibri" panose="020F0502020204030204" pitchFamily="34" charset="0"/>
                <a:cs typeface="Calibri" panose="020F0502020204030204" pitchFamily="34" charset="0"/>
              </a:rPr>
              <a:t>your business plan to convince the bank you have thought about water saving steps in your future salon? What about minimizing water pollution?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19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55" y="348816"/>
            <a:ext cx="9152877" cy="540327"/>
          </a:xfrm>
        </p:spPr>
        <p:txBody>
          <a:bodyPr/>
          <a:lstStyle/>
          <a:p>
            <a:r>
              <a:rPr lang="en-GB" sz="3600" dirty="0">
                <a:latin typeface="Calibri" panose="020F0502020204030204" pitchFamily="34" charset="0"/>
              </a:rPr>
              <a:t>Recap – what have you learned?</a:t>
            </a:r>
            <a:endParaRPr lang="nl-NL" sz="3600" dirty="0"/>
          </a:p>
        </p:txBody>
      </p:sp>
      <p:sp>
        <p:nvSpPr>
          <p:cNvPr id="3" name="Ondertitel 2"/>
          <p:cNvSpPr>
            <a:spLocks noGrp="1"/>
          </p:cNvSpPr>
          <p:nvPr>
            <p:ph type="subTitle" idx="1"/>
          </p:nvPr>
        </p:nvSpPr>
        <p:spPr>
          <a:xfrm>
            <a:off x="577903" y="987591"/>
            <a:ext cx="9436109" cy="5247734"/>
          </a:xfrm>
        </p:spPr>
        <p:txBody>
          <a:bodyPr>
            <a:normAutofit fontScale="92500" lnSpcReduction="20000"/>
          </a:bodyPr>
          <a:lstStyle/>
          <a:p>
            <a:pPr marL="514350" indent="-514350" algn="l">
              <a:lnSpc>
                <a:spcPct val="107000"/>
              </a:lnSpc>
              <a:spcAft>
                <a:spcPts val="800"/>
              </a:spcAft>
              <a:buAutoNum type="arabicPeriod"/>
            </a:pPr>
            <a:r>
              <a:rPr lang="en-GB" sz="3400" dirty="0">
                <a:effectLst/>
                <a:latin typeface="Calibri" panose="020F0502020204030204" pitchFamily="34" charset="0"/>
                <a:ea typeface="Calibri" panose="020F0502020204030204" pitchFamily="34" charset="0"/>
                <a:cs typeface="Calibri" panose="020F0502020204030204" pitchFamily="34" charset="0"/>
              </a:rPr>
              <a:t>What do you know about water-related legislation in your country or region?</a:t>
            </a:r>
          </a:p>
          <a:p>
            <a:pPr marL="514350" indent="-514350" algn="l">
              <a:lnSpc>
                <a:spcPct val="107000"/>
              </a:lnSpc>
              <a:spcAft>
                <a:spcPts val="800"/>
              </a:spcAft>
              <a:buAutoNum type="arabicPeriod"/>
            </a:pPr>
            <a:r>
              <a:rPr lang="en-GB" sz="3400" dirty="0">
                <a:latin typeface="Calibri" panose="020F0502020204030204" pitchFamily="34" charset="0"/>
                <a:ea typeface="Calibri" panose="020F0502020204030204" pitchFamily="34" charset="0"/>
                <a:cs typeface="Calibri" panose="020F0502020204030204" pitchFamily="34" charset="0"/>
              </a:rPr>
              <a:t>Why is it important for a salon owner to have some knowledge of the legislation?</a:t>
            </a:r>
          </a:p>
          <a:p>
            <a:pPr marL="514350" indent="-514350" algn="l">
              <a:lnSpc>
                <a:spcPct val="107000"/>
              </a:lnSpc>
              <a:spcAft>
                <a:spcPts val="800"/>
              </a:spcAft>
              <a:buAutoNum type="arabicPeriod"/>
            </a:pPr>
            <a:r>
              <a:rPr lang="en-GB" sz="3400" dirty="0">
                <a:effectLst/>
                <a:latin typeface="Calibri" panose="020F0502020204030204" pitchFamily="34" charset="0"/>
                <a:ea typeface="Calibri" panose="020F0502020204030204" pitchFamily="34" charset="0"/>
                <a:cs typeface="Calibri" panose="020F0502020204030204" pitchFamily="34" charset="0"/>
              </a:rPr>
              <a:t>Can you give a salon owner water-saving advice? Can you advise on minimizing water pollution at a hairdresser salon?</a:t>
            </a:r>
          </a:p>
          <a:p>
            <a:pPr marL="514350" indent="-514350" algn="l">
              <a:lnSpc>
                <a:spcPct val="107000"/>
              </a:lnSpc>
              <a:spcAft>
                <a:spcPts val="800"/>
              </a:spcAft>
              <a:buAutoNum type="arabicPeriod"/>
            </a:pPr>
            <a:r>
              <a:rPr lang="en-GB" sz="3400" dirty="0">
                <a:effectLst/>
                <a:latin typeface="Calibri" panose="020F0502020204030204" pitchFamily="34" charset="0"/>
                <a:ea typeface="Calibri" panose="020F0502020204030204" pitchFamily="34" charset="0"/>
                <a:cs typeface="Calibri" panose="020F0502020204030204" pitchFamily="34" charset="0"/>
              </a:rPr>
              <a:t>How can you integrate your knowledge about water-efficiency at a salon into a business plan of your Dream Salon? </a:t>
            </a: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06247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sz="3200" b="1" dirty="0">
                <a:latin typeface="play"/>
              </a:rPr>
              <a:t>Corporate Social Responsibility </a:t>
            </a:r>
            <a:br>
              <a:rPr lang="en-US" sz="3200" b="1" dirty="0">
                <a:latin typeface="play"/>
              </a:rPr>
            </a:br>
            <a:r>
              <a:rPr lang="en-US" sz="3200" b="1" dirty="0">
                <a:latin typeface="play"/>
              </a:rPr>
              <a:t>and water at a hairdresser salon</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dirty="0">
                <a:solidFill>
                  <a:srgbClr val="000000"/>
                </a:solidFill>
                <a:latin typeface="Play"/>
              </a:rPr>
              <a:t>Management level students' class</a:t>
            </a:r>
            <a:endParaRPr lang="en-US" sz="24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721675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Props1.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2.xml><?xml version="1.0" encoding="utf-8"?>
<ds:datastoreItem xmlns:ds="http://schemas.openxmlformats.org/officeDocument/2006/customXml" ds:itemID="{C916E295-1519-430A-B1D4-3C15051C17E9}"/>
</file>

<file path=customXml/itemProps3.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docProps/app.xml><?xml version="1.0" encoding="utf-8"?>
<Properties xmlns="http://schemas.openxmlformats.org/officeDocument/2006/extended-properties" xmlns:vt="http://schemas.openxmlformats.org/officeDocument/2006/docPropsVTypes">
  <Template>Facet</Template>
  <TotalTime>659</TotalTime>
  <Words>1251</Words>
  <Application>Microsoft Office PowerPoint</Application>
  <PresentationFormat>Breedbeeld</PresentationFormat>
  <Paragraphs>118</Paragraphs>
  <Slides>16</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16</vt:i4>
      </vt:variant>
    </vt:vector>
  </HeadingPairs>
  <TitlesOfParts>
    <vt:vector size="24" baseType="lpstr">
      <vt:lpstr>Arial</vt:lpstr>
      <vt:lpstr>Calibri</vt:lpstr>
      <vt:lpstr>Play</vt:lpstr>
      <vt:lpstr>Play</vt:lpstr>
      <vt:lpstr>Trebuchet MS</vt:lpstr>
      <vt:lpstr>Wingdings</vt:lpstr>
      <vt:lpstr>Wingdings 3</vt:lpstr>
      <vt:lpstr>Facet</vt:lpstr>
      <vt:lpstr>Legislation around water and setting up a water-efficient salon</vt:lpstr>
      <vt:lpstr>Index</vt:lpstr>
      <vt:lpstr>WATER LEGISLATION RESEARCH ASSIGNMENT  </vt:lpstr>
      <vt:lpstr>Why is it important to know the rules and laws?</vt:lpstr>
      <vt:lpstr>Implications of water-related rules and laws for hairdresser salon owner / manager </vt:lpstr>
      <vt:lpstr>Optional: giving water-saving advice assignment</vt:lpstr>
      <vt:lpstr>Optional: water saving as part of the business plan for your Dream Salon </vt:lpstr>
      <vt:lpstr>Recap – what have you learned?</vt:lpstr>
      <vt:lpstr>Corporate Social Responsibility  and water at a hairdresser salon</vt:lpstr>
      <vt:lpstr>Index</vt:lpstr>
      <vt:lpstr>Corporate Social Responsibility (CRS) </vt:lpstr>
      <vt:lpstr>CRS in relation to water and water management</vt:lpstr>
      <vt:lpstr>Examples of water-related CRS</vt:lpstr>
      <vt:lpstr>Companies offering products to help a salon  owner in more efficient water-management</vt:lpstr>
      <vt:lpstr>Water-related CSR as a marketing tool</vt:lpstr>
      <vt:lpstr>Recap – what have you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lastModifiedBy>Ganna Chalapko</cp:lastModifiedBy>
  <cp:revision>162</cp:revision>
  <dcterms:created xsi:type="dcterms:W3CDTF">2020-10-08T12:13:34Z</dcterms:created>
  <dcterms:modified xsi:type="dcterms:W3CDTF">2023-04-24T14:34:06Z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