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74" r:id="rId6"/>
    <p:sldId id="275" r:id="rId7"/>
    <p:sldId id="267" r:id="rId8"/>
    <p:sldId id="273" r:id="rId9"/>
    <p:sldId id="276" r:id="rId10"/>
    <p:sldId id="277" r:id="rId11"/>
    <p:sldId id="278" r:id="rId12"/>
    <p:sldId id="279" r:id="rId13"/>
    <p:sldId id="280" r:id="rId14"/>
    <p:sldId id="289" r:id="rId15"/>
    <p:sldId id="282" r:id="rId16"/>
    <p:sldId id="283" r:id="rId17"/>
    <p:sldId id="284" r:id="rId18"/>
    <p:sldId id="285" r:id="rId19"/>
    <p:sldId id="286" r:id="rId20"/>
    <p:sldId id="287" r:id="rId21"/>
    <p:sldId id="288"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86" d="100"/>
          <a:sy n="86" d="100"/>
        </p:scale>
        <p:origin x="42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dirty="0"/>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24-4-2023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960885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24-4-2023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363889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24-4-2023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95344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24-4-2023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378746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24-4-2023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74161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24-4-2023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349582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24-4-2023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300507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24-4-2023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504791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24-4-2023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69695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24-4-2023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306137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6791987-F491-4E93-8DE4-EA4F3F1D819E}" type="datetimeFigureOut">
              <a:rPr lang="nl-NL" smtClean="0"/>
              <a:t>24-4-2023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748019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6791987-F491-4E93-8DE4-EA4F3F1D819E}" type="datetimeFigureOut">
              <a:rPr lang="nl-NL" smtClean="0"/>
              <a:t>24-4-2023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98444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46791987-F491-4E93-8DE4-EA4F3F1D819E}" type="datetimeFigureOut">
              <a:rPr lang="nl-NL" smtClean="0"/>
              <a:t>24-4-2023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343475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791987-F491-4E93-8DE4-EA4F3F1D819E}" type="datetimeFigureOut">
              <a:rPr lang="nl-NL" smtClean="0"/>
              <a:t>24-4-2023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63318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46791987-F491-4E93-8DE4-EA4F3F1D819E}" type="datetimeFigureOut">
              <a:rPr lang="nl-NL" smtClean="0"/>
              <a:t>24-4-2023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576783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46791987-F491-4E93-8DE4-EA4F3F1D819E}" type="datetimeFigureOut">
              <a:rPr lang="nl-NL" smtClean="0"/>
              <a:t>24-4-2023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3437156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dirty="0"/>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dirty="0"/>
              <a:t>Klik om de modelstijlen te bewerken</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791987-F491-4E93-8DE4-EA4F3F1D819E}" type="datetimeFigureOut">
              <a:rPr lang="nl-NL" smtClean="0"/>
              <a:t>24-4-2023</a:t>
            </a:fld>
            <a:endParaRPr lang="nl-NL"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BC40F6F-39CF-4483-88D2-B9F8B9D58B40}" type="slidenum">
              <a:rPr lang="nl-NL" smtClean="0"/>
              <a:t>‹nr.›</a:t>
            </a:fld>
            <a:endParaRPr lang="nl-NL" dirty="0"/>
          </a:p>
        </p:txBody>
      </p:sp>
      <p:pic>
        <p:nvPicPr>
          <p:cNvPr id="8" name="Afbeelding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33400" y="6086719"/>
            <a:ext cx="1852612" cy="771281"/>
          </a:xfrm>
          <a:prstGeom prst="rect">
            <a:avLst/>
          </a:prstGeom>
        </p:spPr>
      </p:pic>
      <p:pic>
        <p:nvPicPr>
          <p:cNvPr id="9" name="Afbeelding 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453832" y="6141913"/>
            <a:ext cx="2257064" cy="644244"/>
          </a:xfrm>
          <a:prstGeom prst="rect">
            <a:avLst/>
          </a:prstGeom>
        </p:spPr>
      </p:pic>
    </p:spTree>
    <p:extLst>
      <p:ext uri="{BB962C8B-B14F-4D97-AF65-F5344CB8AC3E}">
        <p14:creationId xmlns:p14="http://schemas.microsoft.com/office/powerpoint/2010/main" val="2510120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yDUCBRNpytk?feature=oembed" TargetMode="External"/><Relationship Id="rId1" Type="http://schemas.openxmlformats.org/officeDocument/2006/relationships/video" Target="https://www.youtube.com/embed/mxPu3Pt7kUY?feature=oembed" TargetMode="External"/><Relationship Id="rId5" Type="http://schemas.openxmlformats.org/officeDocument/2006/relationships/image" Target="../media/image1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12000" b="-12000"/>
          </a:stretch>
        </a:blipFill>
        <a:effectLst/>
      </p:bgPr>
    </p:bg>
    <p:spTree>
      <p:nvGrpSpPr>
        <p:cNvPr id="1" name=""/>
        <p:cNvGrpSpPr/>
        <p:nvPr/>
      </p:nvGrpSpPr>
      <p:grpSpPr>
        <a:xfrm>
          <a:off x="0" y="0"/>
          <a:ext cx="0" cy="0"/>
          <a:chOff x="0" y="0"/>
          <a:chExt cx="0" cy="0"/>
        </a:xfrm>
      </p:grpSpPr>
      <p:sp>
        <p:nvSpPr>
          <p:cNvPr id="5" name="Rechthoek 4"/>
          <p:cNvSpPr/>
          <p:nvPr/>
        </p:nvSpPr>
        <p:spPr>
          <a:xfrm>
            <a:off x="-76200" y="5705475"/>
            <a:ext cx="4667250" cy="1219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
        <p:nvSpPr>
          <p:cNvPr id="2" name="Titel 1"/>
          <p:cNvSpPr>
            <a:spLocks noGrp="1"/>
          </p:cNvSpPr>
          <p:nvPr>
            <p:ph type="ctrTitle"/>
          </p:nvPr>
        </p:nvSpPr>
        <p:spPr>
          <a:xfrm>
            <a:off x="1021292" y="542108"/>
            <a:ext cx="8057394" cy="3209009"/>
          </a:xfrm>
        </p:spPr>
        <p:txBody>
          <a:bodyPr/>
          <a:lstStyle/>
          <a:p>
            <a:pPr fontAlgn="base"/>
            <a:r>
              <a:rPr lang="en-US" sz="4000" b="1" dirty="0">
                <a:latin typeface="play"/>
              </a:rPr>
              <a:t>Lesson 5</a:t>
            </a:r>
            <a:endParaRPr lang="nl-NL" sz="3200" dirty="0"/>
          </a:p>
        </p:txBody>
      </p:sp>
      <p:sp>
        <p:nvSpPr>
          <p:cNvPr id="3" name="Ondertitel 2"/>
          <p:cNvSpPr>
            <a:spLocks noGrp="1"/>
          </p:cNvSpPr>
          <p:nvPr>
            <p:ph type="subTitle" idx="1"/>
          </p:nvPr>
        </p:nvSpPr>
        <p:spPr>
          <a:xfrm>
            <a:off x="1021292" y="3751117"/>
            <a:ext cx="8057394" cy="1761407"/>
          </a:xfrm>
          <a:ln>
            <a:solidFill>
              <a:schemeClr val="bg1"/>
            </a:solidFill>
          </a:ln>
        </p:spPr>
        <p:txBody>
          <a:bodyPr>
            <a:normAutofit/>
          </a:bodyPr>
          <a:lstStyle/>
          <a:p>
            <a:pPr algn="l" fontAlgn="base"/>
            <a:endParaRPr lang="en-US" b="0" dirty="0">
              <a:solidFill>
                <a:srgbClr val="000000"/>
              </a:solidFill>
              <a:effectLst/>
              <a:latin typeface="Play"/>
            </a:endParaRPr>
          </a:p>
          <a:p>
            <a:pPr algn="l" fontAlgn="base"/>
            <a:r>
              <a:rPr lang="en-US" sz="2400" b="0">
                <a:solidFill>
                  <a:srgbClr val="000000"/>
                </a:solidFill>
                <a:effectLst/>
                <a:latin typeface="Play"/>
              </a:rPr>
              <a:t>Water </a:t>
            </a:r>
            <a:r>
              <a:rPr lang="en-US" sz="2400" b="0" dirty="0">
                <a:solidFill>
                  <a:srgbClr val="000000"/>
                </a:solidFill>
                <a:effectLst/>
                <a:latin typeface="Play"/>
              </a:rPr>
              <a:t>pollution by hairdressers</a:t>
            </a:r>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3661775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1043950" y="1179151"/>
            <a:ext cx="3300646" cy="4463889"/>
          </a:xfrm>
        </p:spPr>
        <p:txBody>
          <a:bodyPr anchor="ctr">
            <a:normAutofit/>
          </a:bodyPr>
          <a:lstStyle/>
          <a:p>
            <a:r>
              <a:rPr lang="nl-NL" dirty="0"/>
              <a:t>Evaluation</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4978918" y="1109145"/>
            <a:ext cx="6341016" cy="4603900"/>
          </a:xfrm>
        </p:spPr>
        <p:txBody>
          <a:bodyPr anchor="ctr">
            <a:normAutofit/>
          </a:bodyPr>
          <a:lstStyle/>
          <a:p>
            <a:pPr>
              <a:lnSpc>
                <a:spcPct val="90000"/>
              </a:lnSpc>
              <a:spcAft>
                <a:spcPts val="800"/>
              </a:spcAft>
            </a:pPr>
            <a:r>
              <a:rPr lang="nl-NL" dirty="0" err="1">
                <a:latin typeface="Calibri" panose="020F0502020204030204" pitchFamily="34" charset="0"/>
                <a:cs typeface="Times New Roman" panose="02020603050405020304" pitchFamily="18" charset="0"/>
              </a:rPr>
              <a:t>Any</a:t>
            </a:r>
            <a:r>
              <a:rPr lang="nl-NL" dirty="0">
                <a:latin typeface="Calibri" panose="020F0502020204030204" pitchFamily="34" charset="0"/>
                <a:cs typeface="Times New Roman" panose="02020603050405020304" pitchFamily="18" charset="0"/>
              </a:rPr>
              <a:t> </a:t>
            </a:r>
            <a:r>
              <a:rPr lang="nl-NL" dirty="0" err="1">
                <a:latin typeface="Calibri" panose="020F0502020204030204" pitchFamily="34" charset="0"/>
                <a:cs typeface="Times New Roman" panose="02020603050405020304" pitchFamily="18" charset="0"/>
              </a:rPr>
              <a:t>questions</a:t>
            </a:r>
            <a:r>
              <a:rPr lang="nl-NL" dirty="0">
                <a:latin typeface="Calibri" panose="020F0502020204030204" pitchFamily="34" charset="0"/>
                <a:cs typeface="Times New Roman" panose="02020603050405020304" pitchFamily="18" charset="0"/>
              </a:rPr>
              <a:t>?</a:t>
            </a:r>
          </a:p>
          <a:p>
            <a:pPr>
              <a:lnSpc>
                <a:spcPct val="90000"/>
              </a:lnSpc>
              <a:spcAft>
                <a:spcPts val="800"/>
              </a:spcAft>
            </a:pPr>
            <a:r>
              <a:rPr lang="nl-NL" dirty="0" err="1">
                <a:latin typeface="Calibri" panose="020F0502020204030204" pitchFamily="34" charset="0"/>
                <a:cs typeface="Times New Roman" panose="02020603050405020304" pitchFamily="18" charset="0"/>
              </a:rPr>
              <a:t>What</a:t>
            </a:r>
            <a:r>
              <a:rPr lang="nl-NL" dirty="0">
                <a:latin typeface="Calibri" panose="020F0502020204030204" pitchFamily="34" charset="0"/>
                <a:cs typeface="Times New Roman" panose="02020603050405020304" pitchFamily="18" charset="0"/>
              </a:rPr>
              <a:t> </a:t>
            </a:r>
            <a:r>
              <a:rPr lang="nl-NL" dirty="0" err="1">
                <a:latin typeface="Calibri" panose="020F0502020204030204" pitchFamily="34" charset="0"/>
                <a:cs typeface="Times New Roman" panose="02020603050405020304" pitchFamily="18" charset="0"/>
              </a:rPr>
              <a:t>did</a:t>
            </a:r>
            <a:r>
              <a:rPr lang="nl-NL" dirty="0">
                <a:latin typeface="Calibri" panose="020F0502020204030204" pitchFamily="34" charset="0"/>
                <a:cs typeface="Times New Roman" panose="02020603050405020304" pitchFamily="18" charset="0"/>
              </a:rPr>
              <a:t> we </a:t>
            </a:r>
            <a:r>
              <a:rPr lang="nl-NL">
                <a:latin typeface="Calibri" panose="020F0502020204030204" pitchFamily="34" charset="0"/>
                <a:cs typeface="Times New Roman" panose="02020603050405020304" pitchFamily="18" charset="0"/>
              </a:rPr>
              <a:t>learn </a:t>
            </a:r>
            <a:r>
              <a:rPr lang="nl-NL" dirty="0" err="1">
                <a:latin typeface="Calibri" panose="020F0502020204030204" pitchFamily="34" charset="0"/>
                <a:cs typeface="Times New Roman" panose="02020603050405020304" pitchFamily="18" charset="0"/>
              </a:rPr>
              <a:t>today</a:t>
            </a:r>
            <a:r>
              <a:rPr lang="nl-NL" dirty="0">
                <a:latin typeface="Calibri" panose="020F0502020204030204" pitchFamily="34" charset="0"/>
                <a:cs typeface="Times New Roman" panose="02020603050405020304" pitchFamily="18" charset="0"/>
              </a:rPr>
              <a:t>?</a:t>
            </a:r>
            <a:endParaRPr lang="nl-NL" dirty="0"/>
          </a:p>
          <a:p>
            <a:pPr marL="0" indent="0">
              <a:lnSpc>
                <a:spcPct val="90000"/>
              </a:lnSpc>
              <a:buNone/>
            </a:pPr>
            <a:endParaRPr lang="nl-NL"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07764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12000" b="-12000"/>
          </a:stretch>
        </a:blipFill>
        <a:effectLst/>
      </p:bgPr>
    </p:bg>
    <p:spTree>
      <p:nvGrpSpPr>
        <p:cNvPr id="1" name=""/>
        <p:cNvGrpSpPr/>
        <p:nvPr/>
      </p:nvGrpSpPr>
      <p:grpSpPr>
        <a:xfrm>
          <a:off x="0" y="0"/>
          <a:ext cx="0" cy="0"/>
          <a:chOff x="0" y="0"/>
          <a:chExt cx="0" cy="0"/>
        </a:xfrm>
      </p:grpSpPr>
      <p:sp>
        <p:nvSpPr>
          <p:cNvPr id="5" name="Rechthoek 4"/>
          <p:cNvSpPr/>
          <p:nvPr/>
        </p:nvSpPr>
        <p:spPr>
          <a:xfrm>
            <a:off x="-76200" y="5705475"/>
            <a:ext cx="4667250" cy="1219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
        <p:nvSpPr>
          <p:cNvPr id="2" name="Titel 1"/>
          <p:cNvSpPr>
            <a:spLocks noGrp="1"/>
          </p:cNvSpPr>
          <p:nvPr>
            <p:ph type="ctrTitle"/>
          </p:nvPr>
        </p:nvSpPr>
        <p:spPr>
          <a:xfrm>
            <a:off x="1021292" y="542108"/>
            <a:ext cx="8057394" cy="3209009"/>
          </a:xfrm>
        </p:spPr>
        <p:txBody>
          <a:bodyPr/>
          <a:lstStyle/>
          <a:p>
            <a:pPr fontAlgn="base"/>
            <a:r>
              <a:rPr lang="en-US" sz="4000" b="1" dirty="0">
                <a:latin typeface="play"/>
              </a:rPr>
              <a:t>Lesson 6</a:t>
            </a:r>
            <a:endParaRPr lang="nl-NL" sz="3200" dirty="0"/>
          </a:p>
        </p:txBody>
      </p:sp>
      <p:sp>
        <p:nvSpPr>
          <p:cNvPr id="3" name="Ondertitel 2"/>
          <p:cNvSpPr>
            <a:spLocks noGrp="1"/>
          </p:cNvSpPr>
          <p:nvPr>
            <p:ph type="subTitle" idx="1"/>
          </p:nvPr>
        </p:nvSpPr>
        <p:spPr>
          <a:xfrm>
            <a:off x="1021292" y="3751117"/>
            <a:ext cx="8057394" cy="1761407"/>
          </a:xfrm>
          <a:ln>
            <a:solidFill>
              <a:schemeClr val="bg1"/>
            </a:solidFill>
          </a:ln>
        </p:spPr>
        <p:txBody>
          <a:bodyPr>
            <a:normAutofit/>
          </a:bodyPr>
          <a:lstStyle/>
          <a:p>
            <a:pPr algn="l" fontAlgn="base"/>
            <a:r>
              <a:rPr lang="en-US" sz="2800" b="0" dirty="0">
                <a:solidFill>
                  <a:srgbClr val="000000"/>
                </a:solidFill>
                <a:effectLst/>
                <a:latin typeface="Play"/>
              </a:rPr>
              <a:t>Practical class - Measuring to save water at a salon</a:t>
            </a: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1043244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1600199" y="4571999"/>
            <a:ext cx="7673801" cy="1087656"/>
          </a:xfrm>
        </p:spPr>
        <p:txBody>
          <a:bodyPr vert="horz" lIns="91440" tIns="45720" rIns="91440" bIns="45720" rtlCol="0" anchor="b">
            <a:normAutofit/>
          </a:bodyPr>
          <a:lstStyle/>
          <a:p>
            <a:r>
              <a:rPr lang="en-US" sz="4800" kern="1200">
                <a:solidFill>
                  <a:schemeClr val="accent1"/>
                </a:solidFill>
                <a:latin typeface="+mj-lt"/>
                <a:ea typeface="+mj-ea"/>
                <a:cs typeface="+mj-cs"/>
              </a:rPr>
              <a:t>Student registration</a:t>
            </a:r>
          </a:p>
        </p:txBody>
      </p:sp>
      <p:pic>
        <p:nvPicPr>
          <p:cNvPr id="1026" name="Picture 2" descr="Welcome Nature GIF - Welcome Nature - Discover &amp; Share GIFs">
            <a:extLst>
              <a:ext uri="{FF2B5EF4-FFF2-40B4-BE49-F238E27FC236}">
                <a16:creationId xmlns:a16="http://schemas.microsoft.com/office/drawing/2014/main" id="{FC6F31C1-7E33-4483-9CD3-E9648AF6AAD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0201" y="609600"/>
            <a:ext cx="7403648" cy="3642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005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7935972" cy="540327"/>
          </a:xfrm>
        </p:spPr>
        <p:txBody>
          <a:bodyPr/>
          <a:lstStyle/>
          <a:p>
            <a:r>
              <a:rPr lang="nl-NL" sz="3600" dirty="0" err="1"/>
              <a:t>Objectives</a:t>
            </a:r>
            <a:r>
              <a:rPr lang="nl-NL" sz="3600" dirty="0"/>
              <a:t> of </a:t>
            </a:r>
            <a:r>
              <a:rPr lang="nl-NL" sz="3600" dirty="0" err="1"/>
              <a:t>the</a:t>
            </a:r>
            <a:r>
              <a:rPr lang="nl-NL" sz="3600" dirty="0"/>
              <a:t> </a:t>
            </a:r>
            <a:r>
              <a:rPr lang="nl-NL" sz="3600" dirty="0" err="1"/>
              <a:t>lesson</a:t>
            </a:r>
            <a:endParaRPr lang="nl-NL" sz="3600" dirty="0"/>
          </a:p>
        </p:txBody>
      </p:sp>
      <p:sp>
        <p:nvSpPr>
          <p:cNvPr id="3" name="Ondertitel 2"/>
          <p:cNvSpPr>
            <a:spLocks noGrp="1"/>
          </p:cNvSpPr>
          <p:nvPr>
            <p:ph type="subTitle" idx="1"/>
          </p:nvPr>
        </p:nvSpPr>
        <p:spPr>
          <a:xfrm>
            <a:off x="986280" y="1546049"/>
            <a:ext cx="7728355" cy="5096742"/>
          </a:xfrm>
        </p:spPr>
        <p:txBody>
          <a:bodyPr>
            <a:normAutofit/>
          </a:bodyPr>
          <a:lstStyle/>
          <a:p>
            <a:pPr marL="342900" lvl="0" indent="-342900" algn="l">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Becoming aware / measuring the amount of water used for different treatments</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Making the effects of using a water saving device visible</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50308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7935972" cy="540327"/>
          </a:xfrm>
        </p:spPr>
        <p:txBody>
          <a:bodyPr/>
          <a:lstStyle/>
          <a:p>
            <a:r>
              <a:rPr lang="nl-NL" sz="3600" dirty="0"/>
              <a:t>Experiment 1 – </a:t>
            </a:r>
            <a:r>
              <a:rPr lang="nl-NL" sz="3600" dirty="0" err="1"/>
              <a:t>regular</a:t>
            </a:r>
            <a:r>
              <a:rPr lang="nl-NL" sz="3600" dirty="0"/>
              <a:t> shower </a:t>
            </a:r>
            <a:r>
              <a:rPr lang="nl-NL" sz="3600" dirty="0" err="1"/>
              <a:t>head</a:t>
            </a:r>
            <a:endParaRPr lang="nl-NL" sz="3600" dirty="0"/>
          </a:p>
        </p:txBody>
      </p:sp>
      <p:sp>
        <p:nvSpPr>
          <p:cNvPr id="3" name="Ondertitel 2"/>
          <p:cNvSpPr>
            <a:spLocks noGrp="1"/>
          </p:cNvSpPr>
          <p:nvPr>
            <p:ph type="subTitle" idx="1"/>
          </p:nvPr>
        </p:nvSpPr>
        <p:spPr>
          <a:xfrm>
            <a:off x="986280" y="1546049"/>
            <a:ext cx="7728355" cy="5096742"/>
          </a:xfrm>
        </p:spPr>
        <p:txBody>
          <a:bodyPr>
            <a:normAutofit/>
          </a:bodyPr>
          <a:lstStyle/>
          <a:p>
            <a:pPr algn="l">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Students to work in small groups of 3.</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r>
              <a:rPr lang="en-GB" sz="1800" dirty="0">
                <a:effectLst/>
                <a:latin typeface="Calibri" panose="020F0502020204030204" pitchFamily="34" charset="0"/>
                <a:ea typeface="Calibri" panose="020F0502020204030204" pitchFamily="34" charset="0"/>
                <a:cs typeface="Calibri" panose="020F0502020204030204" pitchFamily="34" charset="0"/>
              </a:rPr>
              <a:t>Model</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r>
              <a:rPr lang="en-GB" sz="1800" dirty="0">
                <a:effectLst/>
                <a:latin typeface="Calibri" panose="020F0502020204030204" pitchFamily="34" charset="0"/>
                <a:ea typeface="Calibri" panose="020F0502020204030204" pitchFamily="34" charset="0"/>
                <a:cs typeface="Calibri" panose="020F0502020204030204" pitchFamily="34" charset="0"/>
              </a:rPr>
              <a:t>Hairdresser</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mj-lt"/>
              <a:buAutoNum type="arabicPeriod"/>
            </a:pPr>
            <a:r>
              <a:rPr lang="en-GB" sz="1800" dirty="0">
                <a:effectLst/>
                <a:latin typeface="Calibri" panose="020F0502020204030204" pitchFamily="34" charset="0"/>
                <a:ea typeface="Calibri" panose="020F0502020204030204" pitchFamily="34" charset="0"/>
                <a:cs typeface="Calibri" panose="020F0502020204030204" pitchFamily="34" charset="0"/>
              </a:rPr>
              <a:t>Timer</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1 group washes the hair of someone with short hair</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1 group washes the hair of someone with middle length hair</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1 group washes the hair of someone with long hair</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sz="1800" u="sng" dirty="0">
                <a:effectLst/>
                <a:latin typeface="Calibri" panose="020F0502020204030204" pitchFamily="34" charset="0"/>
                <a:ea typeface="Calibri" panose="020F0502020204030204" pitchFamily="34" charset="0"/>
              </a:rPr>
              <a:t>The timer student times the minutes on how long the treatment is.</a:t>
            </a:r>
            <a:endParaRPr lang="nl-NL" sz="1800" u="sng"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1326743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1" y="824256"/>
            <a:ext cx="8732045" cy="540327"/>
          </a:xfrm>
        </p:spPr>
        <p:txBody>
          <a:bodyPr/>
          <a:lstStyle/>
          <a:p>
            <a:r>
              <a:rPr lang="nl-NL" sz="3600" dirty="0"/>
              <a:t>Experiment 2 – water </a:t>
            </a:r>
            <a:r>
              <a:rPr lang="nl-NL" sz="3600" dirty="0" err="1"/>
              <a:t>saving</a:t>
            </a:r>
            <a:r>
              <a:rPr lang="nl-NL" sz="3600" dirty="0"/>
              <a:t> shower </a:t>
            </a:r>
            <a:r>
              <a:rPr lang="nl-NL" sz="3600" dirty="0" err="1"/>
              <a:t>head</a:t>
            </a:r>
            <a:r>
              <a:rPr lang="nl-NL" sz="3600" dirty="0"/>
              <a:t> </a:t>
            </a:r>
          </a:p>
        </p:txBody>
      </p:sp>
      <p:sp>
        <p:nvSpPr>
          <p:cNvPr id="3" name="Ondertitel 2"/>
          <p:cNvSpPr>
            <a:spLocks noGrp="1"/>
          </p:cNvSpPr>
          <p:nvPr>
            <p:ph type="subTitle" idx="1"/>
          </p:nvPr>
        </p:nvSpPr>
        <p:spPr>
          <a:xfrm>
            <a:off x="986280" y="1546049"/>
            <a:ext cx="7728355" cy="5096742"/>
          </a:xfrm>
        </p:spPr>
        <p:txBody>
          <a:bodyPr>
            <a:normAutofit/>
          </a:bodyPr>
          <a:lstStyle/>
          <a:p>
            <a:pPr algn="l">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Students to work in small groups of 3.</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r>
              <a:rPr lang="en-GB" sz="1800" dirty="0">
                <a:effectLst/>
                <a:latin typeface="Calibri" panose="020F0502020204030204" pitchFamily="34" charset="0"/>
                <a:ea typeface="Calibri" panose="020F0502020204030204" pitchFamily="34" charset="0"/>
                <a:cs typeface="Calibri" panose="020F0502020204030204" pitchFamily="34" charset="0"/>
              </a:rPr>
              <a:t>Model</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mj-lt"/>
              <a:buAutoNum type="arabicPeriod"/>
            </a:pPr>
            <a:r>
              <a:rPr lang="en-GB" sz="1800" dirty="0">
                <a:effectLst/>
                <a:latin typeface="Calibri" panose="020F0502020204030204" pitchFamily="34" charset="0"/>
                <a:ea typeface="Calibri" panose="020F0502020204030204" pitchFamily="34" charset="0"/>
                <a:cs typeface="Calibri" panose="020F0502020204030204" pitchFamily="34" charset="0"/>
              </a:rPr>
              <a:t>Hairdresser</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mj-lt"/>
              <a:buAutoNum type="arabicPeriod"/>
            </a:pPr>
            <a:r>
              <a:rPr lang="en-GB" sz="1800" dirty="0">
                <a:effectLst/>
                <a:latin typeface="Calibri" panose="020F0502020204030204" pitchFamily="34" charset="0"/>
                <a:ea typeface="Calibri" panose="020F0502020204030204" pitchFamily="34" charset="0"/>
                <a:cs typeface="Calibri" panose="020F0502020204030204" pitchFamily="34" charset="0"/>
              </a:rPr>
              <a:t>Timer</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1 group washes the hair of someone with short hair</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1 group washes the hair of someone with middle length hair</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1 group washes the hair of someone with long hair</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sz="1800" u="sng" dirty="0">
                <a:effectLst/>
                <a:latin typeface="Calibri" panose="020F0502020204030204" pitchFamily="34" charset="0"/>
                <a:ea typeface="Calibri" panose="020F0502020204030204" pitchFamily="34" charset="0"/>
              </a:rPr>
              <a:t>The timer student times the minutes on how long the treatment is.</a:t>
            </a:r>
            <a:endParaRPr lang="nl-NL" sz="1800" u="sng"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2182716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675065" y="609600"/>
            <a:ext cx="2930518" cy="1320800"/>
          </a:xfrm>
        </p:spPr>
        <p:txBody>
          <a:bodyPr anchor="ctr">
            <a:normAutofit/>
          </a:bodyPr>
          <a:lstStyle/>
          <a:p>
            <a:r>
              <a:rPr lang="nl-NL" dirty="0" err="1"/>
              <a:t>Calculation</a:t>
            </a:r>
            <a:r>
              <a:rPr lang="nl-NL" dirty="0"/>
              <a:t> &amp; </a:t>
            </a:r>
            <a:r>
              <a:rPr lang="nl-NL" dirty="0" err="1"/>
              <a:t>comparing</a:t>
            </a:r>
            <a:endParaRPr lang="nl-NL" dirty="0"/>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671361" y="2160589"/>
            <a:ext cx="2930517" cy="3880773"/>
          </a:xfrm>
        </p:spPr>
        <p:txBody>
          <a:bodyPr>
            <a:normAutofit/>
          </a:bodyPr>
          <a:lstStyle/>
          <a:p>
            <a:pPr>
              <a:buFont typeface="Wingdings" panose="05000000000000000000" pitchFamily="2" charset="2"/>
              <a:buChar char="Ø"/>
            </a:pPr>
            <a:r>
              <a:rPr lang="nl-NL" dirty="0"/>
              <a:t>See </a:t>
            </a:r>
            <a:r>
              <a:rPr lang="nl-NL" dirty="0" err="1"/>
              <a:t>following</a:t>
            </a:r>
            <a:r>
              <a:rPr lang="nl-NL" dirty="0"/>
              <a:t> short </a:t>
            </a:r>
            <a:r>
              <a:rPr lang="nl-NL" dirty="0" err="1"/>
              <a:t>videos</a:t>
            </a:r>
            <a:r>
              <a:rPr lang="nl-NL" dirty="0"/>
              <a:t>:</a:t>
            </a:r>
          </a:p>
          <a:p>
            <a:pPr>
              <a:buFont typeface="Wingdings" panose="05000000000000000000" pitchFamily="2" charset="2"/>
              <a:buChar char="Ø"/>
            </a:pPr>
            <a:r>
              <a:rPr lang="nl-NL" dirty="0"/>
              <a:t>10 </a:t>
            </a:r>
            <a:r>
              <a:rPr lang="nl-NL" dirty="0" err="1"/>
              <a:t>seconds</a:t>
            </a:r>
            <a:r>
              <a:rPr lang="nl-NL" dirty="0"/>
              <a:t> = 9 </a:t>
            </a:r>
            <a:r>
              <a:rPr lang="nl-NL" dirty="0" err="1"/>
              <a:t>litres</a:t>
            </a:r>
            <a:r>
              <a:rPr lang="nl-NL" dirty="0"/>
              <a:t> </a:t>
            </a:r>
          </a:p>
          <a:p>
            <a:pPr>
              <a:buFont typeface="Wingdings" panose="05000000000000000000" pitchFamily="2" charset="2"/>
              <a:buChar char="Ø"/>
            </a:pPr>
            <a:r>
              <a:rPr lang="nl-NL" dirty="0"/>
              <a:t>2 liter </a:t>
            </a:r>
            <a:r>
              <a:rPr lang="nl-NL" dirty="0" err="1"/>
              <a:t>difference</a:t>
            </a:r>
            <a:endParaRPr lang="nl-NL" dirty="0"/>
          </a:p>
          <a:p>
            <a:pPr>
              <a:buFont typeface="Wingdings" panose="05000000000000000000" pitchFamily="2" charset="2"/>
              <a:buChar char="Ø"/>
            </a:pPr>
            <a:r>
              <a:rPr lang="nl-NL" dirty="0"/>
              <a:t>Make </a:t>
            </a:r>
            <a:r>
              <a:rPr lang="nl-NL" dirty="0" err="1"/>
              <a:t>your</a:t>
            </a:r>
            <a:r>
              <a:rPr lang="nl-NL" dirty="0"/>
              <a:t> </a:t>
            </a:r>
            <a:r>
              <a:rPr lang="nl-NL" dirty="0" err="1"/>
              <a:t>own</a:t>
            </a:r>
            <a:r>
              <a:rPr lang="nl-NL" dirty="0"/>
              <a:t> </a:t>
            </a:r>
            <a:r>
              <a:rPr lang="nl-NL" dirty="0" err="1"/>
              <a:t>comparison</a:t>
            </a:r>
            <a:endParaRPr lang="nl-NL" dirty="0"/>
          </a:p>
          <a:p>
            <a:pPr marL="0" indent="0">
              <a:buNone/>
            </a:pPr>
            <a:endParaRPr lang="nl-NL" dirty="0"/>
          </a:p>
        </p:txBody>
      </p:sp>
      <p:pic>
        <p:nvPicPr>
          <p:cNvPr id="5" name="Onlinemedia 4" title="Water savings in the Sustainable salon II">
            <a:hlinkClick r:id="" action="ppaction://media"/>
            <a:extLst>
              <a:ext uri="{FF2B5EF4-FFF2-40B4-BE49-F238E27FC236}">
                <a16:creationId xmlns:a16="http://schemas.microsoft.com/office/drawing/2014/main" id="{EBB9CFBD-C778-4BFE-A21B-CB67E4E7139D}"/>
              </a:ext>
            </a:extLst>
          </p:cNvPr>
          <p:cNvPicPr>
            <a:picLocks noRot="1" noChangeAspect="1"/>
          </p:cNvPicPr>
          <p:nvPr>
            <a:videoFile r:link="rId1"/>
          </p:nvPr>
        </p:nvPicPr>
        <p:blipFill>
          <a:blip r:embed="rId4"/>
          <a:stretch>
            <a:fillRect/>
          </a:stretch>
        </p:blipFill>
        <p:spPr>
          <a:xfrm>
            <a:off x="4262487" y="609600"/>
            <a:ext cx="4604861" cy="2601747"/>
          </a:xfrm>
          <a:prstGeom prst="rect">
            <a:avLst/>
          </a:prstGeom>
        </p:spPr>
      </p:pic>
      <p:pic>
        <p:nvPicPr>
          <p:cNvPr id="4" name="Onlinemedia 3" title="Water-saving for the Sustainable Salon">
            <a:hlinkClick r:id="" action="ppaction://media"/>
            <a:extLst>
              <a:ext uri="{FF2B5EF4-FFF2-40B4-BE49-F238E27FC236}">
                <a16:creationId xmlns:a16="http://schemas.microsoft.com/office/drawing/2014/main" id="{79483729-50FC-4F77-958E-81C049A5DC44}"/>
              </a:ext>
            </a:extLst>
          </p:cNvPr>
          <p:cNvPicPr>
            <a:picLocks noRot="1" noChangeAspect="1"/>
          </p:cNvPicPr>
          <p:nvPr>
            <a:videoFile r:link="rId2"/>
          </p:nvPr>
        </p:nvPicPr>
        <p:blipFill>
          <a:blip r:embed="rId5"/>
          <a:stretch>
            <a:fillRect/>
          </a:stretch>
        </p:blipFill>
        <p:spPr>
          <a:xfrm>
            <a:off x="4261962" y="3439020"/>
            <a:ext cx="4605913" cy="2602341"/>
          </a:xfrm>
          <a:prstGeom prst="rect">
            <a:avLst/>
          </a:prstGeom>
        </p:spPr>
      </p:pic>
    </p:spTree>
    <p:extLst>
      <p:ext uri="{BB962C8B-B14F-4D97-AF65-F5344CB8AC3E}">
        <p14:creationId xmlns:p14="http://schemas.microsoft.com/office/powerpoint/2010/main" val="50447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fill="hold" display="0">
                  <p:stCondLst>
                    <p:cond delay="indefinite"/>
                  </p:stCondLst>
                </p:cTn>
                <p:tgtEl>
                  <p:spTgt spid="5"/>
                </p:tgtEl>
              </p:cMediaNode>
            </p:video>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1" y="824256"/>
            <a:ext cx="8732045" cy="540327"/>
          </a:xfrm>
        </p:spPr>
        <p:txBody>
          <a:bodyPr/>
          <a:lstStyle/>
          <a:p>
            <a:r>
              <a:rPr lang="nl-NL" sz="3200" dirty="0"/>
              <a:t>Summary </a:t>
            </a:r>
            <a:r>
              <a:rPr lang="nl-NL" sz="3200" dirty="0" err="1"/>
              <a:t>how</a:t>
            </a:r>
            <a:r>
              <a:rPr lang="nl-NL" sz="3200" dirty="0"/>
              <a:t> </a:t>
            </a:r>
            <a:r>
              <a:rPr lang="nl-NL" sz="3200" dirty="0" err="1"/>
              <a:t>to</a:t>
            </a:r>
            <a:r>
              <a:rPr lang="nl-NL" sz="3200" dirty="0"/>
              <a:t> save water </a:t>
            </a:r>
            <a:r>
              <a:rPr lang="nl-NL" sz="3200" dirty="0" err="1"/>
              <a:t>by</a:t>
            </a:r>
            <a:r>
              <a:rPr lang="nl-NL" sz="3200" dirty="0"/>
              <a:t> </a:t>
            </a:r>
            <a:r>
              <a:rPr lang="nl-NL" sz="3200" dirty="0" err="1"/>
              <a:t>hairdressers</a:t>
            </a:r>
            <a:endParaRPr lang="nl-NL" sz="3200" dirty="0"/>
          </a:p>
        </p:txBody>
      </p:sp>
      <p:sp>
        <p:nvSpPr>
          <p:cNvPr id="3" name="Ondertitel 2"/>
          <p:cNvSpPr>
            <a:spLocks noGrp="1"/>
          </p:cNvSpPr>
          <p:nvPr>
            <p:ph type="subTitle" idx="1"/>
          </p:nvPr>
        </p:nvSpPr>
        <p:spPr>
          <a:xfrm>
            <a:off x="986280" y="1546049"/>
            <a:ext cx="7728355" cy="5096742"/>
          </a:xfrm>
        </p:spPr>
        <p:txBody>
          <a:bodyPr>
            <a:normAutofit/>
          </a:bodyPr>
          <a:lstStyle/>
          <a:p>
            <a:pPr marL="342900" lvl="0" indent="-342900" algn="l">
              <a:lnSpc>
                <a:spcPct val="107000"/>
              </a:lnSpc>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Times New Roman" panose="02020603050405020304" pitchFamily="18" charset="0"/>
              </a:rPr>
              <a:t>Be aware of your water use</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Times New Roman" panose="02020603050405020304" pitchFamily="18" charset="0"/>
              </a:rPr>
              <a:t>Avoid wasting water</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Times New Roman" panose="02020603050405020304" pitchFamily="18" charset="0"/>
              </a:rPr>
              <a:t>Choose the right products and inspire others to do the same (for example, hair colouring products without ammonia or preferably plant-based colouring products)</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Times New Roman" panose="02020603050405020304" pitchFamily="18" charset="0"/>
              </a:rPr>
              <a:t>Use water-saving shower- and water taps</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Times New Roman" panose="02020603050405020304" pitchFamily="18" charset="0"/>
              </a:rPr>
              <a:t>Only turn on the washing machine and dishwasher when it is full</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Times New Roman" panose="02020603050405020304" pitchFamily="18" charset="0"/>
              </a:rPr>
              <a:t>Eat less meat (since meat industry uses humongous amounts of water!) and buy as many products as possible that are organic</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1676528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1" y="824256"/>
            <a:ext cx="8732045" cy="540327"/>
          </a:xfrm>
        </p:spPr>
        <p:txBody>
          <a:bodyPr/>
          <a:lstStyle/>
          <a:p>
            <a:pPr algn="l"/>
            <a:r>
              <a:rPr lang="nl-NL" sz="3200" dirty="0"/>
              <a:t>Evaluation</a:t>
            </a:r>
          </a:p>
        </p:txBody>
      </p:sp>
      <p:sp>
        <p:nvSpPr>
          <p:cNvPr id="3" name="Ondertitel 2"/>
          <p:cNvSpPr>
            <a:spLocks noGrp="1"/>
          </p:cNvSpPr>
          <p:nvPr>
            <p:ph type="subTitle" idx="1"/>
          </p:nvPr>
        </p:nvSpPr>
        <p:spPr>
          <a:xfrm>
            <a:off x="986280" y="1546049"/>
            <a:ext cx="7728355" cy="5096742"/>
          </a:xfrm>
        </p:spPr>
        <p:txBody>
          <a:bodyPr>
            <a:normAutofit/>
          </a:bodyPr>
          <a:lstStyle/>
          <a:p>
            <a:pPr marL="342900" lvl="0" indent="-342900" algn="l">
              <a:lnSpc>
                <a:spcPct val="107000"/>
              </a:lnSpc>
              <a:buFont typeface="Courier New" panose="02070309020205020404" pitchFamily="49" charset="0"/>
              <a:buChar char="o"/>
            </a:pPr>
            <a:r>
              <a:rPr lang="nl-NL" sz="1800" dirty="0" err="1">
                <a:effectLst/>
                <a:latin typeface="Calibri" panose="020F0502020204030204" pitchFamily="34" charset="0"/>
                <a:ea typeface="Calibri" panose="020F0502020204030204" pitchFamily="34" charset="0"/>
                <a:cs typeface="Times New Roman" panose="02020603050405020304" pitchFamily="18" charset="0"/>
              </a:rPr>
              <a:t>Any</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questions</a:t>
            </a:r>
            <a:r>
              <a:rPr lang="nl-NL"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gn="l">
              <a:lnSpc>
                <a:spcPct val="107000"/>
              </a:lnSpc>
              <a:buFont typeface="Courier New" panose="02070309020205020404" pitchFamily="49" charset="0"/>
              <a:buChar char="o"/>
            </a:pPr>
            <a:r>
              <a:rPr lang="nl-NL" dirty="0" err="1">
                <a:latin typeface="Calibri" panose="020F0502020204030204" pitchFamily="34" charset="0"/>
                <a:ea typeface="Calibri" panose="020F0502020204030204" pitchFamily="34" charset="0"/>
                <a:cs typeface="Times New Roman" panose="02020603050405020304" pitchFamily="18" charset="0"/>
              </a:rPr>
              <a:t>What</a:t>
            </a:r>
            <a:r>
              <a:rPr lang="nl-NL" dirty="0">
                <a:latin typeface="Calibri" panose="020F0502020204030204" pitchFamily="34" charset="0"/>
                <a:ea typeface="Calibri" panose="020F0502020204030204" pitchFamily="34" charset="0"/>
                <a:cs typeface="Times New Roman" panose="02020603050405020304" pitchFamily="18" charset="0"/>
              </a:rPr>
              <a:t> </a:t>
            </a:r>
            <a:r>
              <a:rPr lang="nl-NL" dirty="0" err="1">
                <a:latin typeface="Calibri" panose="020F0502020204030204" pitchFamily="34" charset="0"/>
                <a:ea typeface="Calibri" panose="020F0502020204030204" pitchFamily="34" charset="0"/>
                <a:cs typeface="Times New Roman" panose="02020603050405020304" pitchFamily="18" charset="0"/>
              </a:rPr>
              <a:t>did</a:t>
            </a:r>
            <a:r>
              <a:rPr lang="nl-NL" dirty="0">
                <a:latin typeface="Calibri" panose="020F0502020204030204" pitchFamily="34" charset="0"/>
                <a:ea typeface="Calibri" panose="020F0502020204030204" pitchFamily="34" charset="0"/>
                <a:cs typeface="Times New Roman" panose="02020603050405020304" pitchFamily="18" charset="0"/>
              </a:rPr>
              <a:t> we </a:t>
            </a:r>
            <a:r>
              <a:rPr lang="nl-NL">
                <a:latin typeface="Calibri" panose="020F0502020204030204" pitchFamily="34" charset="0"/>
                <a:ea typeface="Calibri" panose="020F0502020204030204" pitchFamily="34" charset="0"/>
                <a:cs typeface="Times New Roman" panose="02020603050405020304" pitchFamily="18" charset="0"/>
              </a:rPr>
              <a:t>learn </a:t>
            </a:r>
            <a:r>
              <a:rPr lang="nl-NL" dirty="0" err="1">
                <a:latin typeface="Calibri" panose="020F0502020204030204" pitchFamily="34" charset="0"/>
                <a:ea typeface="Calibri" panose="020F0502020204030204" pitchFamily="34" charset="0"/>
                <a:cs typeface="Times New Roman" panose="02020603050405020304" pitchFamily="18" charset="0"/>
              </a:rPr>
              <a:t>today</a:t>
            </a:r>
            <a:r>
              <a:rPr lang="nl-NL" dirty="0">
                <a:latin typeface="Calibri" panose="020F0502020204030204" pitchFamily="34" charset="0"/>
                <a:ea typeface="Calibri" panose="020F0502020204030204" pitchFamily="34" charset="0"/>
                <a:cs typeface="Times New Roman" panose="02020603050405020304" pitchFamily="18" charset="0"/>
              </a:rPr>
              <a:t>?</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2993801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1600199" y="4571999"/>
            <a:ext cx="7673801" cy="1087656"/>
          </a:xfrm>
        </p:spPr>
        <p:txBody>
          <a:bodyPr vert="horz" lIns="91440" tIns="45720" rIns="91440" bIns="45720" rtlCol="0" anchor="b">
            <a:normAutofit/>
          </a:bodyPr>
          <a:lstStyle/>
          <a:p>
            <a:r>
              <a:rPr lang="en-US" sz="4800" kern="1200">
                <a:solidFill>
                  <a:schemeClr val="accent1"/>
                </a:solidFill>
                <a:latin typeface="+mj-lt"/>
                <a:ea typeface="+mj-ea"/>
                <a:cs typeface="+mj-cs"/>
              </a:rPr>
              <a:t>Student registration</a:t>
            </a:r>
          </a:p>
        </p:txBody>
      </p:sp>
      <p:pic>
        <p:nvPicPr>
          <p:cNvPr id="1026" name="Picture 2" descr="Welcome Nature GIF - Welcome Nature - Discover &amp; Share GIFs">
            <a:extLst>
              <a:ext uri="{FF2B5EF4-FFF2-40B4-BE49-F238E27FC236}">
                <a16:creationId xmlns:a16="http://schemas.microsoft.com/office/drawing/2014/main" id="{FC6F31C1-7E33-4483-9CD3-E9648AF6AAD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0201" y="609600"/>
            <a:ext cx="7403648" cy="3642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513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7935972" cy="540327"/>
          </a:xfrm>
        </p:spPr>
        <p:txBody>
          <a:bodyPr/>
          <a:lstStyle/>
          <a:p>
            <a:r>
              <a:rPr lang="nl-NL" sz="3600" dirty="0" err="1"/>
              <a:t>Objectives</a:t>
            </a:r>
            <a:r>
              <a:rPr lang="nl-NL" sz="3600" dirty="0"/>
              <a:t> of </a:t>
            </a:r>
            <a:r>
              <a:rPr lang="nl-NL" sz="3600" dirty="0" err="1"/>
              <a:t>the</a:t>
            </a:r>
            <a:r>
              <a:rPr lang="nl-NL" sz="3600" dirty="0"/>
              <a:t> </a:t>
            </a:r>
            <a:r>
              <a:rPr lang="nl-NL" sz="3600" dirty="0" err="1"/>
              <a:t>lesson</a:t>
            </a:r>
            <a:endParaRPr lang="nl-NL" sz="3600" dirty="0"/>
          </a:p>
        </p:txBody>
      </p:sp>
      <p:sp>
        <p:nvSpPr>
          <p:cNvPr id="3" name="Ondertitel 2"/>
          <p:cNvSpPr>
            <a:spLocks noGrp="1"/>
          </p:cNvSpPr>
          <p:nvPr>
            <p:ph type="subTitle" idx="1"/>
          </p:nvPr>
        </p:nvSpPr>
        <p:spPr>
          <a:xfrm>
            <a:off x="986280" y="1546049"/>
            <a:ext cx="8495071" cy="5096742"/>
          </a:xfrm>
        </p:spPr>
        <p:txBody>
          <a:bodyPr>
            <a:normAutofit/>
          </a:bodyPr>
          <a:lstStyle/>
          <a:p>
            <a:pPr marL="342900" lvl="0" indent="-342900" algn="l">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Introducing the notion of water use / water pollution per workstation at a hairdresser salon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Looking at ways to minimize the damage and save up water at a salon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3342051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82472" y="824256"/>
            <a:ext cx="7935972" cy="540327"/>
          </a:xfrm>
        </p:spPr>
        <p:txBody>
          <a:bodyPr/>
          <a:lstStyle/>
          <a:p>
            <a:r>
              <a:rPr lang="nl-NL" sz="3600" dirty="0" err="1"/>
              <a:t>Theme</a:t>
            </a:r>
            <a:r>
              <a:rPr lang="nl-NL" sz="3600" dirty="0"/>
              <a:t> </a:t>
            </a:r>
            <a:r>
              <a:rPr lang="nl-NL" sz="3600" dirty="0" err="1"/>
              <a:t>introduction</a:t>
            </a:r>
            <a:r>
              <a:rPr lang="nl-NL" sz="3600" dirty="0"/>
              <a:t> – </a:t>
            </a:r>
            <a:r>
              <a:rPr lang="nl-NL" sz="3600" dirty="0" err="1"/>
              <a:t>group</a:t>
            </a:r>
            <a:r>
              <a:rPr lang="nl-NL" sz="3600" dirty="0"/>
              <a:t> </a:t>
            </a:r>
            <a:r>
              <a:rPr lang="nl-NL" sz="3600" dirty="0" err="1"/>
              <a:t>activity</a:t>
            </a:r>
            <a:endParaRPr lang="nl-NL" sz="3600" dirty="0"/>
          </a:p>
        </p:txBody>
      </p:sp>
      <p:sp>
        <p:nvSpPr>
          <p:cNvPr id="3" name="Ondertitel 2"/>
          <p:cNvSpPr>
            <a:spLocks noGrp="1"/>
          </p:cNvSpPr>
          <p:nvPr>
            <p:ph type="subTitle" idx="1"/>
          </p:nvPr>
        </p:nvSpPr>
        <p:spPr>
          <a:xfrm>
            <a:off x="986280" y="1546049"/>
            <a:ext cx="7728355" cy="5096742"/>
          </a:xfrm>
        </p:spPr>
        <p:txBody>
          <a:bodyPr>
            <a:normAutofit/>
          </a:bodyPr>
          <a:lstStyle/>
          <a:p>
            <a:pPr marL="457200" indent="-457200" algn="l">
              <a:buFont typeface="Arial" panose="020B0604020202020204" pitchFamily="34" charset="0"/>
              <a:buChar char="•"/>
            </a:pPr>
            <a:r>
              <a:rPr lang="nl-NL" sz="2000" dirty="0" err="1"/>
              <a:t>Think</a:t>
            </a:r>
            <a:r>
              <a:rPr lang="nl-NL" sz="2000" dirty="0"/>
              <a:t> </a:t>
            </a:r>
            <a:r>
              <a:rPr lang="nl-NL" sz="2000" dirty="0" err="1"/>
              <a:t>about</a:t>
            </a:r>
            <a:r>
              <a:rPr lang="nl-NL" sz="2000" dirty="0"/>
              <a:t> </a:t>
            </a:r>
            <a:r>
              <a:rPr lang="nl-NL" sz="2000" dirty="0" err="1"/>
              <a:t>ways</a:t>
            </a:r>
            <a:r>
              <a:rPr lang="nl-NL" sz="2000" dirty="0"/>
              <a:t> </a:t>
            </a:r>
            <a:r>
              <a:rPr lang="nl-NL" sz="2000" dirty="0" err="1"/>
              <a:t>that</a:t>
            </a:r>
            <a:r>
              <a:rPr lang="nl-NL" sz="2000" dirty="0"/>
              <a:t> </a:t>
            </a:r>
            <a:r>
              <a:rPr lang="nl-NL" sz="2000" dirty="0" err="1"/>
              <a:t>hairdressers</a:t>
            </a:r>
            <a:r>
              <a:rPr lang="nl-NL" sz="2000" dirty="0"/>
              <a:t> </a:t>
            </a:r>
            <a:r>
              <a:rPr lang="nl-NL" sz="2000" dirty="0" err="1"/>
              <a:t>pollute</a:t>
            </a:r>
            <a:r>
              <a:rPr lang="nl-NL" sz="2000" dirty="0"/>
              <a:t> </a:t>
            </a:r>
            <a:r>
              <a:rPr lang="nl-NL" sz="2000" dirty="0" err="1"/>
              <a:t>the</a:t>
            </a:r>
            <a:r>
              <a:rPr lang="nl-NL" sz="2000" dirty="0"/>
              <a:t> water</a:t>
            </a:r>
          </a:p>
          <a:p>
            <a:pPr marL="457200" indent="-457200" algn="l">
              <a:buFont typeface="Arial" panose="020B0604020202020204" pitchFamily="34" charset="0"/>
              <a:buChar char="•"/>
            </a:pPr>
            <a:r>
              <a:rPr lang="nl-NL" sz="2000" dirty="0"/>
              <a:t>Write down </a:t>
            </a:r>
            <a:r>
              <a:rPr lang="nl-NL" sz="2000" dirty="0" err="1"/>
              <a:t>your</a:t>
            </a:r>
            <a:r>
              <a:rPr lang="nl-NL" sz="2000" dirty="0"/>
              <a:t> </a:t>
            </a:r>
            <a:r>
              <a:rPr lang="nl-NL" sz="2000" dirty="0" err="1"/>
              <a:t>findings</a:t>
            </a:r>
            <a:endParaRPr lang="nl-NL" sz="2000" dirty="0"/>
          </a:p>
          <a:p>
            <a:pPr marL="457200" indent="-457200" algn="l">
              <a:buFont typeface="Arial" panose="020B0604020202020204" pitchFamily="34" charset="0"/>
              <a:buChar char="•"/>
            </a:pPr>
            <a:r>
              <a:rPr lang="nl-NL" sz="2000" dirty="0"/>
              <a:t>Share </a:t>
            </a:r>
            <a:r>
              <a:rPr lang="nl-NL" sz="2000" dirty="0" err="1"/>
              <a:t>your</a:t>
            </a:r>
            <a:r>
              <a:rPr lang="nl-NL" sz="2000" dirty="0"/>
              <a:t> </a:t>
            </a:r>
            <a:r>
              <a:rPr lang="nl-NL" sz="2000" dirty="0" err="1"/>
              <a:t>thoughts</a:t>
            </a:r>
            <a:r>
              <a:rPr lang="nl-NL" sz="2000" dirty="0"/>
              <a:t> </a:t>
            </a:r>
            <a:r>
              <a:rPr lang="nl-NL" sz="2000" dirty="0" err="1"/>
              <a:t>with</a:t>
            </a:r>
            <a:r>
              <a:rPr lang="nl-NL" sz="2000" dirty="0"/>
              <a:t> </a:t>
            </a:r>
            <a:r>
              <a:rPr lang="nl-NL" sz="2000" dirty="0" err="1"/>
              <a:t>the</a:t>
            </a:r>
            <a:r>
              <a:rPr lang="nl-NL" sz="2000" dirty="0"/>
              <a:t> </a:t>
            </a:r>
            <a:r>
              <a:rPr lang="nl-NL" sz="2000" dirty="0" err="1"/>
              <a:t>group</a:t>
            </a:r>
            <a:endParaRPr lang="nl-NL" sz="2000" dirty="0"/>
          </a:p>
          <a:p>
            <a:pPr marL="342900" indent="-342900" algn="l">
              <a:buAutoNum type="arabicPeriod"/>
            </a:pPr>
            <a:endParaRPr lang="en-GB" sz="2800" b="1" dirty="0">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en-GB"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l">
              <a:buAutoNum type="arabicPeriod"/>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1277373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1043950" y="1179151"/>
            <a:ext cx="3300646" cy="4463889"/>
          </a:xfrm>
        </p:spPr>
        <p:txBody>
          <a:bodyPr anchor="ctr">
            <a:normAutofit/>
          </a:bodyPr>
          <a:lstStyle/>
          <a:p>
            <a:r>
              <a:rPr lang="nl-NL" dirty="0"/>
              <a:t>Workstation: </a:t>
            </a:r>
            <a:r>
              <a:rPr lang="nl-NL" dirty="0" err="1"/>
              <a:t>cutting</a:t>
            </a:r>
            <a:endParaRPr lang="nl-NL" dirty="0"/>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4978918" y="1109145"/>
            <a:ext cx="6341016" cy="4603900"/>
          </a:xfrm>
        </p:spPr>
        <p:txBody>
          <a:bodyPr anchor="ctr">
            <a:normAutofit/>
          </a:bodyPr>
          <a:lstStyle/>
          <a:p>
            <a:pPr>
              <a:lnSpc>
                <a:spcPct val="90000"/>
              </a:lnSpc>
              <a:spcAft>
                <a:spcPts val="800"/>
              </a:spcAft>
            </a:pPr>
            <a:r>
              <a:rPr lang="en-GB">
                <a:effectLst/>
                <a:latin typeface="Calibri" panose="020F0502020204030204" pitchFamily="34" charset="0"/>
                <a:ea typeface="Calibri" panose="020F0502020204030204" pitchFamily="34" charset="0"/>
                <a:cs typeface="Times New Roman" panose="02020603050405020304" pitchFamily="18" charset="0"/>
              </a:rPr>
              <a:t>For hair cutting, most of the time you use shampooing and conditioner application beforehand. Shampoos and conditioners are polluting the water after being rinsed off into the sewer. Try to wash the hair once, use as little product as possible (they are all well concentrated).</a:t>
            </a:r>
            <a:endParaRPr lang="nl-NL">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Aft>
                <a:spcPts val="800"/>
              </a:spcAft>
            </a:pPr>
            <a:r>
              <a:rPr lang="en-GB">
                <a:effectLst/>
                <a:latin typeface="Calibri" panose="020F0502020204030204" pitchFamily="34" charset="0"/>
                <a:ea typeface="Calibri" panose="020F0502020204030204" pitchFamily="34" charset="0"/>
                <a:cs typeface="Times New Roman" panose="02020603050405020304" pitchFamily="18" charset="0"/>
              </a:rPr>
              <a:t>Use drip trays and dose limits, make sure that the screw caps are closed well after use.</a:t>
            </a:r>
            <a:endParaRPr lang="nl-NL">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Aft>
                <a:spcPts val="800"/>
              </a:spcAft>
            </a:pPr>
            <a:r>
              <a:rPr lang="en-GB">
                <a:effectLst/>
                <a:latin typeface="Calibri" panose="020F0502020204030204" pitchFamily="34" charset="0"/>
                <a:ea typeface="Calibri" panose="020F0502020204030204" pitchFamily="34" charset="0"/>
                <a:cs typeface="Times New Roman" panose="02020603050405020304" pitchFamily="18" charset="0"/>
              </a:rPr>
              <a:t>Make use of sustainable and environmentally friendly shampoo (without PCB)</a:t>
            </a:r>
            <a:endParaRPr lang="nl-NL">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r>
              <a:rPr lang="en-GB">
                <a:effectLst/>
                <a:latin typeface="Calibri" panose="020F0502020204030204" pitchFamily="34" charset="0"/>
                <a:ea typeface="Calibri" panose="020F0502020204030204" pitchFamily="34" charset="0"/>
                <a:cs typeface="Times New Roman" panose="02020603050405020304" pitchFamily="18" charset="0"/>
              </a:rPr>
              <a:t>You might also consider asking your customer to wash their hair before coming to the appointment for a haircut – this will not save the water in general, since the customer would use the same amount of water at home, but this way you might avoid an ‘unplanned’ shampooing turn.</a:t>
            </a:r>
            <a:endParaRPr lang="nl-NL"/>
          </a:p>
          <a:p>
            <a:pPr marL="0" indent="0">
              <a:lnSpc>
                <a:spcPct val="90000"/>
              </a:lnSpc>
              <a:buNone/>
            </a:pPr>
            <a:endParaRPr lang="nl-NL"/>
          </a:p>
          <a:p>
            <a:pPr marL="0" indent="0">
              <a:lnSpc>
                <a:spcPct val="90000"/>
              </a:lnSpc>
              <a:buNone/>
            </a:pPr>
            <a:endParaRPr lang="nl-NL"/>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69826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descr="Afbeelding met persoon&#10;&#10;Automatisch gegenereerde beschrijving">
            <a:extLst>
              <a:ext uri="{FF2B5EF4-FFF2-40B4-BE49-F238E27FC236}">
                <a16:creationId xmlns:a16="http://schemas.microsoft.com/office/drawing/2014/main" id="{7CA7C5DE-DD9B-4F45-850D-416D9925FE3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2891"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677333" y="609600"/>
            <a:ext cx="3851123" cy="1320800"/>
          </a:xfrm>
        </p:spPr>
        <p:txBody>
          <a:bodyPr>
            <a:normAutofit/>
          </a:bodyPr>
          <a:lstStyle/>
          <a:p>
            <a:r>
              <a:rPr lang="nl-NL" dirty="0"/>
              <a:t>Workstation: </a:t>
            </a:r>
            <a:r>
              <a:rPr lang="nl-NL" dirty="0" err="1"/>
              <a:t>coloring</a:t>
            </a:r>
            <a:endParaRPr lang="nl-NL" dirty="0"/>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677334" y="2160589"/>
            <a:ext cx="3851122" cy="3880773"/>
          </a:xfrm>
        </p:spPr>
        <p:txBody>
          <a:bodyPr>
            <a:normAutofit/>
          </a:bodyPr>
          <a:lstStyle/>
          <a:p>
            <a:pPr>
              <a:spcAft>
                <a:spcPts val="800"/>
              </a:spcAft>
            </a:pPr>
            <a:r>
              <a:rPr lang="en-GB">
                <a:effectLst/>
                <a:latin typeface="Calibri" panose="020F0502020204030204" pitchFamily="34" charset="0"/>
                <a:ea typeface="Calibri" panose="020F0502020204030204" pitchFamily="34" charset="0"/>
                <a:cs typeface="Times New Roman" panose="02020603050405020304" pitchFamily="18" charset="0"/>
              </a:rPr>
              <a:t>Chemical residues are polluting the water. Try to avoid ammonia and sulphates in the products and use vegetable colours whenever possible.</a:t>
            </a:r>
            <a:endParaRPr lang="nl-NL">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GB">
                <a:effectLst/>
                <a:latin typeface="Calibri" panose="020F0502020204030204" pitchFamily="34" charset="0"/>
                <a:ea typeface="Calibri" panose="020F0502020204030204" pitchFamily="34" charset="0"/>
                <a:cs typeface="Times New Roman" panose="02020603050405020304" pitchFamily="18" charset="0"/>
              </a:rPr>
              <a:t>To reduce the use of water while rinsing the colouring product, use water-saving water taps. There are for example water tap nozzles available that pulverize the water allowing to use less for the same purpose. </a:t>
            </a:r>
            <a:endParaRPr lang="nl-N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dirty="0"/>
          </a:p>
          <a:p>
            <a:pPr marL="0" indent="0">
              <a:buNone/>
            </a:pPr>
            <a:endParaRPr lang="nl-NL" dirty="0"/>
          </a:p>
          <a:p>
            <a:pPr marL="0" indent="0">
              <a:buNone/>
            </a:pPr>
            <a:endParaRPr lang="nl-NL" dirty="0"/>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73574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5536734" y="609600"/>
            <a:ext cx="3737268" cy="1320800"/>
          </a:xfrm>
        </p:spPr>
        <p:txBody>
          <a:bodyPr>
            <a:normAutofit/>
          </a:bodyPr>
          <a:lstStyle/>
          <a:p>
            <a:r>
              <a:rPr lang="nl-NL" dirty="0"/>
              <a:t>Workstation: perm</a:t>
            </a:r>
          </a:p>
        </p:txBody>
      </p: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5209563" y="2160589"/>
            <a:ext cx="4064439" cy="3880773"/>
          </a:xfrm>
        </p:spPr>
        <p:txBody>
          <a:bodyPr>
            <a:normAutofit/>
          </a:bodyPr>
          <a:lstStyle/>
          <a:p>
            <a:pPr>
              <a:spcAft>
                <a:spcPts val="800"/>
              </a:spcAft>
            </a:pPr>
            <a:r>
              <a:rPr lang="en-GB">
                <a:effectLst/>
                <a:latin typeface="Calibri" panose="020F0502020204030204" pitchFamily="34" charset="0"/>
                <a:ea typeface="Calibri" panose="020F0502020204030204" pitchFamily="34" charset="0"/>
                <a:cs typeface="Times New Roman" panose="02020603050405020304" pitchFamily="18" charset="0"/>
              </a:rPr>
              <a:t>Chemical residues form the perm liquid are polluting the water. </a:t>
            </a:r>
            <a:endParaRPr lang="nl-NL">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GB">
                <a:effectLst/>
                <a:latin typeface="Calibri" panose="020F0502020204030204" pitchFamily="34" charset="0"/>
                <a:ea typeface="Calibri" panose="020F0502020204030204" pitchFamily="34" charset="0"/>
                <a:cs typeface="Times New Roman" panose="02020603050405020304" pitchFamily="18" charset="0"/>
              </a:rPr>
              <a:t>To reduce the use of water while rinsing the perming product, use water-saving water taps. There are for example water tap nozzles available that pulverize the water allowing to use less for the same purpose. </a:t>
            </a:r>
            <a:endParaRPr lang="nl-N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Afbeelding 3" descr="Afbeelding met kleding, vrouw, persoon, haarstukje&#10;&#10;Automatisch gegenereerde beschrijving">
            <a:extLst>
              <a:ext uri="{FF2B5EF4-FFF2-40B4-BE49-F238E27FC236}">
                <a16:creationId xmlns:a16="http://schemas.microsoft.com/office/drawing/2014/main" id="{A5A70105-25E8-4318-A447-4F2F33891CA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875" r="16125"/>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7"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3115842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970B313-D9EB-4071-BEFA-1508AA4E47CD}"/>
              </a:ext>
            </a:extLst>
          </p:cNvPr>
          <p:cNvSpPr>
            <a:spLocks noGrp="1"/>
          </p:cNvSpPr>
          <p:nvPr>
            <p:ph type="title"/>
          </p:nvPr>
        </p:nvSpPr>
        <p:spPr>
          <a:xfrm>
            <a:off x="1043950" y="1179151"/>
            <a:ext cx="3300646" cy="4463889"/>
          </a:xfrm>
        </p:spPr>
        <p:txBody>
          <a:bodyPr anchor="ctr">
            <a:normAutofit/>
          </a:bodyPr>
          <a:lstStyle/>
          <a:p>
            <a:r>
              <a:rPr lang="nl-NL" dirty="0"/>
              <a:t>Student </a:t>
            </a:r>
            <a:r>
              <a:rPr lang="nl-NL" dirty="0" err="1"/>
              <a:t>activity</a:t>
            </a:r>
            <a:endParaRPr lang="nl-NL" dirty="0"/>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33F6C3DD-42D8-41AC-BCF7-59DE91C89FD7}"/>
              </a:ext>
            </a:extLst>
          </p:cNvPr>
          <p:cNvSpPr>
            <a:spLocks noGrp="1"/>
          </p:cNvSpPr>
          <p:nvPr>
            <p:ph idx="1"/>
          </p:nvPr>
        </p:nvSpPr>
        <p:spPr>
          <a:xfrm>
            <a:off x="4978918" y="1109145"/>
            <a:ext cx="6341016" cy="4603900"/>
          </a:xfrm>
        </p:spPr>
        <p:txBody>
          <a:bodyPr anchor="ctr">
            <a:normAutofit/>
          </a:bodyPr>
          <a:lstStyle/>
          <a:p>
            <a:pPr>
              <a:lnSpc>
                <a:spcPct val="90000"/>
              </a:lnSpc>
              <a:spcAft>
                <a:spcPts val="800"/>
              </a:spcAft>
            </a:pPr>
            <a:r>
              <a:rPr lang="en-GB" dirty="0">
                <a:latin typeface="Calibri" panose="020F0502020204030204" pitchFamily="34" charset="0"/>
                <a:cs typeface="Times New Roman" panose="02020603050405020304" pitchFamily="18" charset="0"/>
              </a:rPr>
              <a:t>Make a group of 3 /4 </a:t>
            </a:r>
          </a:p>
          <a:p>
            <a:pPr>
              <a:lnSpc>
                <a:spcPct val="90000"/>
              </a:lnSpc>
              <a:spcAft>
                <a:spcPts val="800"/>
              </a:spcAft>
            </a:pPr>
            <a:r>
              <a:rPr lang="en-GB" dirty="0">
                <a:latin typeface="Calibri" panose="020F0502020204030204" pitchFamily="34" charset="0"/>
                <a:cs typeface="Times New Roman" panose="02020603050405020304" pitchFamily="18" charset="0"/>
              </a:rPr>
              <a:t>Use your device to search on the internet</a:t>
            </a:r>
          </a:p>
          <a:p>
            <a:pPr>
              <a:lnSpc>
                <a:spcPct val="90000"/>
              </a:lnSpc>
              <a:spcAft>
                <a:spcPts val="800"/>
              </a:spcAft>
            </a:pPr>
            <a:r>
              <a:rPr lang="en-GB" dirty="0">
                <a:latin typeface="Calibri" panose="020F0502020204030204" pitchFamily="34" charset="0"/>
                <a:cs typeface="Times New Roman" panose="02020603050405020304" pitchFamily="18" charset="0"/>
              </a:rPr>
              <a:t>Find ways to solve this problem by hairdressers</a:t>
            </a:r>
          </a:p>
          <a:p>
            <a:pPr>
              <a:lnSpc>
                <a:spcPct val="90000"/>
              </a:lnSpc>
              <a:spcAft>
                <a:spcPts val="800"/>
              </a:spcAft>
            </a:pPr>
            <a:r>
              <a:rPr lang="en-GB" dirty="0">
                <a:latin typeface="Calibri" panose="020F0502020204030204" pitchFamily="34" charset="0"/>
                <a:cs typeface="Times New Roman" panose="02020603050405020304" pitchFamily="18" charset="0"/>
              </a:rPr>
              <a:t>After 10 minutes you present the information you found</a:t>
            </a:r>
            <a:endParaRPr lang="nl-NL" dirty="0"/>
          </a:p>
          <a:p>
            <a:pPr marL="0" indent="0">
              <a:lnSpc>
                <a:spcPct val="90000"/>
              </a:lnSpc>
              <a:buNone/>
            </a:pPr>
            <a:endParaRPr lang="nl-NL"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25893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0B313-D9EB-4071-BEFA-1508AA4E47CD}"/>
              </a:ext>
            </a:extLst>
          </p:cNvPr>
          <p:cNvSpPr>
            <a:spLocks noGrp="1"/>
          </p:cNvSpPr>
          <p:nvPr>
            <p:ph type="ctrTitle"/>
          </p:nvPr>
        </p:nvSpPr>
        <p:spPr/>
        <p:txBody>
          <a:bodyPr anchor="ctr">
            <a:normAutofit/>
          </a:bodyPr>
          <a:lstStyle/>
          <a:p>
            <a:r>
              <a:rPr lang="nl-NL" dirty="0"/>
              <a:t>Student </a:t>
            </a:r>
            <a:r>
              <a:rPr lang="nl-NL" dirty="0" err="1"/>
              <a:t>presentations</a:t>
            </a:r>
            <a:endParaRPr lang="nl-NL" dirty="0"/>
          </a:p>
        </p:txBody>
      </p:sp>
    </p:spTree>
    <p:extLst>
      <p:ext uri="{BB962C8B-B14F-4D97-AF65-F5344CB8AC3E}">
        <p14:creationId xmlns:p14="http://schemas.microsoft.com/office/powerpoint/2010/main" val="380226222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WiehebbenerRechten xmlns="7361fed8-3208-422d-bd44-bd7f7a1c5909" xsi:nil="true"/>
    <lcf76f155ced4ddcb4097134ff3c332f xmlns="7361fed8-3208-422d-bd44-bd7f7a1c5909">
      <Terms xmlns="http://schemas.microsoft.com/office/infopath/2007/PartnerControls"/>
    </lcf76f155ced4ddcb4097134ff3c332f>
    <TaxCatchAll xmlns="35091eb4-c0f2-4ddd-b3e8-132f52ac0f9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17AB4643959F046B187FDE66D3A5503" ma:contentTypeVersion="17" ma:contentTypeDescription="Een nieuw document maken." ma:contentTypeScope="" ma:versionID="79e439022d8250601e55eb7f6fd7275e">
  <xsd:schema xmlns:xsd="http://www.w3.org/2001/XMLSchema" xmlns:xs="http://www.w3.org/2001/XMLSchema" xmlns:p="http://schemas.microsoft.com/office/2006/metadata/properties" xmlns:ns2="7361fed8-3208-422d-bd44-bd7f7a1c5909" xmlns:ns3="35091eb4-c0f2-4ddd-b3e8-132f52ac0f96" targetNamespace="http://schemas.microsoft.com/office/2006/metadata/properties" ma:root="true" ma:fieldsID="2852faa2e85fa1b7c1a071c178bd9b3a" ns2:_="" ns3:_="">
    <xsd:import namespace="7361fed8-3208-422d-bd44-bd7f7a1c5909"/>
    <xsd:import namespace="35091eb4-c0f2-4ddd-b3e8-132f52ac0f9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WiehebbenerRecht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61fed8-3208-422d-bd44-bd7f7a1c59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WiehebbenerRechten" ma:index="20" nillable="true" ma:displayName="Wie hebben er Rechten" ma:format="Dropdown" ma:internalName="WiehebbenerRechten">
      <xsd:simpleType>
        <xsd:restriction base="dms:Text">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93a47304-c374-4b83-8465-55f6e3cc4d8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5091eb4-c0f2-4ddd-b3e8-132f52ac0f96"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element name="TaxCatchAll" ma:index="24" nillable="true" ma:displayName="Taxonomy Catch All Column" ma:hidden="true" ma:list="{daac2ac2-67f3-42a4-abe1-0a1312d8d7fc}" ma:internalName="TaxCatchAll" ma:showField="CatchAllData" ma:web="35091eb4-c0f2-4ddd-b3e8-132f52ac0f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29153E-E645-4520-A8DB-CBEB3B35B49C}">
  <ds:schemaRefs>
    <ds:schemaRef ds:uri="http://schemas.microsoft.com/sharepoint/v3/contenttype/forms"/>
  </ds:schemaRefs>
</ds:datastoreItem>
</file>

<file path=customXml/itemProps2.xml><?xml version="1.0" encoding="utf-8"?>
<ds:datastoreItem xmlns:ds="http://schemas.openxmlformats.org/officeDocument/2006/customXml" ds:itemID="{B02F5BE2-D7FD-4D28-AC05-6014166F65C5}">
  <ds:schemaRefs>
    <ds:schemaRef ds:uri="http://schemas.microsoft.com/office/2006/metadata/properties"/>
    <ds:schemaRef ds:uri="http://schemas.microsoft.com/office/infopath/2007/PartnerControls"/>
    <ds:schemaRef ds:uri="7361fed8-3208-422d-bd44-bd7f7a1c5909"/>
  </ds:schemaRefs>
</ds:datastoreItem>
</file>

<file path=customXml/itemProps3.xml><?xml version="1.0" encoding="utf-8"?>
<ds:datastoreItem xmlns:ds="http://schemas.openxmlformats.org/officeDocument/2006/customXml" ds:itemID="{AB7C21CF-EF03-4607-BFA3-35B531C779A4}"/>
</file>

<file path=docProps/app.xml><?xml version="1.0" encoding="utf-8"?>
<Properties xmlns="http://schemas.openxmlformats.org/officeDocument/2006/extended-properties" xmlns:vt="http://schemas.openxmlformats.org/officeDocument/2006/docPropsVTypes">
  <Template>Facet</Template>
  <TotalTime>613</TotalTime>
  <Words>644</Words>
  <Application>Microsoft Office PowerPoint</Application>
  <PresentationFormat>Breedbeeld</PresentationFormat>
  <Paragraphs>73</Paragraphs>
  <Slides>18</Slides>
  <Notes>0</Notes>
  <HiddenSlides>0</HiddenSlides>
  <MMClips>2</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18</vt:i4>
      </vt:variant>
    </vt:vector>
  </HeadingPairs>
  <TitlesOfParts>
    <vt:vector size="28" baseType="lpstr">
      <vt:lpstr>Arial</vt:lpstr>
      <vt:lpstr>Calibri</vt:lpstr>
      <vt:lpstr>Courier New</vt:lpstr>
      <vt:lpstr>play</vt:lpstr>
      <vt:lpstr>play</vt:lpstr>
      <vt:lpstr>Symbol</vt:lpstr>
      <vt:lpstr>Trebuchet MS</vt:lpstr>
      <vt:lpstr>Wingdings</vt:lpstr>
      <vt:lpstr>Wingdings 3</vt:lpstr>
      <vt:lpstr>Facet</vt:lpstr>
      <vt:lpstr>Lesson 5</vt:lpstr>
      <vt:lpstr>Student registration</vt:lpstr>
      <vt:lpstr>Objectives of the lesson</vt:lpstr>
      <vt:lpstr>Theme introduction – group activity</vt:lpstr>
      <vt:lpstr>Workstation: cutting</vt:lpstr>
      <vt:lpstr>Workstation: coloring</vt:lpstr>
      <vt:lpstr>Workstation: perm</vt:lpstr>
      <vt:lpstr>Student activity</vt:lpstr>
      <vt:lpstr>Student presentations</vt:lpstr>
      <vt:lpstr>Evaluation</vt:lpstr>
      <vt:lpstr>Lesson 6</vt:lpstr>
      <vt:lpstr>Student registration</vt:lpstr>
      <vt:lpstr>Objectives of the lesson</vt:lpstr>
      <vt:lpstr>Experiment 1 – regular shower head</vt:lpstr>
      <vt:lpstr>Experiment 2 – water saving shower head </vt:lpstr>
      <vt:lpstr>Calculation &amp; comparing</vt:lpstr>
      <vt:lpstr>Summary how to save water by hairdressers</vt:lpstr>
      <vt:lpstr>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Frank den Hartog</dc:creator>
  <cp:lastModifiedBy>Ganna Chalapko</cp:lastModifiedBy>
  <cp:revision>123</cp:revision>
  <dcterms:created xsi:type="dcterms:W3CDTF">2020-10-08T12:13:34Z</dcterms:created>
  <dcterms:modified xsi:type="dcterms:W3CDTF">2023-04-24T14:29:36Z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34332300</vt:r8>
  </property>
  <property fmtid="{D5CDD505-2E9C-101B-9397-08002B2CF9AE}" pid="3" name="ContentTypeId">
    <vt:lpwstr>0x010100517AB4643959F046B187FDE66D3A5503</vt:lpwstr>
  </property>
</Properties>
</file>