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87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9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7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9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47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3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97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9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7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2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3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2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9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Haga clic para solicitar información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Haga clic para ver la ficha técnica del modelo</a:t>
            </a:r>
          </a:p>
          <a:p>
            <a:pPr lvl="1"/>
            <a:r>
              <a:rPr lang="nl-NL"/>
              <a:t>Segundo nivel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Nivel medio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rWW4wDYf2k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en.wikipedia.org/wiki/PDCA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ticktick.com/2021/01/28/pdca-cycle-explained/" TargetMode="External"/><Relationship Id="rId5" Type="http://schemas.openxmlformats.org/officeDocument/2006/relationships/hyperlink" Target="https://www.youtube.com/watch?v=dgazCOz_IIY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youtube.com/watch?v=e4gOPeHSRo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b6qPnu82OV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emf"/><Relationship Id="rId7" Type="http://schemas.openxmlformats.org/officeDocument/2006/relationships/hyperlink" Target="https://footprintcalculator.henkel.com/en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e.org/en-us/get-involved/how-to-help/carbon-footprint-calculator/" TargetMode="External"/><Relationship Id="rId5" Type="http://schemas.openxmlformats.org/officeDocument/2006/relationships/hyperlink" Target="https://eplca.jrc.ec.europa.eu/ConsumerFootprint.html" TargetMode="External"/><Relationship Id="rId4" Type="http://schemas.openxmlformats.org/officeDocument/2006/relationships/hyperlink" Target="https://footprint.wwf.org.uk/#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sustainable-salon.info/kopie-van-output-2-sustainability-sys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l"/>
            <a:r>
              <a:rPr lang="nl-BE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Sostenibilidad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1026" name="Afbeelding 2" descr="Monday Motivation: Sustainability Quote | Sustainability quotes, Eco quotes,  Nature quotes">
            <a:extLst>
              <a:ext uri="{FF2B5EF4-FFF2-40B4-BE49-F238E27FC236}">
                <a16:creationId xmlns:a16="http://schemas.microsoft.com/office/drawing/2014/main" id="{C1C421C5-6072-BFE0-223E-18F3A1D2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91" y="827968"/>
            <a:ext cx="3471956" cy="52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2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Exploraciones sobre sostenibilidad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información adicional sobre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círculo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PDCA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E7DE134-CF83-B789-78B6-85330073E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719" y="1726753"/>
            <a:ext cx="4404062" cy="36734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2E54E7-29D9-7798-5A61-6C78A4FF9942}"/>
              </a:ext>
            </a:extLst>
          </p:cNvPr>
          <p:cNvSpPr txBox="1"/>
          <p:nvPr/>
        </p:nvSpPr>
        <p:spPr>
          <a:xfrm>
            <a:off x="636494" y="1993809"/>
            <a:ext cx="5889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5"/>
              </a:rPr>
              <a:t>https://www.youtube.com/watch?v=dgazCOz_IIY</a:t>
            </a:r>
            <a:endParaRPr lang="nl-BE" dirty="0"/>
          </a:p>
          <a:p>
            <a:endParaRPr lang="nl-BE" dirty="0"/>
          </a:p>
          <a:p>
            <a:r>
              <a:rPr lang="nl-BE" dirty="0">
                <a:hlinkClick r:id="rId6"/>
              </a:rPr>
              <a:t>https://blog.ticktick.com/2021/01/28/pdca-cycle-explained/ </a:t>
            </a:r>
          </a:p>
          <a:p>
            <a:endParaRPr lang="nl-BE" dirty="0"/>
          </a:p>
          <a:p>
            <a:r>
              <a:rPr lang="nl-BE" dirty="0">
                <a:hlinkClick r:id="rId7"/>
              </a:rPr>
              <a:t>https://en.wikipedia.org/wiki/PDCA</a:t>
            </a:r>
            <a:endParaRPr lang="nl-BE" dirty="0"/>
          </a:p>
          <a:p>
            <a:endParaRPr lang="nl-BE" dirty="0"/>
          </a:p>
          <a:p>
            <a:r>
              <a:rPr lang="nl-BE" dirty="0">
                <a:hlinkClick r:id="rId8"/>
              </a:rPr>
              <a:t>https://www.youtube.com/watch?v=RrWW4wDYf2k</a:t>
            </a:r>
            <a:endParaRPr lang="nl-BE" dirty="0"/>
          </a:p>
          <a:p>
            <a:endParaRPr lang="nl-BE" dirty="0"/>
          </a:p>
          <a:p>
            <a:r>
              <a:rPr lang="nl-BE" dirty="0">
                <a:hlinkClick r:id="rId9"/>
              </a:rPr>
              <a:t>https://www.youtube.com/watch?v=e4gOPeHSRo8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77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Exploraciones sobre sostenibilidad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29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Herramientas de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autoevaluación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sostenibilidad +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principios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PDCA: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dividimos en dos grupos.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1: Elabore un plan a corto plazo para alcanzar los objetivos fijados en el debate de la tarea anterior sobre las exploraciones.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2: Elabora un plan a largo plazo para alcanzar los objetivos fijados en el debate de la tarea anterior sobre las exploraciones.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Utilice la plantilla del documento de trabajo, incluidos los principios PDCA.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9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ctr"/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TEST: Sostenibilidad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270" y="333621"/>
            <a:ext cx="9009530" cy="1646302"/>
          </a:xfrm>
        </p:spPr>
        <p:txBody>
          <a:bodyPr/>
          <a:lstStyle/>
          <a:p>
            <a:pPr algn="l"/>
            <a:r>
              <a:rPr lang="nl-BE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2. Cambio </a:t>
            </a:r>
            <a:r>
              <a:rPr lang="nl-BE" sz="6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climático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20BE2C-7FB9-CDAA-44A2-B6E62413F2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97" b="19295"/>
          <a:stretch/>
        </p:blipFill>
        <p:spPr>
          <a:xfrm>
            <a:off x="2551895" y="2422073"/>
            <a:ext cx="5361084" cy="26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2. Cambio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climático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27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calentamiento global: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Fíjese bien en el panorama del calentamiento global.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 un ejemplo concreto para los cambios dados.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 la cuadrícula en tu hoja de trabajo.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8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4" y="627529"/>
            <a:ext cx="2106706" cy="13398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333" y="0"/>
            <a:ext cx="2146668" cy="6275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3B964D-7817-0CAC-EFF7-348ECB318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1" r="3672"/>
          <a:stretch/>
        </p:blipFill>
        <p:spPr>
          <a:xfrm>
            <a:off x="19939" y="0"/>
            <a:ext cx="10065355" cy="68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2.1. Definición: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cambio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climático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¿Cómo se produce?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cambios a largo plazo en las temperaturas y los patrones climáticos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las actividades humanas han sido el principal motor del cambio climático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quema de combustibles fósiles como el carbón, el petróleo y el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la energía, la industria, el transporte, los edificios, la agricultura y el uso del suelo se encuentran entre los principales emisores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sequías intensas, escasez de agua, incendios graves, aumento del nivel del mar, inundaciones, deshielo polar, tormentas catastróficas y disminución de la biodiversidad.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pueden afectar a nuestra salud, capacidad para cultivar alimentos, vivienda, seguridad y trabajo.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refugiados climáticos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</a:t>
            </a:r>
            <a:r>
              <a:rPr lang="en-US" sz="2000" dirty="0">
                <a:latin typeface="Calibri" panose="020F0502020204030204" pitchFamily="34" charset="0"/>
              </a:rPr>
              <a:t>aumento de la temperatura de 2,8 °C a finales de siglo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reducir las emisiones, adaptarse al cambio climático y financiar los ajustes necesarios</a:t>
            </a:r>
          </a:p>
          <a:p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8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 insalubre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enfermedad y la muerte prematura suelen deberse a agentes ambientales llamados patógenos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escasez de agua potable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aumento de las temperaturas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cambios en las prácticas agrícolas y desmonte de tierras para la agricultura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produjo una enorme explosión demográfica </a:t>
            </a:r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contaminación industrial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agotamiento de </a:t>
            </a:r>
            <a:r>
              <a:rPr lang="nl-BE" dirty="0">
                <a:latin typeface="Calibri" panose="020F0502020204030204" pitchFamily="34" charset="0"/>
              </a:rPr>
              <a:t>los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lluvia á</a:t>
            </a:r>
            <a:r>
              <a:rPr lang="nl-BE" dirty="0">
                <a:latin typeface="Calibri" panose="020F0502020204030204" pitchFamily="34" charset="0"/>
              </a:rPr>
              <a:t>cida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agotamiento de la capa de ozono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contaminación </a:t>
            </a:r>
            <a:r>
              <a:rPr lang="nl-BE" dirty="0">
                <a:latin typeface="Calibri" panose="020F0502020204030204" pitchFamily="34" charset="0"/>
              </a:rPr>
              <a:t>atmosférica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calentamiento </a:t>
            </a:r>
            <a:r>
              <a:rPr lang="nl-BE" dirty="0" err="1">
                <a:latin typeface="Calibri" panose="020F0502020204030204" pitchFamily="34" charset="0"/>
              </a:rPr>
              <a:t>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residuos </a:t>
            </a:r>
            <a:r>
              <a:rPr lang="nl-BE" dirty="0" err="1">
                <a:latin typeface="Calibri" panose="020F0502020204030204" pitchFamily="34" charset="0"/>
              </a:rPr>
              <a:t>peligrosos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contaminación oceánica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contaminación </a:t>
            </a:r>
            <a:r>
              <a:rPr lang="nl-BE" dirty="0">
                <a:latin typeface="Calibri" panose="020F0502020204030204" pitchFamily="34" charset="0"/>
              </a:rPr>
              <a:t>del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pérdida </a:t>
            </a:r>
            <a:r>
              <a:rPr lang="nl-BE" dirty="0">
                <a:latin typeface="Calibri" panose="020F0502020204030204" pitchFamily="34" charset="0"/>
              </a:rPr>
              <a:t>de </a:t>
            </a:r>
            <a:r>
              <a:rPr lang="nl-BE" dirty="0" err="1">
                <a:latin typeface="Calibri" panose="020F0502020204030204" pitchFamily="34" charset="0"/>
              </a:rPr>
              <a:t>biodiversidad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degradación del </a:t>
            </a:r>
            <a:r>
              <a:rPr lang="nl-BE" dirty="0">
                <a:latin typeface="Calibri" panose="020F0502020204030204" pitchFamily="34" charset="0"/>
              </a:rPr>
              <a:t>suelo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9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 insalubre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18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 insano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personas insanas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el artículo en Internet o pide a tu profesor el texto en papel.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Responda a las preguntas de su trabajo.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61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Conferencias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el clima y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 desarrollo sostenible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93845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conferencias anuales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 evaluar los avances en la </a:t>
            </a:r>
            <a:r>
              <a:rPr lang="en-US" sz="2000" dirty="0">
                <a:latin typeface="Calibri" panose="020F0502020204030204" pitchFamily="34" charset="0"/>
              </a:rPr>
              <a:t>lucha contra el cambio climático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negociar el Protocolo de Kioto para establecer obligaciones jurídicamente vinculantes para que los países desarrollados reduzcan sus emisiones de gases de efecto invernadero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primera Conferencia de la ONU sobre el Cambio Climático se celebró en 1995 en Berlín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1997: Kioto - Japón - Protocolo de Kioto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2000: La Haya - Países Bajos - reunión muy difícil que no condujo a nada nuevo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2001: Bonn - Alemania - mecanismos flexibles, sumideros de carbono, cumplimiento, financiación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2010: Cancún - México - Fondo Verde para el Clima, Centro de Tecnología del Clima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2015: París - Francia - El Acuerdo de París = medidas de reducción del cambio climático a partir de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2022: Sharm El Sheikh - Egipto -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países entregan </a:t>
            </a:r>
            <a:r>
              <a:rPr lang="en-US" sz="2000" dirty="0">
                <a:latin typeface="Calibri" panose="020F0502020204030204" pitchFamily="34" charset="0"/>
              </a:rPr>
              <a:t>un paquete de decisiones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 reafirman su compromiso, fondo específico para pérdidas y daños.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El concepto: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significa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"sostenibilidad"?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2709037"/>
            <a:ext cx="8650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significa para usted 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palabra "sostenibilidad"?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Escribe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algunas palabras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frases cortas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post-its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colócalos en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pizarra.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Ahora lee el texto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manual.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¿Has olvidado alguna palabra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importante?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Escríbelas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post-its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completa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lluvia de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palabras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papel de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tarea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" y="160691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1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Conferencias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el clima y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 desarrollo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sostenible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27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Conferencias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el clima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Visite el siguiente sitio web: https://www.un.org/en/climatechange/paris-agreement.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Mencione los 3 elementos clave del Acuerdo de París.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Escríbelas en tu hoja de tareas.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05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Conferencias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el clima y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 desarrollo sostenible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5122" name="Picture 2" descr="Sustainable Development Goals launch in 2016">
            <a:extLst>
              <a:ext uri="{FF2B5EF4-FFF2-40B4-BE49-F238E27FC236}">
                <a16:creationId xmlns:a16="http://schemas.microsoft.com/office/drawing/2014/main" id="{742502D0-440D-C1D4-BED9-F2603B7FB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/>
          <a:stretch/>
        </p:blipFill>
        <p:spPr bwMode="auto">
          <a:xfrm>
            <a:off x="727672" y="1147483"/>
            <a:ext cx="9009530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Conferencias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el clima y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 desarrollo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sostenible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18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de desarrollo sostenible: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Vea el vídeo en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Youtube: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https://www.youtube.com/watch?v=b6qPnu82OVU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Responda a las preguntas de su trabajo.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3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ctr"/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TEST: Cambio </a:t>
            </a:r>
            <a:r>
              <a:rPr lang="nl-BE" sz="60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climático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l"/>
            <a:r>
              <a:rPr lang="nl-BE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Huella de carbono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351168-A1C1-DBB4-EEA7-3D2059E7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352" y="3582767"/>
            <a:ext cx="5369859" cy="25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 Definición: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la huella de carbono?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cantidad de dióxido de carbono liberado en el aire debido a sus propias necesidades energéticas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cantidad de carbono (normalmente en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toneladas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emitida por una actividad u organización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superficie de tierra productiva necesaria para secuestrar esas emisiones de dióxido de carbono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Acuerdo de París sobre el clima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125B6A-95F1-212B-6C98-AF52BD8E8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168" y="3214860"/>
            <a:ext cx="5533314" cy="28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3.2. La calculadora de la huella del consumidor (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del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del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comprender el impacto del comportamiento de una persona en el calentamiento global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cómo se desplaza al trabajo, cuál es su dieta habitual, cuánto conduce o vuela, el tamaño de su hogar o qué tipo de electricidad le suministra la red eléctrica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calculadoras de la huella de carbono utilizan valores estándar que no siempre son correctos para múltiples situaciones posibles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calcular </a:t>
            </a:r>
            <a:r>
              <a:rPr lang="en-US" dirty="0">
                <a:latin typeface="Calibri" panose="020F0502020204030204" pitchFamily="34" charset="0"/>
              </a:rPr>
              <a:t>el impacto medioambiental de su patrón de consumo, así como evaluar cómo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cambios en su estilo de vida pueden afectar a su huella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cinco áreas de consumo: alimentación, movilidad, vivienda, electrodomésticos y enseres domésticos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0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3.2. Calculadora de la Huella de Consumo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0426" y="1916583"/>
            <a:ext cx="9294869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Calculadora de la huella de carbono de los consumidores: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su huella de consumo y de carbono y qué puede hacer para mejorarla?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Debajo hay diferentes pruebas que puedes hacer en internet. 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u="sng" dirty="0">
                <a:solidFill>
                  <a:schemeClr val="accent2"/>
                </a:solidFill>
                <a:latin typeface="Calibri" panose="020F0502020204030204" pitchFamily="34" charset="0"/>
              </a:rPr>
              <a:t>https://knowsdgs.jrc.ec.europa.eu/cfc</a:t>
            </a:r>
            <a:endParaRPr lang="nl-BE" b="1" u="sng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1800" b="1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https://footprint.wwf.org.uk/#/ </a:t>
            </a:r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1800" b="1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https://eplca.jrc.ec.europa.eu/ConsumerFootprint.html </a:t>
            </a:r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1800" b="1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https://www.nature.org/en-us/get-involved/how-to-help/carbon-footprint-calculator/ </a:t>
            </a:r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1800" b="1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https://footprintcalculator.henkel.com/en </a:t>
            </a:r>
          </a:p>
          <a:p>
            <a:pPr lvl="0"/>
            <a:endParaRPr lang="en-US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Anota los resultados y las medidas de mejora en tu trabajo. 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24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reducir la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huella de carbono personal?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uso del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consumo de energía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gestión de residuos</a:t>
            </a:r>
          </a:p>
        </p:txBody>
      </p:sp>
    </p:spTree>
    <p:extLst>
      <p:ext uri="{BB962C8B-B14F-4D97-AF65-F5344CB8AC3E}">
        <p14:creationId xmlns:p14="http://schemas.microsoft.com/office/powerpoint/2010/main" val="348386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3.3. ¿Cómo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su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huella de carbono personal?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0426" y="1916583"/>
            <a:ext cx="9294869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Reducir 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huella de carbono personal: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Trabajen en parejas.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Poner en marcha una campaña (póster, folleto) para concienciar a los peluqueros del impacto de su huella de carbono y de cómo ser lo más sostenibles posible.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Asegúrese de marcar todos los criterios que figuran en el documento de trabajo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3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El concepto: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significa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"sostenibilidad"?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2709037"/>
            <a:ext cx="8650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¿Puede definir el significado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sostenibilidad?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 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lluvia de ideas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lectura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texto, deberías ser capaz de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escribir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propia definición de 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palabra "sostenibilidad".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Escribe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definición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hoja de trabajo.</a:t>
            </a: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" y="160691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27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ctr"/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PRUEBA</a:t>
            </a:r>
            <a:r>
              <a:rPr lang="nl-BE" sz="60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Huella </a:t>
            </a:r>
            <a:r>
              <a:rPr lang="nl-BE" sz="60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carbono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4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El concepto: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significa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"sostenibilidad"?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capacidad de mantener o apoyar un proceso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evitar el agotamiento de los recursos naturales o físicos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conservar los recursos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mayor énfasis en los sistemas de soporte vital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satisfacer las necesidades del presente sin comprometer la capacidad de las generaciones futuras para satisfacer sus propias necesidades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compromiso con los envases de residuo cero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reducir las emisiones globales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reevaluación continua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utilizar energías renovables o reducir los residuos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formas de reducir su impacto sobre el planeta y su comunidad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3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¿Cuándo es sostenible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952432"/>
            <a:ext cx="8650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estilo de vida y una filosofía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elecciones y comportamientos centrados en vivir dentro de nuestras posibilidades para fomentar la salud humana y medioambiental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dar prioridad al uso de recursos renovables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los productos greenwash y el mercado ecológico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conocimientos ecológicos tradicionales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puede ser caro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decisiones individuales no marcan la diferencia, pero sí influyen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elija comprar productos de su agricultor local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seguir una dieta más vegetal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 falta generalizada de responsabilidad entre los gobiernos y los principales contaminadores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el activismo medioambiental no es un juego de suma cero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consumo lo abarca todo, consumimos alimentos, energía, agua y cosas materiales como 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reducir nuestros residuos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reutilizar los objetos antes de tirarlos a la basura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certificaciones de comercio justo </a:t>
            </a: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5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¿Cuándo es sostenible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2709037"/>
            <a:ext cx="8650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puedes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ser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sostenible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casa?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 una lista de acciones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puedes llevar a cabo para ser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sostenible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Puedes utilizar el texto del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manual, fuentes de Internet o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 propias ideas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Rellene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 en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hoja de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asignación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" y="160691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4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¿Cuándo es sostenible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819055" y="2162190"/>
            <a:ext cx="86509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salón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Trabajen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parejas.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Busca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salón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opinión,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trabaje de forma sostenible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nl-B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 10 preguntas que vas a hacer al peluquero o peluqueros del salón. Asegúrate de centrarte en la sostenibilidad.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nl-B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Concierte una cita física o programe una conversación en línea con la cámara.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Anota las respuestas que obtengas durante la entrevista en tu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Pida material ilustrativo para incluirlo en su presentación.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 una presentación sobre la sostenibilidad del salón.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 tu ponencia al grupo de clase</a:t>
            </a:r>
            <a:endParaRPr lang="nl-BE" alt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0" y="102525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B82D3AA-D57D-7A4F-8ED2-949117D7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10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en-US" altLang="nl-B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Exploraciones sobre la sostenibilidad -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texto del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alumno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69719" y="1270674"/>
            <a:ext cx="865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hlinkClick r:id="rId4"/>
              </a:rPr>
              <a:t>https://www.sustainable-salon.info/kopie-van-output-2-sustainability-syste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sistema de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atención medioambiental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4098" name="Afbeelding 1">
            <a:extLst>
              <a:ext uri="{FF2B5EF4-FFF2-40B4-BE49-F238E27FC236}">
                <a16:creationId xmlns:a16="http://schemas.microsoft.com/office/drawing/2014/main" id="{8BD59D1E-7D15-E721-0595-488E3FFA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3" t="17177" r="28386" b="32706"/>
          <a:stretch>
            <a:fillRect/>
          </a:stretch>
        </p:blipFill>
        <p:spPr bwMode="auto">
          <a:xfrm>
            <a:off x="2677832" y="2084220"/>
            <a:ext cx="59975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Exploraciones sobre sostenibilidad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1301912"/>
            <a:ext cx="9294869" cy="4661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Herramientas de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autoevaluación 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sostenibilidad: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Divídanse en 3 grupos para realizar las exploraciones y procesar los resultados.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 grupo: Realizarás la exploración de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concienciación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profesores diferentes de 3 peluquerías distintas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Llevarás un buen registro de los resultados de las exploraciones para crear una visión clara en gráficos más adelante.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Segundo grupo: Realizará la exploración de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concienciación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salones diferentes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preferiblemente de todo el país. Llevarás un buen registro de los resultados de las exploraciones para crear una visión clara en gráficos más adelante.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 grupo + segundo grupo: Realizará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exploración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ampliada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salones diferentes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función de la necesidad y de los resultados de la exploración de sensibilización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Tercer grupo: Tomará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escáner sobre el contexto organizativo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un salón sostenible de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negocios recién abiertos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(hasta 1 año) 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salones que ya llevan abiertos más de 1 año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pero menos de 5 años 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salones que llevan abiertos más de 5 años. </a:t>
            </a: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631987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022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8" ma:contentTypeDescription="Een nieuw document maken." ma:contentTypeScope="" ma:versionID="51eef31eefa2fac4b185d3f98af94c55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112a3aa3832af43938252bd30262a8af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  <WiehebbenerRechten xmlns="7361fed8-3208-422d-bd44-bd7f7a1c5909" xsi:nil="true"/>
  </documentManagement>
</p:properties>
</file>

<file path=customXml/itemProps1.xml><?xml version="1.0" encoding="utf-8"?>
<ds:datastoreItem xmlns:ds="http://schemas.openxmlformats.org/officeDocument/2006/customXml" ds:itemID="{63A9D0C7-6135-4DC1-B059-BBDD93F0A6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716A0-87D3-401D-8C71-A0DB86C7FEE2}"/>
</file>

<file path=customXml/itemProps3.xml><?xml version="1.0" encoding="utf-8"?>
<ds:datastoreItem xmlns:ds="http://schemas.openxmlformats.org/officeDocument/2006/customXml" ds:itemID="{D6882F18-8BDD-4B69-BF37-AD26CF3E146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1953</Words>
  <Application>Microsoft Office PowerPoint</Application>
  <PresentationFormat>Breedbeeld</PresentationFormat>
  <Paragraphs>196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1. Sostenibilidad</vt:lpstr>
      <vt:lpstr>1.1. El concepto: ¿Qué significa "sostenibilidad"?</vt:lpstr>
      <vt:lpstr>1.1. El concepto: ¿Qué significa "sostenibilidad"?</vt:lpstr>
      <vt:lpstr>1.1. El concepto: ¿Qué significa "sostenibilidad"? -  resumen del texto en el manual del alumno</vt:lpstr>
      <vt:lpstr>1.2. ¿Cuándo es sostenible? -  resumen del texto en el manual del alumno</vt:lpstr>
      <vt:lpstr>1.2. ¿Cuándo es sostenible?</vt:lpstr>
      <vt:lpstr>1.2. ¿Cuándo es sostenible?</vt:lpstr>
      <vt:lpstr>1.3. Exploraciones sobre la sostenibilidad -  resumen del texto del manual del alumno</vt:lpstr>
      <vt:lpstr>1.3. Exploraciones sobre sostenibilidad</vt:lpstr>
      <vt:lpstr>1.3. Exploraciones sobre sostenibilidad -  información adicional sobre el círculo PDCA</vt:lpstr>
      <vt:lpstr>1.3. Exploraciones sobre sostenibilidad</vt:lpstr>
      <vt:lpstr>TEST: Sostenibilidad</vt:lpstr>
      <vt:lpstr>2. 2. Cambio climático</vt:lpstr>
      <vt:lpstr>2. 2. Cambio climático</vt:lpstr>
      <vt:lpstr>PowerPoint-presentatie</vt:lpstr>
      <vt:lpstr>2.1. Definición: ¿qué es el cambio climático? ¿Cómo se produce? -  resumen del texto en el manual del alumno</vt:lpstr>
      <vt:lpstr>2.2. Planeta insalubre -  resumen del texto en el manual del alumno</vt:lpstr>
      <vt:lpstr>2.2. Planeta insalubre</vt:lpstr>
      <vt:lpstr>2.3. Conferencias sobre el clima y objetivos de desarrollo sostenible -  resumen del texto en el manual del alumno</vt:lpstr>
      <vt:lpstr>2.3. Conferencias sobre el clima y objetivos de desarrollo sostenible </vt:lpstr>
      <vt:lpstr>2.3. Conferencias sobre el clima y objetivos de desarrollo sostenible -  resumen del texto en el manual del alumno</vt:lpstr>
      <vt:lpstr>2.3. Conferencias sobre el clima y objetivos de desarrollo sostenible </vt:lpstr>
      <vt:lpstr>TEST: Cambio climático</vt:lpstr>
      <vt:lpstr>3. Huella de carbono</vt:lpstr>
      <vt:lpstr>3.1. Definición: ¿qué es la huella de carbono? -  resumen del texto en el manual del alumno</vt:lpstr>
      <vt:lpstr>3.2. La calculadora de la huella del consumidor (general) -  resumen del texto del manual del alumno</vt:lpstr>
      <vt:lpstr>3.2. Calculadora de la Huella de Consumo</vt:lpstr>
      <vt:lpstr>3.3. ¿Cómo reducir la huella de carbono personal? -  resumen del texto en el manual del alumno</vt:lpstr>
      <vt:lpstr>3.3. ¿Cómo reduce su huella de carbono personal?</vt:lpstr>
      <vt:lpstr>PRUEBA: Huella de carbono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Sustainability</dc:title>
  <dc:creator>Lindsy</dc:creator>
  <cp:keywords>, docId:F0A1D8871F2A810EE0A35A692A5DA6FB</cp:keywords>
  <cp:lastModifiedBy>Frank  den Hartog (Stivako)</cp:lastModifiedBy>
  <cp:revision>12</cp:revision>
  <dcterms:created xsi:type="dcterms:W3CDTF">2023-01-05T13:19:35Z</dcterms:created>
  <dcterms:modified xsi:type="dcterms:W3CDTF">2023-09-27T14:36:50Z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0x010100517AB4643959F046B187FDE66D3A5503</vt:lpwstr>
  </property>
</Properties>
</file>