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63" r:id="rId3"/>
    <p:sldId id="265" r:id="rId4"/>
    <p:sldId id="266" r:id="rId5"/>
    <p:sldId id="267" r:id="rId6"/>
    <p:sldId id="269" r:id="rId7"/>
    <p:sldId id="268" r:id="rId8"/>
    <p:sldId id="270" r:id="rId9"/>
    <p:sldId id="271" r:id="rId10"/>
    <p:sldId id="272" r:id="rId11"/>
    <p:sldId id="273" r:id="rId12"/>
    <p:sldId id="276" r:id="rId13"/>
    <p:sldId id="277" r:id="rId14"/>
    <p:sldId id="278" r:id="rId15"/>
    <p:sldId id="279" r:id="rId16"/>
    <p:sldId id="280" r:id="rId17"/>
    <p:sldId id="282" r:id="rId18"/>
    <p:sldId id="28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648962B-6DB5-434F-9531-70F0BF283DFA}">
          <p14:sldIdLst>
            <p14:sldId id="256"/>
            <p14:sldId id="263"/>
            <p14:sldId id="265"/>
            <p14:sldId id="266"/>
            <p14:sldId id="267"/>
            <p14:sldId id="269"/>
            <p14:sldId id="268"/>
            <p14:sldId id="270"/>
            <p14:sldId id="271"/>
            <p14:sldId id="272"/>
            <p14:sldId id="273"/>
            <p14:sldId id="276"/>
            <p14:sldId id="277"/>
            <p14:sldId id="278"/>
            <p14:sldId id="279"/>
            <p14:sldId id="280"/>
          </p14:sldIdLst>
        </p14:section>
        <p14:section name="Sección sin título" id="{9493BA7A-F067-401F-8A3F-5DB200F38C80}">
          <p14:sldIdLst>
            <p14:sldId id="282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483A9F-024F-4009-BACE-A451037AC2E5}" v="25" dt="2020-10-22T17:40:21.0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6" autoAdjust="0"/>
    <p:restoredTop sz="86477" autoAdjust="0"/>
  </p:normalViewPr>
  <p:slideViewPr>
    <p:cSldViewPr snapToGrid="0">
      <p:cViewPr>
        <p:scale>
          <a:sx n="51" d="100"/>
          <a:sy n="51" d="100"/>
        </p:scale>
        <p:origin x="-966" y="-3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3" d="100"/>
          <a:sy n="33" d="100"/>
        </p:scale>
        <p:origin x="-23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1EA31-F74F-4C20-A33F-FF1730EA518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C9CB12-F591-47E0-A694-B7F612305069}">
      <dgm:prSet phldrT="[Texto]"/>
      <dgm:spPr/>
      <dgm:t>
        <a:bodyPr/>
        <a:lstStyle/>
        <a:p>
          <a:r>
            <a:rPr lang="es-ES" dirty="0" smtClean="0"/>
            <a:t>Profesional </a:t>
          </a:r>
          <a:r>
            <a:rPr lang="es-ES" dirty="0" err="1" smtClean="0"/>
            <a:t>qualification</a:t>
          </a:r>
          <a:endParaRPr lang="es-ES" dirty="0"/>
        </a:p>
      </dgm:t>
    </dgm:pt>
    <dgm:pt modelId="{F7E5273D-DC65-4868-9E38-CAEB433D0F6D}" type="parTrans" cxnId="{B8EF500C-CA54-4239-A453-51EE3F9E8842}">
      <dgm:prSet/>
      <dgm:spPr/>
      <dgm:t>
        <a:bodyPr/>
        <a:lstStyle/>
        <a:p>
          <a:endParaRPr lang="es-ES"/>
        </a:p>
      </dgm:t>
    </dgm:pt>
    <dgm:pt modelId="{95A7D17F-0C9C-4B92-812A-1CD5C0331898}" type="sibTrans" cxnId="{B8EF500C-CA54-4239-A453-51EE3F9E8842}">
      <dgm:prSet/>
      <dgm:spPr/>
      <dgm:t>
        <a:bodyPr/>
        <a:lstStyle/>
        <a:p>
          <a:endParaRPr lang="es-ES"/>
        </a:p>
      </dgm:t>
    </dgm:pt>
    <dgm:pt modelId="{D693D2CB-12E7-4F4B-8B65-F8F91F9F9E00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Professional </a:t>
          </a:r>
          <a:r>
            <a:rPr lang="es-ES" b="1" dirty="0" err="1" smtClean="0">
              <a:solidFill>
                <a:schemeClr val="tx1"/>
              </a:solidFill>
            </a:rPr>
            <a:t>Certificates</a:t>
          </a:r>
          <a:r>
            <a:rPr lang="es-ES" b="1" dirty="0" smtClean="0">
              <a:solidFill>
                <a:schemeClr val="tx1"/>
              </a:solidFill>
            </a:rPr>
            <a:t> </a:t>
          </a:r>
        </a:p>
        <a:p>
          <a:r>
            <a:rPr lang="es-ES" dirty="0" err="1" smtClean="0"/>
            <a:t>Employ</a:t>
          </a:r>
          <a:r>
            <a:rPr lang="es-ES" dirty="0" smtClean="0"/>
            <a:t> </a:t>
          </a:r>
          <a:r>
            <a:rPr lang="es-ES" dirty="0" err="1" smtClean="0"/>
            <a:t>authorities</a:t>
          </a:r>
          <a:r>
            <a:rPr lang="es-ES" dirty="0" smtClean="0"/>
            <a:t>:  </a:t>
          </a:r>
          <a:endParaRPr lang="es-ES" dirty="0"/>
        </a:p>
      </dgm:t>
    </dgm:pt>
    <dgm:pt modelId="{0D9DADDB-FD4A-4203-A75E-68230CC129CF}" type="parTrans" cxnId="{55FE989A-61D8-4D70-8CFB-AE067BA9D6C8}">
      <dgm:prSet/>
      <dgm:spPr/>
      <dgm:t>
        <a:bodyPr/>
        <a:lstStyle/>
        <a:p>
          <a:endParaRPr lang="es-ES"/>
        </a:p>
      </dgm:t>
    </dgm:pt>
    <dgm:pt modelId="{D774C1C2-E5AE-4FB4-BA1E-0932149F97E0}" type="sibTrans" cxnId="{55FE989A-61D8-4D70-8CFB-AE067BA9D6C8}">
      <dgm:prSet/>
      <dgm:spPr/>
      <dgm:t>
        <a:bodyPr/>
        <a:lstStyle/>
        <a:p>
          <a:endParaRPr lang="es-ES"/>
        </a:p>
      </dgm:t>
    </dgm:pt>
    <dgm:pt modelId="{B0FF4A3E-F99E-4ABF-9A38-F99DD8528E3D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VET Diplomas</a:t>
          </a:r>
        </a:p>
        <a:p>
          <a:r>
            <a:rPr lang="es-ES" dirty="0" err="1" smtClean="0"/>
            <a:t>Education</a:t>
          </a:r>
          <a:r>
            <a:rPr lang="es-ES" dirty="0" smtClean="0"/>
            <a:t> </a:t>
          </a:r>
          <a:r>
            <a:rPr lang="es-ES" dirty="0" err="1" smtClean="0"/>
            <a:t>authorities</a:t>
          </a:r>
          <a:endParaRPr lang="es-ES" dirty="0"/>
        </a:p>
      </dgm:t>
    </dgm:pt>
    <dgm:pt modelId="{121EA5D9-0428-43CB-9704-31ED478E455C}" type="parTrans" cxnId="{EFF0D2D5-39B9-4518-AF33-0DBE755FC85F}">
      <dgm:prSet/>
      <dgm:spPr/>
      <dgm:t>
        <a:bodyPr/>
        <a:lstStyle/>
        <a:p>
          <a:endParaRPr lang="es-ES"/>
        </a:p>
      </dgm:t>
    </dgm:pt>
    <dgm:pt modelId="{2768C91A-EB78-4C16-AC3D-D7BCCF140BAA}" type="sibTrans" cxnId="{EFF0D2D5-39B9-4518-AF33-0DBE755FC85F}">
      <dgm:prSet/>
      <dgm:spPr/>
      <dgm:t>
        <a:bodyPr/>
        <a:lstStyle/>
        <a:p>
          <a:endParaRPr lang="es-ES"/>
        </a:p>
      </dgm:t>
    </dgm:pt>
    <dgm:pt modelId="{FD8777CC-842D-441F-96CE-E5F41995EBEC}" type="pres">
      <dgm:prSet presAssocID="{E981EA31-F74F-4C20-A33F-FF1730EA51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99DB5A0-2CE2-43C0-B69D-FE494F2EDD28}" type="pres">
      <dgm:prSet presAssocID="{C7C9CB12-F591-47E0-A694-B7F612305069}" presName="node" presStyleLbl="node1" presStyleIdx="0" presStyleCnt="3" custAng="0" custRadScaleRad="99641" custRadScaleInc="-291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E480A-B682-4904-9394-D350B5719E8B}" type="pres">
      <dgm:prSet presAssocID="{95A7D17F-0C9C-4B92-812A-1CD5C0331898}" presName="sibTrans" presStyleLbl="sibTrans2D1" presStyleIdx="0" presStyleCnt="3"/>
      <dgm:spPr/>
      <dgm:t>
        <a:bodyPr/>
        <a:lstStyle/>
        <a:p>
          <a:endParaRPr lang="es-ES"/>
        </a:p>
      </dgm:t>
    </dgm:pt>
    <dgm:pt modelId="{2226E86A-052C-4DB6-8033-4DB63D830DC2}" type="pres">
      <dgm:prSet presAssocID="{95A7D17F-0C9C-4B92-812A-1CD5C0331898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90EE21E3-07EC-4D48-8179-9A36E70721DC}" type="pres">
      <dgm:prSet presAssocID="{D693D2CB-12E7-4F4B-8B65-F8F91F9F9E00}" presName="node" presStyleLbl="node1" presStyleIdx="1" presStyleCnt="3" custRadScaleRad="86183" custRadScaleInc="-167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6BEFFC-3A07-4422-8684-2BE096383B64}" type="pres">
      <dgm:prSet presAssocID="{D774C1C2-E5AE-4FB4-BA1E-0932149F97E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14709E6A-3608-4926-B76F-222D6F724CBC}" type="pres">
      <dgm:prSet presAssocID="{D774C1C2-E5AE-4FB4-BA1E-0932149F97E0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889FE874-520D-4C97-88B3-8E1E628616E7}" type="pres">
      <dgm:prSet presAssocID="{B0FF4A3E-F99E-4ABF-9A38-F99DD8528E3D}" presName="node" presStyleLbl="node1" presStyleIdx="2" presStyleCnt="3" custRadScaleRad="122714" custRadScaleInc="277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8393A5-27A5-4FDC-8B93-5D63079763F1}" type="pres">
      <dgm:prSet presAssocID="{2768C91A-EB78-4C16-AC3D-D7BCCF140BA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BE54FE92-651D-4CE0-AB7F-C0B36C083743}" type="pres">
      <dgm:prSet presAssocID="{2768C91A-EB78-4C16-AC3D-D7BCCF140BAA}" presName="connectorText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EFF0D2D5-39B9-4518-AF33-0DBE755FC85F}" srcId="{E981EA31-F74F-4C20-A33F-FF1730EA518D}" destId="{B0FF4A3E-F99E-4ABF-9A38-F99DD8528E3D}" srcOrd="2" destOrd="0" parTransId="{121EA5D9-0428-43CB-9704-31ED478E455C}" sibTransId="{2768C91A-EB78-4C16-AC3D-D7BCCF140BAA}"/>
    <dgm:cxn modelId="{1E7720E0-B245-42D8-9928-715ADCFCCFC7}" type="presOf" srcId="{C7C9CB12-F591-47E0-A694-B7F612305069}" destId="{199DB5A0-2CE2-43C0-B69D-FE494F2EDD28}" srcOrd="0" destOrd="0" presId="urn:microsoft.com/office/officeart/2005/8/layout/cycle7"/>
    <dgm:cxn modelId="{761CC54F-056F-43FE-83C7-737644A06490}" type="presOf" srcId="{95A7D17F-0C9C-4B92-812A-1CD5C0331898}" destId="{2226E86A-052C-4DB6-8033-4DB63D830DC2}" srcOrd="1" destOrd="0" presId="urn:microsoft.com/office/officeart/2005/8/layout/cycle7"/>
    <dgm:cxn modelId="{55FE989A-61D8-4D70-8CFB-AE067BA9D6C8}" srcId="{E981EA31-F74F-4C20-A33F-FF1730EA518D}" destId="{D693D2CB-12E7-4F4B-8B65-F8F91F9F9E00}" srcOrd="1" destOrd="0" parTransId="{0D9DADDB-FD4A-4203-A75E-68230CC129CF}" sibTransId="{D774C1C2-E5AE-4FB4-BA1E-0932149F97E0}"/>
    <dgm:cxn modelId="{AC0D9AE5-E1C5-49C8-9FC8-CFADB3C2800A}" type="presOf" srcId="{D693D2CB-12E7-4F4B-8B65-F8F91F9F9E00}" destId="{90EE21E3-07EC-4D48-8179-9A36E70721DC}" srcOrd="0" destOrd="0" presId="urn:microsoft.com/office/officeart/2005/8/layout/cycle7"/>
    <dgm:cxn modelId="{A3375345-CD11-45FA-BB52-D53E49DAF3D2}" type="presOf" srcId="{2768C91A-EB78-4C16-AC3D-D7BCCF140BAA}" destId="{1D8393A5-27A5-4FDC-8B93-5D63079763F1}" srcOrd="0" destOrd="0" presId="urn:microsoft.com/office/officeart/2005/8/layout/cycle7"/>
    <dgm:cxn modelId="{B8EF500C-CA54-4239-A453-51EE3F9E8842}" srcId="{E981EA31-F74F-4C20-A33F-FF1730EA518D}" destId="{C7C9CB12-F591-47E0-A694-B7F612305069}" srcOrd="0" destOrd="0" parTransId="{F7E5273D-DC65-4868-9E38-CAEB433D0F6D}" sibTransId="{95A7D17F-0C9C-4B92-812A-1CD5C0331898}"/>
    <dgm:cxn modelId="{F719F94C-1526-4893-A3DB-94872860DD40}" type="presOf" srcId="{2768C91A-EB78-4C16-AC3D-D7BCCF140BAA}" destId="{BE54FE92-651D-4CE0-AB7F-C0B36C083743}" srcOrd="1" destOrd="0" presId="urn:microsoft.com/office/officeart/2005/8/layout/cycle7"/>
    <dgm:cxn modelId="{837BBEE8-13F9-4DF3-9DED-468811BE07CA}" type="presOf" srcId="{95A7D17F-0C9C-4B92-812A-1CD5C0331898}" destId="{CF6E480A-B682-4904-9394-D350B5719E8B}" srcOrd="0" destOrd="0" presId="urn:microsoft.com/office/officeart/2005/8/layout/cycle7"/>
    <dgm:cxn modelId="{FFBF1C71-A58E-4339-B403-F361B17AFA9F}" type="presOf" srcId="{D774C1C2-E5AE-4FB4-BA1E-0932149F97E0}" destId="{14709E6A-3608-4926-B76F-222D6F724CBC}" srcOrd="1" destOrd="0" presId="urn:microsoft.com/office/officeart/2005/8/layout/cycle7"/>
    <dgm:cxn modelId="{B1957AEB-EADB-4FD7-98A8-D1ECBBE99D0E}" type="presOf" srcId="{B0FF4A3E-F99E-4ABF-9A38-F99DD8528E3D}" destId="{889FE874-520D-4C97-88B3-8E1E628616E7}" srcOrd="0" destOrd="0" presId="urn:microsoft.com/office/officeart/2005/8/layout/cycle7"/>
    <dgm:cxn modelId="{04E78285-1570-4128-87C0-3F99C263249E}" type="presOf" srcId="{E981EA31-F74F-4C20-A33F-FF1730EA518D}" destId="{FD8777CC-842D-441F-96CE-E5F41995EBEC}" srcOrd="0" destOrd="0" presId="urn:microsoft.com/office/officeart/2005/8/layout/cycle7"/>
    <dgm:cxn modelId="{B3597593-B2D2-45E0-B055-5EAD3324EF1C}" type="presOf" srcId="{D774C1C2-E5AE-4FB4-BA1E-0932149F97E0}" destId="{466BEFFC-3A07-4422-8684-2BE096383B64}" srcOrd="0" destOrd="0" presId="urn:microsoft.com/office/officeart/2005/8/layout/cycle7"/>
    <dgm:cxn modelId="{E28F0E06-4E05-4880-AF7B-1EADE795AA8C}" type="presParOf" srcId="{FD8777CC-842D-441F-96CE-E5F41995EBEC}" destId="{199DB5A0-2CE2-43C0-B69D-FE494F2EDD28}" srcOrd="0" destOrd="0" presId="urn:microsoft.com/office/officeart/2005/8/layout/cycle7"/>
    <dgm:cxn modelId="{0C53F3F0-8459-43EF-8FB4-AF4BA921FD01}" type="presParOf" srcId="{FD8777CC-842D-441F-96CE-E5F41995EBEC}" destId="{CF6E480A-B682-4904-9394-D350B5719E8B}" srcOrd="1" destOrd="0" presId="urn:microsoft.com/office/officeart/2005/8/layout/cycle7"/>
    <dgm:cxn modelId="{C5165DC5-157F-442E-9D4E-0516214B87AC}" type="presParOf" srcId="{CF6E480A-B682-4904-9394-D350B5719E8B}" destId="{2226E86A-052C-4DB6-8033-4DB63D830DC2}" srcOrd="0" destOrd="0" presId="urn:microsoft.com/office/officeart/2005/8/layout/cycle7"/>
    <dgm:cxn modelId="{5C44EA2E-C9FC-4F70-B359-D63B154D6790}" type="presParOf" srcId="{FD8777CC-842D-441F-96CE-E5F41995EBEC}" destId="{90EE21E3-07EC-4D48-8179-9A36E70721DC}" srcOrd="2" destOrd="0" presId="urn:microsoft.com/office/officeart/2005/8/layout/cycle7"/>
    <dgm:cxn modelId="{1EFAF94E-7632-44FB-9841-4798F5C31DD1}" type="presParOf" srcId="{FD8777CC-842D-441F-96CE-E5F41995EBEC}" destId="{466BEFFC-3A07-4422-8684-2BE096383B64}" srcOrd="3" destOrd="0" presId="urn:microsoft.com/office/officeart/2005/8/layout/cycle7"/>
    <dgm:cxn modelId="{7BFCB06B-235E-44B0-B0FE-125FAE45006D}" type="presParOf" srcId="{466BEFFC-3A07-4422-8684-2BE096383B64}" destId="{14709E6A-3608-4926-B76F-222D6F724CBC}" srcOrd="0" destOrd="0" presId="urn:microsoft.com/office/officeart/2005/8/layout/cycle7"/>
    <dgm:cxn modelId="{88F91EC2-7484-427C-ACEA-74C6821FA740}" type="presParOf" srcId="{FD8777CC-842D-441F-96CE-E5F41995EBEC}" destId="{889FE874-520D-4C97-88B3-8E1E628616E7}" srcOrd="4" destOrd="0" presId="urn:microsoft.com/office/officeart/2005/8/layout/cycle7"/>
    <dgm:cxn modelId="{9979062C-2E98-4F70-A9BE-C56A3EFCDB7D}" type="presParOf" srcId="{FD8777CC-842D-441F-96CE-E5F41995EBEC}" destId="{1D8393A5-27A5-4FDC-8B93-5D63079763F1}" srcOrd="5" destOrd="0" presId="urn:microsoft.com/office/officeart/2005/8/layout/cycle7"/>
    <dgm:cxn modelId="{3347AE0C-689C-40EB-9CB1-D827A3C59871}" type="presParOf" srcId="{1D8393A5-27A5-4FDC-8B93-5D63079763F1}" destId="{BE54FE92-651D-4CE0-AB7F-C0B36C083743}" srcOrd="0" destOrd="0" presId="urn:microsoft.com/office/officeart/2005/8/layout/cycle7"/>
  </dgm:cxnLst>
  <dgm:bg/>
  <dgm:whole>
    <a:ln w="28575">
      <a:solidFill>
        <a:schemeClr val="tx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5852A-977C-49EF-982B-FC829C7AB9EA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DCBA0E9-0395-467B-8363-A678C5E6C022}">
      <dgm:prSet phldrT="[Texto]"/>
      <dgm:spPr/>
      <dgm:t>
        <a:bodyPr/>
        <a:lstStyle/>
        <a:p>
          <a:r>
            <a:rPr lang="es-ES" b="1" smtClean="0"/>
            <a:t>Phygital reality</a:t>
          </a:r>
          <a:endParaRPr lang="es-ES" b="1" dirty="0"/>
        </a:p>
      </dgm:t>
    </dgm:pt>
    <dgm:pt modelId="{B3CCD1A1-2866-47DA-942A-8967629B2295}" type="parTrans" cxnId="{37EF9072-0E0C-48D1-A6EF-187CF7808081}">
      <dgm:prSet/>
      <dgm:spPr/>
      <dgm:t>
        <a:bodyPr/>
        <a:lstStyle/>
        <a:p>
          <a:endParaRPr lang="es-ES"/>
        </a:p>
      </dgm:t>
    </dgm:pt>
    <dgm:pt modelId="{32EC1796-F13A-44F4-845E-9AFEEF9AE208}" type="sibTrans" cxnId="{37EF9072-0E0C-48D1-A6EF-187CF7808081}">
      <dgm:prSet/>
      <dgm:spPr/>
      <dgm:t>
        <a:bodyPr/>
        <a:lstStyle/>
        <a:p>
          <a:endParaRPr lang="es-ES"/>
        </a:p>
      </dgm:t>
    </dgm:pt>
    <dgm:pt modelId="{E4EF352D-0B17-467E-9FA9-3AABA946743C}">
      <dgm:prSet phldrT="[Texto]"/>
      <dgm:spPr/>
      <dgm:t>
        <a:bodyPr/>
        <a:lstStyle/>
        <a:p>
          <a:r>
            <a:rPr lang="es-ES" b="1" smtClean="0"/>
            <a:t>Time efficiency</a:t>
          </a:r>
          <a:endParaRPr lang="es-ES" b="1" dirty="0"/>
        </a:p>
      </dgm:t>
    </dgm:pt>
    <dgm:pt modelId="{3145DBD2-2EC2-4499-98FD-B46935253997}" type="parTrans" cxnId="{633E127B-08F1-4171-B821-6967088DA57A}">
      <dgm:prSet/>
      <dgm:spPr/>
      <dgm:t>
        <a:bodyPr/>
        <a:lstStyle/>
        <a:p>
          <a:endParaRPr lang="es-ES"/>
        </a:p>
      </dgm:t>
    </dgm:pt>
    <dgm:pt modelId="{5FE648F4-C5BC-4DDD-B936-409920D6C340}" type="sibTrans" cxnId="{633E127B-08F1-4171-B821-6967088DA57A}">
      <dgm:prSet/>
      <dgm:spPr/>
      <dgm:t>
        <a:bodyPr/>
        <a:lstStyle/>
        <a:p>
          <a:endParaRPr lang="es-ES"/>
        </a:p>
      </dgm:t>
    </dgm:pt>
    <dgm:pt modelId="{FA3761DB-14EA-4F5A-951E-D0121CA8EB28}">
      <dgm:prSet phldrT="[Texto]"/>
      <dgm:spPr/>
      <dgm:t>
        <a:bodyPr/>
        <a:lstStyle/>
        <a:p>
          <a:r>
            <a:rPr lang="es-ES" b="1" smtClean="0"/>
            <a:t>Natural health and welness</a:t>
          </a:r>
          <a:endParaRPr lang="es-ES" b="1" dirty="0"/>
        </a:p>
      </dgm:t>
    </dgm:pt>
    <dgm:pt modelId="{07E76D21-04DD-4FCC-B6F8-2151B006D04D}" type="parTrans" cxnId="{E10C84A8-7663-4C09-9453-C7A17397F39F}">
      <dgm:prSet/>
      <dgm:spPr/>
      <dgm:t>
        <a:bodyPr/>
        <a:lstStyle/>
        <a:p>
          <a:endParaRPr lang="es-ES"/>
        </a:p>
      </dgm:t>
    </dgm:pt>
    <dgm:pt modelId="{39F99C3B-E6AC-43C6-BBF6-280BF1F0E31F}" type="sibTrans" cxnId="{E10C84A8-7663-4C09-9453-C7A17397F39F}">
      <dgm:prSet/>
      <dgm:spPr/>
      <dgm:t>
        <a:bodyPr/>
        <a:lstStyle/>
        <a:p>
          <a:endParaRPr lang="es-ES"/>
        </a:p>
      </dgm:t>
    </dgm:pt>
    <dgm:pt modelId="{B0E45BCF-CC17-4A5B-AA32-6B518C08DF72}">
      <dgm:prSet phldrT="[Texto]" custT="1"/>
      <dgm:spPr/>
      <dgm:t>
        <a:bodyPr/>
        <a:lstStyle/>
        <a:p>
          <a:r>
            <a:rPr lang="es-ES" sz="3200" dirty="0" smtClean="0"/>
            <a:t> </a:t>
          </a:r>
          <a:r>
            <a:rPr lang="es-ES" sz="4000" b="1" dirty="0" err="1" smtClean="0">
              <a:solidFill>
                <a:schemeClr val="accent5">
                  <a:lumMod val="75000"/>
                </a:schemeClr>
              </a:solidFill>
              <a:latin typeface="Berlin Sans FB Demi" pitchFamily="34" charset="0"/>
            </a:rPr>
            <a:t>Customer´s</a:t>
          </a:r>
          <a:r>
            <a:rPr lang="es-ES" sz="4000" b="1" dirty="0" smtClean="0">
              <a:solidFill>
                <a:schemeClr val="accent5">
                  <a:lumMod val="75000"/>
                </a:schemeClr>
              </a:solidFill>
              <a:latin typeface="Berlin Sans FB Demi" pitchFamily="34" charset="0"/>
            </a:rPr>
            <a:t> </a:t>
          </a:r>
          <a:r>
            <a:rPr lang="es-ES" sz="4000" b="1" dirty="0" err="1" smtClean="0">
              <a:solidFill>
                <a:schemeClr val="accent5">
                  <a:lumMod val="75000"/>
                </a:schemeClr>
              </a:solidFill>
              <a:latin typeface="Berlin Sans FB Demi" pitchFamily="34" charset="0"/>
            </a:rPr>
            <a:t>demands</a:t>
          </a:r>
          <a:endParaRPr lang="es-ES" sz="4000" b="1" dirty="0">
            <a:solidFill>
              <a:schemeClr val="accent5">
                <a:lumMod val="75000"/>
              </a:schemeClr>
            </a:solidFill>
            <a:latin typeface="Berlin Sans FB Demi" pitchFamily="34" charset="0"/>
          </a:endParaRPr>
        </a:p>
      </dgm:t>
    </dgm:pt>
    <dgm:pt modelId="{FC3FFB49-FC70-4ABE-A9D0-603CD96809BD}" type="parTrans" cxnId="{28C04704-2C9B-4367-BCB5-3D94E3E346C7}">
      <dgm:prSet/>
      <dgm:spPr/>
      <dgm:t>
        <a:bodyPr/>
        <a:lstStyle/>
        <a:p>
          <a:endParaRPr lang="es-ES"/>
        </a:p>
      </dgm:t>
    </dgm:pt>
    <dgm:pt modelId="{0E0FAAB6-C123-4CC8-908F-D5DAA0D1BEBC}" type="sibTrans" cxnId="{28C04704-2C9B-4367-BCB5-3D94E3E346C7}">
      <dgm:prSet/>
      <dgm:spPr/>
      <dgm:t>
        <a:bodyPr/>
        <a:lstStyle/>
        <a:p>
          <a:endParaRPr lang="es-ES"/>
        </a:p>
      </dgm:t>
    </dgm:pt>
    <dgm:pt modelId="{913AEEED-CFE8-4101-B69F-00BB85F85E4A}" type="pres">
      <dgm:prSet presAssocID="{7BF5852A-977C-49EF-982B-FC829C7AB9E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943BBF-21BF-4479-AF29-BB36449309D4}" type="pres">
      <dgm:prSet presAssocID="{7BF5852A-977C-49EF-982B-FC829C7AB9EA}" presName="ellipse" presStyleLbl="trBgShp" presStyleIdx="0" presStyleCnt="1"/>
      <dgm:spPr/>
    </dgm:pt>
    <dgm:pt modelId="{62476AF3-3A0A-4AE3-A3DE-829F4197F54E}" type="pres">
      <dgm:prSet presAssocID="{7BF5852A-977C-49EF-982B-FC829C7AB9EA}" presName="arrow1" presStyleLbl="fgShp" presStyleIdx="0" presStyleCnt="1"/>
      <dgm:spPr/>
    </dgm:pt>
    <dgm:pt modelId="{3E01DDE4-FF0F-495B-A1AB-B0117B7A892A}" type="pres">
      <dgm:prSet presAssocID="{7BF5852A-977C-49EF-982B-FC829C7AB9E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D81314-78A0-4404-A0F8-A49DEC5EC9BB}" type="pres">
      <dgm:prSet presAssocID="{E4EF352D-0B17-467E-9FA9-3AABA946743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4408C-0B1D-4241-B423-0991406D6007}" type="pres">
      <dgm:prSet presAssocID="{FA3761DB-14EA-4F5A-951E-D0121CA8EB28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EE4136-0164-4D1B-8174-3E8C4C87CD81}" type="pres">
      <dgm:prSet presAssocID="{B0E45BCF-CC17-4A5B-AA32-6B518C08DF7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D07171-81F3-4A80-A7A9-1B2F5F972878}" type="pres">
      <dgm:prSet presAssocID="{7BF5852A-977C-49EF-982B-FC829C7AB9EA}" presName="funnel" presStyleLbl="trAlignAcc1" presStyleIdx="0" presStyleCnt="1"/>
      <dgm:spPr/>
    </dgm:pt>
  </dgm:ptLst>
  <dgm:cxnLst>
    <dgm:cxn modelId="{E10C84A8-7663-4C09-9453-C7A17397F39F}" srcId="{7BF5852A-977C-49EF-982B-FC829C7AB9EA}" destId="{FA3761DB-14EA-4F5A-951E-D0121CA8EB28}" srcOrd="2" destOrd="0" parTransId="{07E76D21-04DD-4FCC-B6F8-2151B006D04D}" sibTransId="{39F99C3B-E6AC-43C6-BBF6-280BF1F0E31F}"/>
    <dgm:cxn modelId="{28C04704-2C9B-4367-BCB5-3D94E3E346C7}" srcId="{7BF5852A-977C-49EF-982B-FC829C7AB9EA}" destId="{B0E45BCF-CC17-4A5B-AA32-6B518C08DF72}" srcOrd="3" destOrd="0" parTransId="{FC3FFB49-FC70-4ABE-A9D0-603CD96809BD}" sibTransId="{0E0FAAB6-C123-4CC8-908F-D5DAA0D1BEBC}"/>
    <dgm:cxn modelId="{633E127B-08F1-4171-B821-6967088DA57A}" srcId="{7BF5852A-977C-49EF-982B-FC829C7AB9EA}" destId="{E4EF352D-0B17-467E-9FA9-3AABA946743C}" srcOrd="1" destOrd="0" parTransId="{3145DBD2-2EC2-4499-98FD-B46935253997}" sibTransId="{5FE648F4-C5BC-4DDD-B936-409920D6C340}"/>
    <dgm:cxn modelId="{08184902-AB46-4959-9610-E5FA7EBE4293}" type="presOf" srcId="{E4EF352D-0B17-467E-9FA9-3AABA946743C}" destId="{05F4408C-0B1D-4241-B423-0991406D6007}" srcOrd="0" destOrd="0" presId="urn:microsoft.com/office/officeart/2005/8/layout/funnel1"/>
    <dgm:cxn modelId="{74DB51EC-AFE1-4689-BE76-3285AF66097F}" type="presOf" srcId="{9DCBA0E9-0395-467B-8363-A678C5E6C022}" destId="{16EE4136-0164-4D1B-8174-3E8C4C87CD81}" srcOrd="0" destOrd="0" presId="urn:microsoft.com/office/officeart/2005/8/layout/funnel1"/>
    <dgm:cxn modelId="{392593C3-84B5-4266-B74B-64B925ED4033}" type="presOf" srcId="{FA3761DB-14EA-4F5A-951E-D0121CA8EB28}" destId="{EED81314-78A0-4404-A0F8-A49DEC5EC9BB}" srcOrd="0" destOrd="0" presId="urn:microsoft.com/office/officeart/2005/8/layout/funnel1"/>
    <dgm:cxn modelId="{3EA6D08F-BDB6-4454-A462-66D6AFE8AA71}" type="presOf" srcId="{7BF5852A-977C-49EF-982B-FC829C7AB9EA}" destId="{913AEEED-CFE8-4101-B69F-00BB85F85E4A}" srcOrd="0" destOrd="0" presId="urn:microsoft.com/office/officeart/2005/8/layout/funnel1"/>
    <dgm:cxn modelId="{52B7A651-F809-4BDB-A052-A0E54F7059A9}" type="presOf" srcId="{B0E45BCF-CC17-4A5B-AA32-6B518C08DF72}" destId="{3E01DDE4-FF0F-495B-A1AB-B0117B7A892A}" srcOrd="0" destOrd="0" presId="urn:microsoft.com/office/officeart/2005/8/layout/funnel1"/>
    <dgm:cxn modelId="{37EF9072-0E0C-48D1-A6EF-187CF7808081}" srcId="{7BF5852A-977C-49EF-982B-FC829C7AB9EA}" destId="{9DCBA0E9-0395-467B-8363-A678C5E6C022}" srcOrd="0" destOrd="0" parTransId="{B3CCD1A1-2866-47DA-942A-8967629B2295}" sibTransId="{32EC1796-F13A-44F4-845E-9AFEEF9AE208}"/>
    <dgm:cxn modelId="{C45941C7-EB13-483C-A4FA-B4FFE66FAA4E}" type="presParOf" srcId="{913AEEED-CFE8-4101-B69F-00BB85F85E4A}" destId="{6C943BBF-21BF-4479-AF29-BB36449309D4}" srcOrd="0" destOrd="0" presId="urn:microsoft.com/office/officeart/2005/8/layout/funnel1"/>
    <dgm:cxn modelId="{01355AB2-E96D-40B3-9E35-BBA32AC04335}" type="presParOf" srcId="{913AEEED-CFE8-4101-B69F-00BB85F85E4A}" destId="{62476AF3-3A0A-4AE3-A3DE-829F4197F54E}" srcOrd="1" destOrd="0" presId="urn:microsoft.com/office/officeart/2005/8/layout/funnel1"/>
    <dgm:cxn modelId="{690548BB-57D3-43F1-995B-91598425130D}" type="presParOf" srcId="{913AEEED-CFE8-4101-B69F-00BB85F85E4A}" destId="{3E01DDE4-FF0F-495B-A1AB-B0117B7A892A}" srcOrd="2" destOrd="0" presId="urn:microsoft.com/office/officeart/2005/8/layout/funnel1"/>
    <dgm:cxn modelId="{D0D0C1CC-6116-4434-82A7-144C1ADAA954}" type="presParOf" srcId="{913AEEED-CFE8-4101-B69F-00BB85F85E4A}" destId="{EED81314-78A0-4404-A0F8-A49DEC5EC9BB}" srcOrd="3" destOrd="0" presId="urn:microsoft.com/office/officeart/2005/8/layout/funnel1"/>
    <dgm:cxn modelId="{001DC67A-4EFF-4E01-A08B-86F51053B2FA}" type="presParOf" srcId="{913AEEED-CFE8-4101-B69F-00BB85F85E4A}" destId="{05F4408C-0B1D-4241-B423-0991406D6007}" srcOrd="4" destOrd="0" presId="urn:microsoft.com/office/officeart/2005/8/layout/funnel1"/>
    <dgm:cxn modelId="{67D7F1CA-913A-4A0F-96FB-88EF3EA8A576}" type="presParOf" srcId="{913AEEED-CFE8-4101-B69F-00BB85F85E4A}" destId="{16EE4136-0164-4D1B-8174-3E8C4C87CD81}" srcOrd="5" destOrd="0" presId="urn:microsoft.com/office/officeart/2005/8/layout/funnel1"/>
    <dgm:cxn modelId="{7451819B-1E3B-458E-93D7-2C88E0E57C37}" type="presParOf" srcId="{913AEEED-CFE8-4101-B69F-00BB85F85E4A}" destId="{5DD07171-81F3-4A80-A7A9-1B2F5F97287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C34F13-8AB1-4AD9-9F25-84EE78409E1C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012BD82-361B-4BC7-9D75-B8BAE1C43201}">
      <dgm:prSet phldrT="[Texto]"/>
      <dgm:spPr/>
      <dgm:t>
        <a:bodyPr/>
        <a:lstStyle/>
        <a:p>
          <a:r>
            <a:rPr lang="es-ES" b="1" dirty="0" err="1" smtClean="0">
              <a:solidFill>
                <a:schemeClr val="tx1"/>
              </a:solidFill>
            </a:rPr>
            <a:t>Hairdresser´s</a:t>
          </a:r>
          <a:r>
            <a:rPr lang="es-ES" b="1" dirty="0" smtClean="0">
              <a:solidFill>
                <a:schemeClr val="tx1"/>
              </a:solidFill>
            </a:rPr>
            <a:t> </a:t>
          </a:r>
          <a:r>
            <a:rPr lang="es-ES" b="1" dirty="0" err="1" smtClean="0">
              <a:solidFill>
                <a:schemeClr val="tx1"/>
              </a:solidFill>
            </a:rPr>
            <a:t>future</a:t>
          </a:r>
          <a:r>
            <a:rPr lang="es-ES" b="1" dirty="0" smtClean="0">
              <a:solidFill>
                <a:schemeClr val="tx1"/>
              </a:solidFill>
            </a:rPr>
            <a:t> </a:t>
          </a:r>
          <a:r>
            <a:rPr lang="es-ES" b="1" dirty="0" err="1" smtClean="0">
              <a:solidFill>
                <a:schemeClr val="tx1"/>
              </a:solidFill>
            </a:rPr>
            <a:t>skills</a:t>
          </a:r>
          <a:endParaRPr lang="es-ES" b="1" dirty="0">
            <a:solidFill>
              <a:schemeClr val="tx1"/>
            </a:solidFill>
          </a:endParaRPr>
        </a:p>
      </dgm:t>
    </dgm:pt>
    <dgm:pt modelId="{47B05682-A52C-4025-8845-544E89D5419A}" type="parTrans" cxnId="{8F5E4763-3D3C-462C-A200-817C7C57D45D}">
      <dgm:prSet/>
      <dgm:spPr/>
      <dgm:t>
        <a:bodyPr/>
        <a:lstStyle/>
        <a:p>
          <a:endParaRPr lang="es-ES"/>
        </a:p>
      </dgm:t>
    </dgm:pt>
    <dgm:pt modelId="{7D8671A9-C85F-480C-B040-3D01602AC419}" type="sibTrans" cxnId="{8F5E4763-3D3C-462C-A200-817C7C57D45D}">
      <dgm:prSet/>
      <dgm:spPr/>
      <dgm:t>
        <a:bodyPr/>
        <a:lstStyle/>
        <a:p>
          <a:endParaRPr lang="es-ES"/>
        </a:p>
      </dgm:t>
    </dgm:pt>
    <dgm:pt modelId="{51498622-1ABB-46B9-AF84-64C6CBA4C258}">
      <dgm:prSet phldrT="[Texto]" custT="1"/>
      <dgm:spPr/>
      <dgm:t>
        <a:bodyPr/>
        <a:lstStyle/>
        <a:p>
          <a:r>
            <a:rPr lang="es-ES" sz="2000" b="1" dirty="0" smtClean="0"/>
            <a:t>Eco </a:t>
          </a:r>
          <a:r>
            <a:rPr lang="es-ES" sz="2000" b="1" dirty="0" err="1" smtClean="0"/>
            <a:t>friendly</a:t>
          </a:r>
          <a:endParaRPr lang="es-ES" sz="2000" b="1" dirty="0"/>
        </a:p>
      </dgm:t>
    </dgm:pt>
    <dgm:pt modelId="{9D40D00A-EB26-4219-BADC-88DAEBCFA3F8}" type="parTrans" cxnId="{DEC977C6-DC09-49C1-B7E2-94666491C41B}">
      <dgm:prSet/>
      <dgm:spPr/>
      <dgm:t>
        <a:bodyPr/>
        <a:lstStyle/>
        <a:p>
          <a:endParaRPr lang="es-ES"/>
        </a:p>
      </dgm:t>
    </dgm:pt>
    <dgm:pt modelId="{FD58CD3F-5914-46AA-94DC-7E27B4A7862E}" type="sibTrans" cxnId="{DEC977C6-DC09-49C1-B7E2-94666491C41B}">
      <dgm:prSet/>
      <dgm:spPr/>
      <dgm:t>
        <a:bodyPr/>
        <a:lstStyle/>
        <a:p>
          <a:endParaRPr lang="es-ES"/>
        </a:p>
      </dgm:t>
    </dgm:pt>
    <dgm:pt modelId="{AB1E785A-432D-4A82-A34A-0D1018B5745D}">
      <dgm:prSet phldrT="[Texto]" custT="1"/>
      <dgm:spPr/>
      <dgm:t>
        <a:bodyPr/>
        <a:lstStyle/>
        <a:p>
          <a:r>
            <a:rPr lang="es-ES" sz="2400" b="1" dirty="0" smtClean="0"/>
            <a:t>Business </a:t>
          </a:r>
          <a:r>
            <a:rPr lang="es-ES" sz="2400" b="1" dirty="0" err="1" smtClean="0"/>
            <a:t>oriented</a:t>
          </a:r>
          <a:endParaRPr lang="es-ES" sz="2400" b="1" dirty="0"/>
        </a:p>
      </dgm:t>
    </dgm:pt>
    <dgm:pt modelId="{C50C9152-FC2F-42FF-8507-16F62B1025C2}" type="parTrans" cxnId="{C1CD2F9E-F19B-422A-A0A2-12E14FE722AF}">
      <dgm:prSet/>
      <dgm:spPr/>
      <dgm:t>
        <a:bodyPr/>
        <a:lstStyle/>
        <a:p>
          <a:endParaRPr lang="es-ES"/>
        </a:p>
      </dgm:t>
    </dgm:pt>
    <dgm:pt modelId="{9023D2BB-3852-443B-93F4-A4D145CB31A9}" type="sibTrans" cxnId="{C1CD2F9E-F19B-422A-A0A2-12E14FE722AF}">
      <dgm:prSet/>
      <dgm:spPr/>
      <dgm:t>
        <a:bodyPr/>
        <a:lstStyle/>
        <a:p>
          <a:endParaRPr lang="es-ES"/>
        </a:p>
      </dgm:t>
    </dgm:pt>
    <dgm:pt modelId="{97BF3CCE-AB14-4BC2-8133-F3957A60310A}">
      <dgm:prSet phldrT="[Texto]" custT="1"/>
      <dgm:spPr/>
      <dgm:t>
        <a:bodyPr/>
        <a:lstStyle/>
        <a:p>
          <a:r>
            <a:rPr lang="es-ES" sz="2000" b="1" dirty="0" smtClean="0"/>
            <a:t>Virtual marketing</a:t>
          </a:r>
          <a:endParaRPr lang="es-ES" sz="2000" b="1" dirty="0"/>
        </a:p>
      </dgm:t>
    </dgm:pt>
    <dgm:pt modelId="{98D7D27F-F6FE-4FBC-BA51-4B4A459D09CC}" type="parTrans" cxnId="{B0B77099-A5A9-43BF-A3D9-230EF3B46908}">
      <dgm:prSet/>
      <dgm:spPr/>
      <dgm:t>
        <a:bodyPr/>
        <a:lstStyle/>
        <a:p>
          <a:endParaRPr lang="es-ES"/>
        </a:p>
      </dgm:t>
    </dgm:pt>
    <dgm:pt modelId="{28D7EC64-8A7E-439C-A018-029729033788}" type="sibTrans" cxnId="{B0B77099-A5A9-43BF-A3D9-230EF3B46908}">
      <dgm:prSet/>
      <dgm:spPr/>
      <dgm:t>
        <a:bodyPr/>
        <a:lstStyle/>
        <a:p>
          <a:endParaRPr lang="es-ES"/>
        </a:p>
      </dgm:t>
    </dgm:pt>
    <dgm:pt modelId="{1BD5D191-FBA4-4009-AFBE-03246032D218}">
      <dgm:prSet phldrT="[Texto]" custT="1"/>
      <dgm:spPr/>
      <dgm:t>
        <a:bodyPr/>
        <a:lstStyle/>
        <a:p>
          <a:r>
            <a:rPr lang="es-ES" sz="2000" b="1" dirty="0" smtClean="0"/>
            <a:t>Digital control of data and </a:t>
          </a:r>
          <a:r>
            <a:rPr lang="es-ES" sz="2000" b="1" dirty="0" err="1" smtClean="0"/>
            <a:t>client´s</a:t>
          </a:r>
          <a:r>
            <a:rPr lang="es-ES" sz="2000" b="1" dirty="0" smtClean="0"/>
            <a:t> </a:t>
          </a:r>
          <a:r>
            <a:rPr lang="es-ES" sz="2000" b="1" dirty="0" err="1" smtClean="0"/>
            <a:t>preferences</a:t>
          </a:r>
          <a:endParaRPr lang="es-ES" sz="2000" b="1" dirty="0"/>
        </a:p>
      </dgm:t>
    </dgm:pt>
    <dgm:pt modelId="{5BE2413D-851B-42C3-8D3A-BFCA1112EECA}" type="parTrans" cxnId="{28CFE152-AF39-4EC9-AA6D-878DDEFDF3A3}">
      <dgm:prSet/>
      <dgm:spPr/>
      <dgm:t>
        <a:bodyPr/>
        <a:lstStyle/>
        <a:p>
          <a:endParaRPr lang="es-ES"/>
        </a:p>
      </dgm:t>
    </dgm:pt>
    <dgm:pt modelId="{BE9AAF80-B519-4D76-8ADC-F02D00549F9C}" type="sibTrans" cxnId="{28CFE152-AF39-4EC9-AA6D-878DDEFDF3A3}">
      <dgm:prSet/>
      <dgm:spPr/>
      <dgm:t>
        <a:bodyPr/>
        <a:lstStyle/>
        <a:p>
          <a:endParaRPr lang="es-ES"/>
        </a:p>
      </dgm:t>
    </dgm:pt>
    <dgm:pt modelId="{9AD96F32-73E4-4372-8D99-2F32025F892F}" type="pres">
      <dgm:prSet presAssocID="{76C34F13-8AB1-4AD9-9F25-84EE78409E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7E0CF3-48E8-43EA-BD10-2EFD63F19590}" type="pres">
      <dgm:prSet presAssocID="{5012BD82-361B-4BC7-9D75-B8BAE1C43201}" presName="centerShape" presStyleLbl="node0" presStyleIdx="0" presStyleCnt="1" custScaleX="143282" custScaleY="134755" custLinFactNeighborX="3666" custLinFactNeighborY="3207"/>
      <dgm:spPr/>
      <dgm:t>
        <a:bodyPr/>
        <a:lstStyle/>
        <a:p>
          <a:endParaRPr lang="es-ES"/>
        </a:p>
      </dgm:t>
    </dgm:pt>
    <dgm:pt modelId="{0AFB4498-A976-4808-90B1-3D36B9E1BB99}" type="pres">
      <dgm:prSet presAssocID="{51498622-1ABB-46B9-AF84-64C6CBA4C258}" presName="node" presStyleLbl="node1" presStyleIdx="0" presStyleCnt="4" custScaleX="163951" custScaleY="1185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14F3C3-D7D2-4AF4-ACC7-4C46DA1C8457}" type="pres">
      <dgm:prSet presAssocID="{51498622-1ABB-46B9-AF84-64C6CBA4C258}" presName="dummy" presStyleCnt="0"/>
      <dgm:spPr/>
    </dgm:pt>
    <dgm:pt modelId="{D832B96C-22EE-4233-A652-FF0DA308951D}" type="pres">
      <dgm:prSet presAssocID="{FD58CD3F-5914-46AA-94DC-7E27B4A7862E}" presName="sibTrans" presStyleLbl="sibTrans2D1" presStyleIdx="0" presStyleCnt="4"/>
      <dgm:spPr/>
      <dgm:t>
        <a:bodyPr/>
        <a:lstStyle/>
        <a:p>
          <a:endParaRPr lang="es-ES"/>
        </a:p>
      </dgm:t>
    </dgm:pt>
    <dgm:pt modelId="{AA0C299E-17F8-4653-84D6-5FB4526CCE8C}" type="pres">
      <dgm:prSet presAssocID="{AB1E785A-432D-4A82-A34A-0D1018B5745D}" presName="node" presStyleLbl="node1" presStyleIdx="1" presStyleCnt="4" custScaleX="160671" custScaleY="107124" custRadScaleRad="127966" custRadScaleInc="-164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08DA50-4233-483B-A878-85917182E328}" type="pres">
      <dgm:prSet presAssocID="{AB1E785A-432D-4A82-A34A-0D1018B5745D}" presName="dummy" presStyleCnt="0"/>
      <dgm:spPr/>
    </dgm:pt>
    <dgm:pt modelId="{3314D4F6-FBCC-4071-AD7B-675BFC16FD7E}" type="pres">
      <dgm:prSet presAssocID="{9023D2BB-3852-443B-93F4-A4D145CB31A9}" presName="sibTrans" presStyleLbl="sibTrans2D1" presStyleIdx="1" presStyleCnt="4"/>
      <dgm:spPr/>
      <dgm:t>
        <a:bodyPr/>
        <a:lstStyle/>
        <a:p>
          <a:endParaRPr lang="es-ES"/>
        </a:p>
      </dgm:t>
    </dgm:pt>
    <dgm:pt modelId="{1F07A9A5-7FE6-409D-8470-CA42AA4B10BD}" type="pres">
      <dgm:prSet presAssocID="{97BF3CCE-AB14-4BC2-8133-F3957A60310A}" presName="node" presStyleLbl="node1" presStyleIdx="2" presStyleCnt="4" custScaleX="141835" custScaleY="700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34477B-2024-49D3-BB08-1EEB6D9F3070}" type="pres">
      <dgm:prSet presAssocID="{97BF3CCE-AB14-4BC2-8133-F3957A60310A}" presName="dummy" presStyleCnt="0"/>
      <dgm:spPr/>
    </dgm:pt>
    <dgm:pt modelId="{02EF62CE-0F0A-4C53-81FF-BA005F7FE797}" type="pres">
      <dgm:prSet presAssocID="{28D7EC64-8A7E-439C-A018-029729033788}" presName="sibTrans" presStyleLbl="sibTrans2D1" presStyleIdx="2" presStyleCnt="4"/>
      <dgm:spPr/>
      <dgm:t>
        <a:bodyPr/>
        <a:lstStyle/>
        <a:p>
          <a:endParaRPr lang="es-ES"/>
        </a:p>
      </dgm:t>
    </dgm:pt>
    <dgm:pt modelId="{D2B9F203-5FBF-4098-ACF1-8F16FC49AECA}" type="pres">
      <dgm:prSet presAssocID="{1BD5D191-FBA4-4009-AFBE-03246032D218}" presName="node" presStyleLbl="node1" presStyleIdx="3" presStyleCnt="4" custScaleX="176725" custScaleY="156295" custRadScaleRad="137649" custRadScaleInc="-6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669EFE-22AC-4540-89CD-CBC6BC0B9AEF}" type="pres">
      <dgm:prSet presAssocID="{1BD5D191-FBA4-4009-AFBE-03246032D218}" presName="dummy" presStyleCnt="0"/>
      <dgm:spPr/>
    </dgm:pt>
    <dgm:pt modelId="{9E43A4AB-81CB-4387-A2E7-C480579F24E9}" type="pres">
      <dgm:prSet presAssocID="{BE9AAF80-B519-4D76-8ADC-F02D00549F9C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849212F2-C8CA-4E77-9A59-A98A612936AD}" type="presOf" srcId="{97BF3CCE-AB14-4BC2-8133-F3957A60310A}" destId="{1F07A9A5-7FE6-409D-8470-CA42AA4B10BD}" srcOrd="0" destOrd="0" presId="urn:microsoft.com/office/officeart/2005/8/layout/radial6"/>
    <dgm:cxn modelId="{DEC977C6-DC09-49C1-B7E2-94666491C41B}" srcId="{5012BD82-361B-4BC7-9D75-B8BAE1C43201}" destId="{51498622-1ABB-46B9-AF84-64C6CBA4C258}" srcOrd="0" destOrd="0" parTransId="{9D40D00A-EB26-4219-BADC-88DAEBCFA3F8}" sibTransId="{FD58CD3F-5914-46AA-94DC-7E27B4A7862E}"/>
    <dgm:cxn modelId="{28CFE152-AF39-4EC9-AA6D-878DDEFDF3A3}" srcId="{5012BD82-361B-4BC7-9D75-B8BAE1C43201}" destId="{1BD5D191-FBA4-4009-AFBE-03246032D218}" srcOrd="3" destOrd="0" parTransId="{5BE2413D-851B-42C3-8D3A-BFCA1112EECA}" sibTransId="{BE9AAF80-B519-4D76-8ADC-F02D00549F9C}"/>
    <dgm:cxn modelId="{6570B1C0-4521-4F42-87BD-66AE53D245F1}" type="presOf" srcId="{1BD5D191-FBA4-4009-AFBE-03246032D218}" destId="{D2B9F203-5FBF-4098-ACF1-8F16FC49AECA}" srcOrd="0" destOrd="0" presId="urn:microsoft.com/office/officeart/2005/8/layout/radial6"/>
    <dgm:cxn modelId="{8F5E4763-3D3C-462C-A200-817C7C57D45D}" srcId="{76C34F13-8AB1-4AD9-9F25-84EE78409E1C}" destId="{5012BD82-361B-4BC7-9D75-B8BAE1C43201}" srcOrd="0" destOrd="0" parTransId="{47B05682-A52C-4025-8845-544E89D5419A}" sibTransId="{7D8671A9-C85F-480C-B040-3D01602AC419}"/>
    <dgm:cxn modelId="{ED6CDEA6-AEE0-445F-9B62-ED0B1AAA9187}" type="presOf" srcId="{76C34F13-8AB1-4AD9-9F25-84EE78409E1C}" destId="{9AD96F32-73E4-4372-8D99-2F32025F892F}" srcOrd="0" destOrd="0" presId="urn:microsoft.com/office/officeart/2005/8/layout/radial6"/>
    <dgm:cxn modelId="{C1CD2F9E-F19B-422A-A0A2-12E14FE722AF}" srcId="{5012BD82-361B-4BC7-9D75-B8BAE1C43201}" destId="{AB1E785A-432D-4A82-A34A-0D1018B5745D}" srcOrd="1" destOrd="0" parTransId="{C50C9152-FC2F-42FF-8507-16F62B1025C2}" sibTransId="{9023D2BB-3852-443B-93F4-A4D145CB31A9}"/>
    <dgm:cxn modelId="{93493B39-0797-4B75-8938-F3B6B8ACF52B}" type="presOf" srcId="{AB1E785A-432D-4A82-A34A-0D1018B5745D}" destId="{AA0C299E-17F8-4653-84D6-5FB4526CCE8C}" srcOrd="0" destOrd="0" presId="urn:microsoft.com/office/officeart/2005/8/layout/radial6"/>
    <dgm:cxn modelId="{6D9A00BE-56D4-4C3E-A945-737C7B5C6B46}" type="presOf" srcId="{FD58CD3F-5914-46AA-94DC-7E27B4A7862E}" destId="{D832B96C-22EE-4233-A652-FF0DA308951D}" srcOrd="0" destOrd="0" presId="urn:microsoft.com/office/officeart/2005/8/layout/radial6"/>
    <dgm:cxn modelId="{C5766B74-BBD6-4AD3-8140-8770194ED456}" type="presOf" srcId="{51498622-1ABB-46B9-AF84-64C6CBA4C258}" destId="{0AFB4498-A976-4808-90B1-3D36B9E1BB99}" srcOrd="0" destOrd="0" presId="urn:microsoft.com/office/officeart/2005/8/layout/radial6"/>
    <dgm:cxn modelId="{B0B77099-A5A9-43BF-A3D9-230EF3B46908}" srcId="{5012BD82-361B-4BC7-9D75-B8BAE1C43201}" destId="{97BF3CCE-AB14-4BC2-8133-F3957A60310A}" srcOrd="2" destOrd="0" parTransId="{98D7D27F-F6FE-4FBC-BA51-4B4A459D09CC}" sibTransId="{28D7EC64-8A7E-439C-A018-029729033788}"/>
    <dgm:cxn modelId="{81B213AD-9980-49C9-AEB4-6CB7E17C95D5}" type="presOf" srcId="{9023D2BB-3852-443B-93F4-A4D145CB31A9}" destId="{3314D4F6-FBCC-4071-AD7B-675BFC16FD7E}" srcOrd="0" destOrd="0" presId="urn:microsoft.com/office/officeart/2005/8/layout/radial6"/>
    <dgm:cxn modelId="{08ACFED9-B181-44D1-BC98-6FD959C8F108}" type="presOf" srcId="{5012BD82-361B-4BC7-9D75-B8BAE1C43201}" destId="{D77E0CF3-48E8-43EA-BD10-2EFD63F19590}" srcOrd="0" destOrd="0" presId="urn:microsoft.com/office/officeart/2005/8/layout/radial6"/>
    <dgm:cxn modelId="{8DBEEC6C-024C-433D-BCA7-3793C7CEEAF5}" type="presOf" srcId="{BE9AAF80-B519-4D76-8ADC-F02D00549F9C}" destId="{9E43A4AB-81CB-4387-A2E7-C480579F24E9}" srcOrd="0" destOrd="0" presId="urn:microsoft.com/office/officeart/2005/8/layout/radial6"/>
    <dgm:cxn modelId="{B29FB2BB-BF15-43BD-A942-B9E5B4370B12}" type="presOf" srcId="{28D7EC64-8A7E-439C-A018-029729033788}" destId="{02EF62CE-0F0A-4C53-81FF-BA005F7FE797}" srcOrd="0" destOrd="0" presId="urn:microsoft.com/office/officeart/2005/8/layout/radial6"/>
    <dgm:cxn modelId="{889ABCFC-BAAD-4056-9DB5-67B40BBA102C}" type="presParOf" srcId="{9AD96F32-73E4-4372-8D99-2F32025F892F}" destId="{D77E0CF3-48E8-43EA-BD10-2EFD63F19590}" srcOrd="0" destOrd="0" presId="urn:microsoft.com/office/officeart/2005/8/layout/radial6"/>
    <dgm:cxn modelId="{6C142607-FA1E-411E-88CA-3BD0FD27E630}" type="presParOf" srcId="{9AD96F32-73E4-4372-8D99-2F32025F892F}" destId="{0AFB4498-A976-4808-90B1-3D36B9E1BB99}" srcOrd="1" destOrd="0" presId="urn:microsoft.com/office/officeart/2005/8/layout/radial6"/>
    <dgm:cxn modelId="{737450D7-F568-4295-BAF0-3ECECDF98DD8}" type="presParOf" srcId="{9AD96F32-73E4-4372-8D99-2F32025F892F}" destId="{C714F3C3-D7D2-4AF4-ACC7-4C46DA1C8457}" srcOrd="2" destOrd="0" presId="urn:microsoft.com/office/officeart/2005/8/layout/radial6"/>
    <dgm:cxn modelId="{677AF889-AC9A-4E13-A521-6D0E26DFC446}" type="presParOf" srcId="{9AD96F32-73E4-4372-8D99-2F32025F892F}" destId="{D832B96C-22EE-4233-A652-FF0DA308951D}" srcOrd="3" destOrd="0" presId="urn:microsoft.com/office/officeart/2005/8/layout/radial6"/>
    <dgm:cxn modelId="{65FF4229-4B65-471F-9617-CEAE64C16A4E}" type="presParOf" srcId="{9AD96F32-73E4-4372-8D99-2F32025F892F}" destId="{AA0C299E-17F8-4653-84D6-5FB4526CCE8C}" srcOrd="4" destOrd="0" presId="urn:microsoft.com/office/officeart/2005/8/layout/radial6"/>
    <dgm:cxn modelId="{D5B9B20F-D02D-400A-8A64-46C084834D1C}" type="presParOf" srcId="{9AD96F32-73E4-4372-8D99-2F32025F892F}" destId="{A708DA50-4233-483B-A878-85917182E328}" srcOrd="5" destOrd="0" presId="urn:microsoft.com/office/officeart/2005/8/layout/radial6"/>
    <dgm:cxn modelId="{244BD847-C2C8-4B40-9AE7-2BD95A0D5871}" type="presParOf" srcId="{9AD96F32-73E4-4372-8D99-2F32025F892F}" destId="{3314D4F6-FBCC-4071-AD7B-675BFC16FD7E}" srcOrd="6" destOrd="0" presId="urn:microsoft.com/office/officeart/2005/8/layout/radial6"/>
    <dgm:cxn modelId="{BFEE0DE3-E9A7-456C-B434-D3DB00CCD3D3}" type="presParOf" srcId="{9AD96F32-73E4-4372-8D99-2F32025F892F}" destId="{1F07A9A5-7FE6-409D-8470-CA42AA4B10BD}" srcOrd="7" destOrd="0" presId="urn:microsoft.com/office/officeart/2005/8/layout/radial6"/>
    <dgm:cxn modelId="{A268CFFB-5173-48C2-B890-7F531BD3E50D}" type="presParOf" srcId="{9AD96F32-73E4-4372-8D99-2F32025F892F}" destId="{9D34477B-2024-49D3-BB08-1EEB6D9F3070}" srcOrd="8" destOrd="0" presId="urn:microsoft.com/office/officeart/2005/8/layout/radial6"/>
    <dgm:cxn modelId="{709FBA2A-D87E-4153-AF19-EB5A3FC14689}" type="presParOf" srcId="{9AD96F32-73E4-4372-8D99-2F32025F892F}" destId="{02EF62CE-0F0A-4C53-81FF-BA005F7FE797}" srcOrd="9" destOrd="0" presId="urn:microsoft.com/office/officeart/2005/8/layout/radial6"/>
    <dgm:cxn modelId="{BABA57E1-A81F-4E79-8F93-ED5D7DE9FE6F}" type="presParOf" srcId="{9AD96F32-73E4-4372-8D99-2F32025F892F}" destId="{D2B9F203-5FBF-4098-ACF1-8F16FC49AECA}" srcOrd="10" destOrd="0" presId="urn:microsoft.com/office/officeart/2005/8/layout/radial6"/>
    <dgm:cxn modelId="{B7BD7A81-D9AF-4D66-9E27-F11067639BF5}" type="presParOf" srcId="{9AD96F32-73E4-4372-8D99-2F32025F892F}" destId="{59669EFE-22AC-4540-89CD-CBC6BC0B9AEF}" srcOrd="11" destOrd="0" presId="urn:microsoft.com/office/officeart/2005/8/layout/radial6"/>
    <dgm:cxn modelId="{51C8A6EC-0B19-4513-9BCA-B252B7D3C268}" type="presParOf" srcId="{9AD96F32-73E4-4372-8D99-2F32025F892F}" destId="{9E43A4AB-81CB-4387-A2E7-C480579F24E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DB5A0-2CE2-43C0-B69D-FE494F2EDD28}">
      <dsp:nvSpPr>
        <dsp:cNvPr id="0" name=""/>
        <dsp:cNvSpPr/>
      </dsp:nvSpPr>
      <dsp:spPr>
        <a:xfrm>
          <a:off x="2828091" y="134250"/>
          <a:ext cx="2805525" cy="1402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Profesional </a:t>
          </a:r>
          <a:r>
            <a:rPr lang="es-ES" sz="2200" kern="1200" dirty="0" err="1" smtClean="0"/>
            <a:t>qualification</a:t>
          </a:r>
          <a:endParaRPr lang="es-ES" sz="2200" kern="1200" dirty="0"/>
        </a:p>
      </dsp:txBody>
      <dsp:txXfrm>
        <a:off x="2869176" y="175335"/>
        <a:ext cx="2723355" cy="1320592"/>
      </dsp:txXfrm>
    </dsp:sp>
    <dsp:sp modelId="{CF6E480A-B682-4904-9394-D350B5719E8B}">
      <dsp:nvSpPr>
        <dsp:cNvPr id="0" name=""/>
        <dsp:cNvSpPr/>
      </dsp:nvSpPr>
      <dsp:spPr>
        <a:xfrm rot="2896623">
          <a:off x="4776730" y="2254315"/>
          <a:ext cx="1876076" cy="4909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4924020" y="2352508"/>
        <a:ext cx="1581496" cy="294580"/>
      </dsp:txXfrm>
    </dsp:sp>
    <dsp:sp modelId="{90EE21E3-07EC-4D48-8179-9A36E70721DC}">
      <dsp:nvSpPr>
        <dsp:cNvPr id="0" name=""/>
        <dsp:cNvSpPr/>
      </dsp:nvSpPr>
      <dsp:spPr>
        <a:xfrm>
          <a:off x="5795921" y="3462584"/>
          <a:ext cx="2805525" cy="1402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Professional </a:t>
          </a:r>
          <a:r>
            <a:rPr lang="es-ES" sz="2200" b="1" kern="1200" dirty="0" err="1" smtClean="0">
              <a:solidFill>
                <a:schemeClr val="tx1"/>
              </a:solidFill>
            </a:rPr>
            <a:t>Certificates</a:t>
          </a:r>
          <a:r>
            <a:rPr lang="es-ES" sz="2200" b="1" kern="1200" dirty="0" smtClean="0">
              <a:solidFill>
                <a:schemeClr val="tx1"/>
              </a:solidFill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Employ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authorities</a:t>
          </a:r>
          <a:r>
            <a:rPr lang="es-ES" sz="2200" kern="1200" dirty="0" smtClean="0"/>
            <a:t>:  </a:t>
          </a:r>
          <a:endParaRPr lang="es-ES" sz="2200" kern="1200" dirty="0"/>
        </a:p>
      </dsp:txBody>
      <dsp:txXfrm>
        <a:off x="5837006" y="3503669"/>
        <a:ext cx="2723355" cy="1320592"/>
      </dsp:txXfrm>
    </dsp:sp>
    <dsp:sp modelId="{466BEFFC-3A07-4422-8684-2BE096383B64}">
      <dsp:nvSpPr>
        <dsp:cNvPr id="0" name=""/>
        <dsp:cNvSpPr/>
      </dsp:nvSpPr>
      <dsp:spPr>
        <a:xfrm rot="10817256">
          <a:off x="3580049" y="3905026"/>
          <a:ext cx="1876076" cy="4909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 rot="10800000">
        <a:off x="3727339" y="4003219"/>
        <a:ext cx="1581496" cy="294580"/>
      </dsp:txXfrm>
    </dsp:sp>
    <dsp:sp modelId="{889FE874-520D-4C97-88B3-8E1E628616E7}">
      <dsp:nvSpPr>
        <dsp:cNvPr id="0" name=""/>
        <dsp:cNvSpPr/>
      </dsp:nvSpPr>
      <dsp:spPr>
        <a:xfrm>
          <a:off x="434729" y="3435672"/>
          <a:ext cx="2805525" cy="1402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>
              <a:solidFill>
                <a:schemeClr val="tx1"/>
              </a:solidFill>
            </a:rPr>
            <a:t>VET Diplomas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Education</a:t>
          </a:r>
          <a:r>
            <a:rPr lang="es-ES" sz="2200" kern="1200" dirty="0" smtClean="0"/>
            <a:t> </a:t>
          </a:r>
          <a:r>
            <a:rPr lang="es-ES" sz="2200" kern="1200" dirty="0" err="1" smtClean="0"/>
            <a:t>authorities</a:t>
          </a:r>
          <a:endParaRPr lang="es-ES" sz="2200" kern="1200" dirty="0"/>
        </a:p>
      </dsp:txBody>
      <dsp:txXfrm>
        <a:off x="475814" y="3476757"/>
        <a:ext cx="2723355" cy="1320592"/>
      </dsp:txXfrm>
    </dsp:sp>
    <dsp:sp modelId="{1D8393A5-27A5-4FDC-8B93-5D63079763F1}">
      <dsp:nvSpPr>
        <dsp:cNvPr id="0" name=""/>
        <dsp:cNvSpPr/>
      </dsp:nvSpPr>
      <dsp:spPr>
        <a:xfrm rot="18356411">
          <a:off x="2096135" y="2240859"/>
          <a:ext cx="1876076" cy="49096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2243425" y="2339052"/>
        <a:ext cx="1581496" cy="294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943BBF-21BF-4479-AF29-BB36449309D4}">
      <dsp:nvSpPr>
        <dsp:cNvPr id="0" name=""/>
        <dsp:cNvSpPr/>
      </dsp:nvSpPr>
      <dsp:spPr>
        <a:xfrm>
          <a:off x="2791001" y="240272"/>
          <a:ext cx="4768484" cy="1656031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76AF3-3A0A-4AE3-A3DE-829F4197F54E}">
      <dsp:nvSpPr>
        <dsp:cNvPr id="0" name=""/>
        <dsp:cNvSpPr/>
      </dsp:nvSpPr>
      <dsp:spPr>
        <a:xfrm>
          <a:off x="4720574" y="4295332"/>
          <a:ext cx="924124" cy="591439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1DDE4-FF0F-495B-A1AB-B0117B7A892A}">
      <dsp:nvSpPr>
        <dsp:cNvPr id="0" name=""/>
        <dsp:cNvSpPr/>
      </dsp:nvSpPr>
      <dsp:spPr>
        <a:xfrm>
          <a:off x="2964737" y="4768484"/>
          <a:ext cx="4435799" cy="110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 </a:t>
          </a:r>
          <a:r>
            <a:rPr lang="es-ES" sz="4000" b="1" kern="1200" dirty="0" err="1" smtClean="0">
              <a:solidFill>
                <a:schemeClr val="accent5">
                  <a:lumMod val="75000"/>
                </a:schemeClr>
              </a:solidFill>
              <a:latin typeface="Berlin Sans FB Demi" pitchFamily="34" charset="0"/>
            </a:rPr>
            <a:t>Customer´s</a:t>
          </a:r>
          <a:r>
            <a:rPr lang="es-ES" sz="4000" b="1" kern="1200" dirty="0" smtClean="0">
              <a:solidFill>
                <a:schemeClr val="accent5">
                  <a:lumMod val="75000"/>
                </a:schemeClr>
              </a:solidFill>
              <a:latin typeface="Berlin Sans FB Demi" pitchFamily="34" charset="0"/>
            </a:rPr>
            <a:t> </a:t>
          </a:r>
          <a:r>
            <a:rPr lang="es-ES" sz="4000" b="1" kern="1200" dirty="0" err="1" smtClean="0">
              <a:solidFill>
                <a:schemeClr val="accent5">
                  <a:lumMod val="75000"/>
                </a:schemeClr>
              </a:solidFill>
              <a:latin typeface="Berlin Sans FB Demi" pitchFamily="34" charset="0"/>
            </a:rPr>
            <a:t>demands</a:t>
          </a:r>
          <a:endParaRPr lang="es-ES" sz="4000" b="1" kern="1200" dirty="0">
            <a:solidFill>
              <a:schemeClr val="accent5">
                <a:lumMod val="75000"/>
              </a:schemeClr>
            </a:solidFill>
            <a:latin typeface="Berlin Sans FB Demi" pitchFamily="34" charset="0"/>
          </a:endParaRPr>
        </a:p>
      </dsp:txBody>
      <dsp:txXfrm>
        <a:off x="2964737" y="4768484"/>
        <a:ext cx="4435799" cy="1108949"/>
      </dsp:txXfrm>
    </dsp:sp>
    <dsp:sp modelId="{EED81314-78A0-4404-A0F8-A49DEC5EC9BB}">
      <dsp:nvSpPr>
        <dsp:cNvPr id="0" name=""/>
        <dsp:cNvSpPr/>
      </dsp:nvSpPr>
      <dsp:spPr>
        <a:xfrm>
          <a:off x="4524660" y="2024203"/>
          <a:ext cx="1663424" cy="16634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/>
            <a:t>Natural health and welness</a:t>
          </a:r>
          <a:endParaRPr lang="es-ES" sz="1900" b="1" kern="1200" dirty="0"/>
        </a:p>
      </dsp:txBody>
      <dsp:txXfrm>
        <a:off x="4768263" y="2267806"/>
        <a:ext cx="1176218" cy="1176218"/>
      </dsp:txXfrm>
    </dsp:sp>
    <dsp:sp modelId="{05F4408C-0B1D-4241-B423-0991406D6007}">
      <dsp:nvSpPr>
        <dsp:cNvPr id="0" name=""/>
        <dsp:cNvSpPr/>
      </dsp:nvSpPr>
      <dsp:spPr>
        <a:xfrm>
          <a:off x="3334387" y="776264"/>
          <a:ext cx="1663424" cy="1663424"/>
        </a:xfrm>
        <a:prstGeom prst="ellipse">
          <a:avLst/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/>
            <a:t>Time efficiency</a:t>
          </a:r>
          <a:endParaRPr lang="es-ES" sz="1900" b="1" kern="1200" dirty="0"/>
        </a:p>
      </dsp:txBody>
      <dsp:txXfrm>
        <a:off x="3577990" y="1019867"/>
        <a:ext cx="1176218" cy="1176218"/>
      </dsp:txXfrm>
    </dsp:sp>
    <dsp:sp modelId="{16EE4136-0164-4D1B-8174-3E8C4C87CD81}">
      <dsp:nvSpPr>
        <dsp:cNvPr id="0" name=""/>
        <dsp:cNvSpPr/>
      </dsp:nvSpPr>
      <dsp:spPr>
        <a:xfrm>
          <a:off x="5034777" y="374085"/>
          <a:ext cx="1663424" cy="1663424"/>
        </a:xfrm>
        <a:prstGeom prst="ellipse">
          <a:avLst/>
        </a:prstGeom>
        <a:solidFill>
          <a:schemeClr val="accent5">
            <a:hueOff val="2495257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/>
            <a:t>Phygital reality</a:t>
          </a:r>
          <a:endParaRPr lang="es-ES" sz="1900" b="1" kern="1200" dirty="0"/>
        </a:p>
      </dsp:txBody>
      <dsp:txXfrm>
        <a:off x="5278380" y="617688"/>
        <a:ext cx="1176218" cy="1176218"/>
      </dsp:txXfrm>
    </dsp:sp>
    <dsp:sp modelId="{5DD07171-81F3-4A80-A7A9-1B2F5F972878}">
      <dsp:nvSpPr>
        <dsp:cNvPr id="0" name=""/>
        <dsp:cNvSpPr/>
      </dsp:nvSpPr>
      <dsp:spPr>
        <a:xfrm>
          <a:off x="2595087" y="36964"/>
          <a:ext cx="5175099" cy="414007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3A4AB-81CB-4387-A2E7-C480579F24E9}">
      <dsp:nvSpPr>
        <dsp:cNvPr id="0" name=""/>
        <dsp:cNvSpPr/>
      </dsp:nvSpPr>
      <dsp:spPr>
        <a:xfrm>
          <a:off x="1820985" y="631833"/>
          <a:ext cx="4169341" cy="4169341"/>
        </a:xfrm>
        <a:prstGeom prst="blockArc">
          <a:avLst>
            <a:gd name="adj1" fmla="val 10378978"/>
            <a:gd name="adj2" fmla="val 17551986"/>
            <a:gd name="adj3" fmla="val 463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F62CE-0F0A-4C53-81FF-BA005F7FE797}">
      <dsp:nvSpPr>
        <dsp:cNvPr id="0" name=""/>
        <dsp:cNvSpPr/>
      </dsp:nvSpPr>
      <dsp:spPr>
        <a:xfrm>
          <a:off x="1835461" y="936807"/>
          <a:ext cx="4169341" cy="4169341"/>
        </a:xfrm>
        <a:prstGeom prst="blockArc">
          <a:avLst>
            <a:gd name="adj1" fmla="val 4074431"/>
            <a:gd name="adj2" fmla="val 10894899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4D4F6-FBCC-4071-AD7B-675BFC16FD7E}">
      <dsp:nvSpPr>
        <dsp:cNvPr id="0" name=""/>
        <dsp:cNvSpPr/>
      </dsp:nvSpPr>
      <dsp:spPr>
        <a:xfrm>
          <a:off x="3184816" y="872672"/>
          <a:ext cx="4169341" cy="4169341"/>
        </a:xfrm>
        <a:prstGeom prst="blockArc">
          <a:avLst>
            <a:gd name="adj1" fmla="val 21075782"/>
            <a:gd name="adj2" fmla="val 6399019"/>
            <a:gd name="adj3" fmla="val 463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2B96C-22EE-4233-A652-FF0DA308951D}">
      <dsp:nvSpPr>
        <dsp:cNvPr id="0" name=""/>
        <dsp:cNvSpPr/>
      </dsp:nvSpPr>
      <dsp:spPr>
        <a:xfrm>
          <a:off x="3166284" y="707356"/>
          <a:ext cx="4169341" cy="4169341"/>
        </a:xfrm>
        <a:prstGeom prst="blockArc">
          <a:avLst>
            <a:gd name="adj1" fmla="val 15233589"/>
            <a:gd name="adj2" fmla="val 21356693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E0CF3-48E8-43EA-BD10-2EFD63F19590}">
      <dsp:nvSpPr>
        <dsp:cNvPr id="0" name=""/>
        <dsp:cNvSpPr/>
      </dsp:nvSpPr>
      <dsp:spPr>
        <a:xfrm>
          <a:off x="3461251" y="1710277"/>
          <a:ext cx="2748136" cy="25845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err="1" smtClean="0">
              <a:solidFill>
                <a:schemeClr val="tx1"/>
              </a:solidFill>
            </a:rPr>
            <a:t>Hairdresser´s</a:t>
          </a:r>
          <a:r>
            <a:rPr lang="es-ES" sz="2300" b="1" kern="1200" dirty="0" smtClean="0">
              <a:solidFill>
                <a:schemeClr val="tx1"/>
              </a:solidFill>
            </a:rPr>
            <a:t> </a:t>
          </a:r>
          <a:r>
            <a:rPr lang="es-ES" sz="2300" b="1" kern="1200" dirty="0" err="1" smtClean="0">
              <a:solidFill>
                <a:schemeClr val="tx1"/>
              </a:solidFill>
            </a:rPr>
            <a:t>future</a:t>
          </a:r>
          <a:r>
            <a:rPr lang="es-ES" sz="2300" b="1" kern="1200" dirty="0" smtClean="0">
              <a:solidFill>
                <a:schemeClr val="tx1"/>
              </a:solidFill>
            </a:rPr>
            <a:t> </a:t>
          </a:r>
          <a:r>
            <a:rPr lang="es-ES" sz="2300" b="1" kern="1200" dirty="0" err="1" smtClean="0">
              <a:solidFill>
                <a:schemeClr val="tx1"/>
              </a:solidFill>
            </a:rPr>
            <a:t>skills</a:t>
          </a:r>
          <a:endParaRPr lang="es-ES" sz="2300" b="1" kern="1200" dirty="0">
            <a:solidFill>
              <a:schemeClr val="tx1"/>
            </a:solidFill>
          </a:endParaRPr>
        </a:p>
      </dsp:txBody>
      <dsp:txXfrm>
        <a:off x="3863706" y="2088781"/>
        <a:ext cx="1943226" cy="1827581"/>
      </dsp:txXfrm>
    </dsp:sp>
    <dsp:sp modelId="{0AFB4498-A976-4808-90B1-3D36B9E1BB99}">
      <dsp:nvSpPr>
        <dsp:cNvPr id="0" name=""/>
        <dsp:cNvSpPr/>
      </dsp:nvSpPr>
      <dsp:spPr>
        <a:xfrm>
          <a:off x="3585417" y="40124"/>
          <a:ext cx="2201196" cy="1591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Eco </a:t>
          </a:r>
          <a:r>
            <a:rPr lang="es-ES" sz="2000" b="1" kern="1200" dirty="0" err="1" smtClean="0"/>
            <a:t>friendly</a:t>
          </a:r>
          <a:endParaRPr lang="es-ES" sz="2000" b="1" kern="1200" dirty="0"/>
        </a:p>
      </dsp:txBody>
      <dsp:txXfrm>
        <a:off x="3907775" y="273121"/>
        <a:ext cx="1556480" cy="1125006"/>
      </dsp:txXfrm>
    </dsp:sp>
    <dsp:sp modelId="{AA0C299E-17F8-4653-84D6-5FB4526CCE8C}">
      <dsp:nvSpPr>
        <dsp:cNvPr id="0" name=""/>
        <dsp:cNvSpPr/>
      </dsp:nvSpPr>
      <dsp:spPr>
        <a:xfrm>
          <a:off x="6203615" y="1928905"/>
          <a:ext cx="2157159" cy="14382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Business </a:t>
          </a:r>
          <a:r>
            <a:rPr lang="es-ES" sz="2400" b="1" kern="1200" dirty="0" err="1" smtClean="0"/>
            <a:t>oriented</a:t>
          </a:r>
          <a:endParaRPr lang="es-ES" sz="2400" b="1" kern="1200" dirty="0"/>
        </a:p>
      </dsp:txBody>
      <dsp:txXfrm>
        <a:off x="6519524" y="2139530"/>
        <a:ext cx="1525341" cy="1016990"/>
      </dsp:txXfrm>
    </dsp:sp>
    <dsp:sp modelId="{1F07A9A5-7FE6-409D-8470-CA42AA4B10BD}">
      <dsp:nvSpPr>
        <dsp:cNvPr id="0" name=""/>
        <dsp:cNvSpPr/>
      </dsp:nvSpPr>
      <dsp:spPr>
        <a:xfrm>
          <a:off x="3733881" y="4438055"/>
          <a:ext cx="1904268" cy="9404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Virtual marketing</a:t>
          </a:r>
          <a:endParaRPr lang="es-ES" sz="2000" b="1" kern="1200" dirty="0"/>
        </a:p>
      </dsp:txBody>
      <dsp:txXfrm>
        <a:off x="4012755" y="4575786"/>
        <a:ext cx="1346520" cy="665025"/>
      </dsp:txXfrm>
    </dsp:sp>
    <dsp:sp modelId="{D2B9F203-5FBF-4098-ACF1-8F16FC49AECA}">
      <dsp:nvSpPr>
        <dsp:cNvPr id="0" name=""/>
        <dsp:cNvSpPr/>
      </dsp:nvSpPr>
      <dsp:spPr>
        <a:xfrm>
          <a:off x="698221" y="1916068"/>
          <a:ext cx="2372699" cy="20984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Digital control of data and </a:t>
          </a:r>
          <a:r>
            <a:rPr lang="es-ES" sz="2000" b="1" kern="1200" dirty="0" err="1" smtClean="0"/>
            <a:t>client´s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preferences</a:t>
          </a:r>
          <a:endParaRPr lang="es-ES" sz="2000" b="1" kern="1200" dirty="0"/>
        </a:p>
      </dsp:txBody>
      <dsp:txXfrm>
        <a:off x="1045695" y="2223373"/>
        <a:ext cx="1677751" cy="1483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3A55A-116F-469B-832B-D53F759E7FE6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F462D-64A0-44CA-B5E5-34A5C064CA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64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88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34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7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416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5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5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7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9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1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801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44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75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1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78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91987-F491-4E93-8DE4-EA4F3F1D819E}" type="datetimeFigureOut">
              <a:rPr lang="nl-NL" smtClean="0"/>
              <a:t>6-10-2021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0F6F-39CF-4483-88D2-B9F8B9D58B40}" type="slidenum">
              <a:rPr lang="nl-NL" smtClean="0"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1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91987-F491-4E93-8DE4-EA4F3F1D819E}" type="datetimeFigureOut">
              <a:rPr lang="nl-NL" smtClean="0"/>
              <a:t>6-10-2021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C40F6F-39CF-4483-88D2-B9F8B9D58B40}" type="slidenum">
              <a:rPr lang="nl-NL" smtClean="0"/>
              <a:t>‹Nº›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86719"/>
            <a:ext cx="1852612" cy="7712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32" y="6141913"/>
            <a:ext cx="2257064" cy="6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b/s!AqryF6LxG9ylgwjKL92JR72RxHV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hyperlink" Target="https://1drv.ms/b/s!AqryF6LxG9ylgxeoXf8FynW7pw8z?e=psnu0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542108"/>
            <a:ext cx="8057394" cy="3409405"/>
          </a:xfrm>
        </p:spPr>
        <p:txBody>
          <a:bodyPr/>
          <a:lstStyle/>
          <a:p>
            <a:pPr fontAlgn="base"/>
            <a:r>
              <a:rPr lang="en-US" b="0" i="0" smtClean="0">
                <a:effectLst/>
                <a:latin typeface="Trebuchet MS" panose="020B0603020202020204" pitchFamily="34" charset="0"/>
              </a:rPr>
              <a:t>Future skills for a better life in Sustainable Salons</a:t>
            </a:r>
            <a:br>
              <a:rPr lang="en-US" b="0" i="0" smtClean="0">
                <a:effectLst/>
                <a:latin typeface="Trebuchet MS" panose="020B0603020202020204" pitchFamily="34" charset="0"/>
              </a:rPr>
            </a:br>
            <a:r>
              <a:rPr lang="en-US" b="0" i="0" smtClean="0">
                <a:effectLst/>
                <a:latin typeface="Trebuchet MS" panose="020B0603020202020204" pitchFamily="34" charset="0"/>
              </a:rPr>
              <a:t/>
            </a:r>
            <a:br>
              <a:rPr lang="en-US" b="0" i="0" smtClean="0">
                <a:effectLst/>
                <a:latin typeface="Trebuchet MS" panose="020B0603020202020204" pitchFamily="34" charset="0"/>
              </a:rPr>
            </a:br>
            <a:r>
              <a:rPr lang="en-US" sz="3200" b="0" i="0" smtClean="0">
                <a:effectLst/>
                <a:latin typeface="play"/>
              </a:rPr>
              <a:t/>
            </a:r>
            <a:br>
              <a:rPr lang="en-US" sz="3200" b="0" i="0" smtClean="0">
                <a:effectLst/>
                <a:latin typeface="play"/>
              </a:rPr>
            </a:br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04051" y="2756263"/>
            <a:ext cx="9802218" cy="2692815"/>
          </a:xfrm>
        </p:spPr>
        <p:txBody>
          <a:bodyPr>
            <a:normAutofit fontScale="47500" lnSpcReduction="20000"/>
          </a:bodyPr>
          <a:lstStyle/>
          <a:p>
            <a:pPr algn="l" fontAlgn="base"/>
            <a:endParaRPr lang="en-US" b="0" dirty="0" smtClean="0">
              <a:solidFill>
                <a:srgbClr val="000000"/>
              </a:solidFill>
              <a:effectLst/>
              <a:latin typeface="Play"/>
            </a:endParaRPr>
          </a:p>
          <a:p>
            <a:pPr algn="l" fontAlgn="base"/>
            <a:r>
              <a:rPr lang="fr-FR" sz="5800" b="1" dirty="0" err="1" smtClean="0">
                <a:latin typeface="Arial Black" pitchFamily="34" charset="0"/>
              </a:rPr>
              <a:t>Develop</a:t>
            </a:r>
            <a:r>
              <a:rPr lang="fr-FR" sz="5800" b="1" dirty="0" smtClean="0">
                <a:latin typeface="Arial Black" pitchFamily="34" charset="0"/>
              </a:rPr>
              <a:t> questionnaire, </a:t>
            </a:r>
            <a:r>
              <a:rPr lang="fr-FR" sz="5800" b="1" dirty="0" err="1" smtClean="0">
                <a:latin typeface="Arial Black" pitchFamily="34" charset="0"/>
              </a:rPr>
              <a:t>status</a:t>
            </a:r>
            <a:r>
              <a:rPr lang="fr-FR" sz="5800" b="1" dirty="0" smtClean="0">
                <a:latin typeface="Arial Black" pitchFamily="34" charset="0"/>
              </a:rPr>
              <a:t> profiles and </a:t>
            </a:r>
            <a:r>
              <a:rPr lang="fr-FR" sz="5800" b="1" dirty="0" err="1" smtClean="0">
                <a:latin typeface="Arial Black" pitchFamily="34" charset="0"/>
              </a:rPr>
              <a:t>status</a:t>
            </a:r>
            <a:r>
              <a:rPr lang="fr-FR" sz="5800" b="1" dirty="0" smtClean="0">
                <a:latin typeface="Arial Black" pitchFamily="34" charset="0"/>
              </a:rPr>
              <a:t> </a:t>
            </a:r>
            <a:r>
              <a:rPr lang="fr-FR" sz="5800" b="1" dirty="0" err="1" smtClean="0">
                <a:latin typeface="Arial Black" pitchFamily="34" charset="0"/>
              </a:rPr>
              <a:t>material</a:t>
            </a:r>
            <a:r>
              <a:rPr lang="fr-FR" sz="5800" b="1" dirty="0" smtClean="0">
                <a:latin typeface="Arial Black" pitchFamily="34" charset="0"/>
              </a:rPr>
              <a:t> on entrepreneur </a:t>
            </a:r>
            <a:r>
              <a:rPr lang="fr-FR" sz="5800" b="1" dirty="0" err="1" smtClean="0">
                <a:latin typeface="Arial Black" pitchFamily="34" charset="0"/>
              </a:rPr>
              <a:t>skills</a:t>
            </a:r>
            <a:r>
              <a:rPr lang="fr-FR" sz="5800" b="1" dirty="0" smtClean="0">
                <a:latin typeface="Arial Black" pitchFamily="34" charset="0"/>
              </a:rPr>
              <a:t>.</a:t>
            </a:r>
            <a:endParaRPr lang="es-ES" sz="5800" b="1" dirty="0" smtClean="0">
              <a:latin typeface="Arial Black" pitchFamily="34" charset="0"/>
            </a:endParaRPr>
          </a:p>
          <a:p>
            <a:pPr algn="l" fontAlgn="base"/>
            <a:endParaRPr lang="en-US" dirty="0" smtClean="0">
              <a:solidFill>
                <a:srgbClr val="000000"/>
              </a:solidFill>
              <a:latin typeface="Play"/>
            </a:endParaRPr>
          </a:p>
          <a:p>
            <a:pPr algn="l" fontAlgn="base"/>
            <a:endParaRPr lang="en-US" b="0" dirty="0" smtClean="0">
              <a:solidFill>
                <a:srgbClr val="000000"/>
              </a:solidFill>
              <a:effectLst/>
              <a:latin typeface="Play"/>
            </a:endParaRPr>
          </a:p>
          <a:p>
            <a:pPr algn="l" fontAlgn="base"/>
            <a:endParaRPr lang="en-US" dirty="0" smtClean="0">
              <a:solidFill>
                <a:srgbClr val="000000"/>
              </a:solidFill>
              <a:latin typeface="Play"/>
            </a:endParaRPr>
          </a:p>
          <a:p>
            <a:pPr algn="l" fontAlgn="base"/>
            <a:endParaRPr lang="en-US" b="0" dirty="0" smtClean="0">
              <a:solidFill>
                <a:srgbClr val="000000"/>
              </a:solidFill>
              <a:effectLst/>
              <a:latin typeface="Play"/>
            </a:endParaRPr>
          </a:p>
          <a:p>
            <a:pPr lvl="8"/>
            <a:r>
              <a:rPr lang="nl-NL" sz="3800" dirty="0" smtClean="0">
                <a:latin typeface="Arial Black" pitchFamily="34" charset="0"/>
              </a:rPr>
              <a:t>			IES EL PALO</a:t>
            </a:r>
          </a:p>
          <a:p>
            <a:pPr lvl="8"/>
            <a:r>
              <a:rPr lang="nl-NL" sz="3800" dirty="0" smtClean="0">
                <a:latin typeface="Arial Black" pitchFamily="34" charset="0"/>
              </a:rPr>
              <a:t>			Málaga</a:t>
            </a:r>
          </a:p>
          <a:p>
            <a:pPr algn="l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4955822" cy="914400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7" name="Picture 14" descr="Nuevo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22" y="5943601"/>
            <a:ext cx="142340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7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656" y="367004"/>
            <a:ext cx="8596668" cy="883298"/>
          </a:xfrm>
        </p:spPr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conclussions</a:t>
            </a:r>
            <a:r>
              <a:rPr lang="es-ES" dirty="0" smtClean="0"/>
              <a:t> of IES El Palo </a:t>
            </a:r>
            <a:r>
              <a:rPr lang="es-ES" dirty="0" err="1" smtClean="0"/>
              <a:t>survey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284849"/>
              </p:ext>
            </p:extLst>
          </p:nvPr>
        </p:nvGraphicFramePr>
        <p:xfrm>
          <a:off x="223935" y="1172158"/>
          <a:ext cx="10369908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804"/>
                <a:gridCol w="4511468"/>
                <a:gridCol w="3456636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Professionals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Customers</a:t>
                      </a:r>
                      <a:endParaRPr lang="es-ES" dirty="0"/>
                    </a:p>
                  </a:txBody>
                  <a:tcPr/>
                </a:tc>
              </a:tr>
              <a:tr h="2525149">
                <a:tc>
                  <a:txBody>
                    <a:bodyPr/>
                    <a:lstStyle/>
                    <a:p>
                      <a:endParaRPr lang="es-ES" sz="2400" b="1" dirty="0" smtClean="0"/>
                    </a:p>
                    <a:p>
                      <a:endParaRPr lang="es-ES" sz="2400" b="1" dirty="0" smtClean="0"/>
                    </a:p>
                    <a:p>
                      <a:endParaRPr lang="es-ES" sz="2400" b="1" dirty="0" smtClean="0"/>
                    </a:p>
                    <a:p>
                      <a:r>
                        <a:rPr lang="es-ES" sz="2400" b="1" dirty="0" err="1" smtClean="0"/>
                        <a:t>Digitalisation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valued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Digital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identity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digital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Least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valued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Programming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preview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editing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processing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digital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s-ES" sz="18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valued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payment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of social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networks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</a:t>
                      </a:r>
                      <a:r>
                        <a:rPr lang="es-ES" sz="1800" b="0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reservations</a:t>
                      </a:r>
                      <a:endParaRPr lang="es-ES" sz="1800" b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Least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valued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Preview</a:t>
                      </a:r>
                      <a:r>
                        <a:rPr lang="es-ES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apps</a:t>
                      </a:r>
                      <a:r>
                        <a:rPr lang="es-ES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s-ES" sz="18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u="non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programs</a:t>
                      </a:r>
                      <a:endParaRPr lang="es-ES" sz="1800" b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   In 2030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valued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competencies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2030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digital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digital marketing 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including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company's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digital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digital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Preview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editing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processing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digital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images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4" descr="Nuev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88" y="6176864"/>
            <a:ext cx="1423405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09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656" y="367004"/>
            <a:ext cx="8596668" cy="883298"/>
          </a:xfrm>
        </p:spPr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conclusions</a:t>
            </a:r>
            <a:r>
              <a:rPr lang="es-ES" dirty="0" smtClean="0"/>
              <a:t> of IES El Palo </a:t>
            </a:r>
            <a:r>
              <a:rPr lang="es-ES" dirty="0" err="1" smtClean="0"/>
              <a:t>survey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007031"/>
              </p:ext>
            </p:extLst>
          </p:nvPr>
        </p:nvGraphicFramePr>
        <p:xfrm>
          <a:off x="0" y="1097280"/>
          <a:ext cx="10369908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804"/>
                <a:gridCol w="3607110"/>
                <a:gridCol w="4360994"/>
              </a:tblGrid>
              <a:tr h="34868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Professionals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Customers</a:t>
                      </a:r>
                      <a:endParaRPr lang="es-ES" dirty="0"/>
                    </a:p>
                  </a:txBody>
                  <a:tcPr/>
                </a:tc>
              </a:tr>
              <a:tr h="3588839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r>
                        <a:rPr lang="es-ES" sz="2400" b="1" dirty="0" err="1" smtClean="0"/>
                        <a:t>Sustainability</a:t>
                      </a:r>
                      <a:endParaRPr lang="es-E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valued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occupational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of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of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cleaning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disinfection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ES" sz="18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Least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valued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providers</a:t>
                      </a:r>
                      <a:endParaRPr lang="es-ES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Natural </a:t>
                      </a:r>
                      <a:r>
                        <a:rPr lang="es-E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cosmetics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valued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Prevention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occupational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natural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cosmetics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Least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valued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Although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97.9% of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surveyed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affirm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sustainability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47.4%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affirm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hairdresser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another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endParaRPr lang="es-ES" sz="18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1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400" b="1" dirty="0" smtClean="0"/>
                        <a:t>   In 2030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natural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cosmetics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 of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packaging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expect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businesses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incorporate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more natural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packaging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equipment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more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resource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coming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3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Year 2020. Competences/profiles/skills in the </a:t>
            </a:r>
            <a:r>
              <a:rPr lang="en-GB" dirty="0" smtClean="0"/>
              <a:t>sector.</a:t>
            </a:r>
            <a:br>
              <a:rPr lang="en-GB" dirty="0" smtClean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335902" y="2085944"/>
            <a:ext cx="4376479" cy="1907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 smtClean="0"/>
              <a:t>Entrepreneurship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>
          <a:xfrm>
            <a:off x="4996664" y="1582091"/>
            <a:ext cx="5602912" cy="45574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b="1" dirty="0"/>
              <a:t>A</a:t>
            </a:r>
            <a:r>
              <a:rPr lang="en-GB" sz="2400" dirty="0"/>
              <a:t>ccording to the National Association of Perfumery </a:t>
            </a:r>
            <a:r>
              <a:rPr lang="en-GB" sz="2400" dirty="0" smtClean="0"/>
              <a:t>and </a:t>
            </a:r>
            <a:r>
              <a:rPr lang="en-GB" sz="2400" dirty="0"/>
              <a:t>Cosmetics (STANPA), there </a:t>
            </a:r>
            <a:r>
              <a:rPr lang="en-GB" sz="2400" dirty="0" smtClean="0"/>
              <a:t>is a Salon each 900 citizens </a:t>
            </a:r>
            <a:r>
              <a:rPr lang="en-GB" sz="2400" dirty="0"/>
              <a:t>in Spain.</a:t>
            </a:r>
          </a:p>
          <a:p>
            <a:pPr marL="0" indent="0">
              <a:buNone/>
            </a:pPr>
            <a:r>
              <a:rPr lang="en-GB" sz="2400" dirty="0"/>
              <a:t> However </a:t>
            </a:r>
            <a:r>
              <a:rPr lang="en-GB" sz="2400" b="1" dirty="0"/>
              <a:t>30% of hairdressers lose money every month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This </a:t>
            </a:r>
            <a:r>
              <a:rPr lang="en-GB" sz="2400" dirty="0"/>
              <a:t>is the case of the low-cost models that emerged during the former crisis which offered hairdressing services that were performed by inexperienced people, encouraging intrusiveness, unfair competition and a B-economy</a:t>
            </a:r>
            <a:r>
              <a:rPr lang="en-GB" sz="2400" b="1" dirty="0"/>
              <a:t> </a:t>
            </a:r>
            <a:r>
              <a:rPr lang="en-GB" sz="2400" b="1" dirty="0" smtClean="0"/>
              <a:t>.</a:t>
            </a:r>
            <a:endParaRPr lang="en-GB" sz="2400" b="1" dirty="0"/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02" y="2948572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 descr="Nuev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52" y="6106884"/>
            <a:ext cx="1423405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690466" y="161925"/>
            <a:ext cx="8597900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Year 2020. Competences/profiles/skills in the </a:t>
            </a:r>
            <a:r>
              <a:rPr lang="en-GB" dirty="0" smtClean="0"/>
              <a:t>sector.</a:t>
            </a:r>
            <a:br>
              <a:rPr lang="en-GB" dirty="0" smtClean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391886" y="1314839"/>
            <a:ext cx="8596313" cy="3881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 smtClean="0"/>
              <a:t>				Digitalization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3200" b="1" dirty="0" smtClean="0"/>
              <a:t> </a:t>
            </a:r>
            <a:r>
              <a:rPr lang="en-GB" sz="2400" b="1" dirty="0" smtClean="0"/>
              <a:t>“</a:t>
            </a:r>
            <a:r>
              <a:rPr lang="en-GB" sz="2400" b="1" dirty="0"/>
              <a:t>Less than 25% of the salons are computerized</a:t>
            </a:r>
            <a:r>
              <a:rPr lang="en-GB" sz="2400" b="1" dirty="0" smtClean="0"/>
              <a:t>,</a:t>
            </a:r>
          </a:p>
          <a:p>
            <a:r>
              <a:rPr lang="en-GB" sz="2400" b="1" dirty="0" smtClean="0"/>
              <a:t> </a:t>
            </a:r>
            <a:r>
              <a:rPr lang="en-GB" sz="2400" b="1" dirty="0"/>
              <a:t>more than 40% do not have active social networks, </a:t>
            </a:r>
            <a:endParaRPr lang="en-GB" sz="2400" b="1" dirty="0" smtClean="0"/>
          </a:p>
          <a:p>
            <a:r>
              <a:rPr lang="en-GB" sz="2400" b="1" dirty="0" smtClean="0"/>
              <a:t>more </a:t>
            </a:r>
            <a:r>
              <a:rPr lang="en-GB" sz="2400" b="1" dirty="0"/>
              <a:t>than 60% do not have a website, </a:t>
            </a:r>
            <a:endParaRPr lang="en-GB" sz="2400" b="1" dirty="0" smtClean="0"/>
          </a:p>
          <a:p>
            <a:r>
              <a:rPr lang="en-GB" sz="2400" b="1" dirty="0" smtClean="0"/>
              <a:t>more </a:t>
            </a:r>
            <a:r>
              <a:rPr lang="en-GB" sz="2400" b="1" dirty="0"/>
              <a:t>than 80% do not use any tool of online advertising</a:t>
            </a:r>
            <a:r>
              <a:rPr lang="en-GB" sz="2400" b="1" dirty="0" smtClean="0"/>
              <a:t>,</a:t>
            </a:r>
          </a:p>
          <a:p>
            <a:r>
              <a:rPr lang="en-GB" sz="2400" b="1" dirty="0" smtClean="0"/>
              <a:t> </a:t>
            </a:r>
            <a:r>
              <a:rPr lang="en-GB" sz="2400" b="1" dirty="0"/>
              <a:t>more than 40% do not use any type of digital tool… </a:t>
            </a:r>
            <a:r>
              <a:rPr lang="en-GB" sz="2400" b="1" dirty="0" smtClean="0"/>
              <a:t>”.</a:t>
            </a:r>
          </a:p>
          <a:p>
            <a:pPr marL="0" indent="0">
              <a:buNone/>
            </a:pPr>
            <a:r>
              <a:rPr lang="en-GB" sz="2400" b="1" dirty="0" smtClean="0"/>
              <a:t> (</a:t>
            </a:r>
            <a:r>
              <a:rPr lang="en-GB" sz="2400" b="1" dirty="0" err="1"/>
              <a:t>Sergi</a:t>
            </a:r>
            <a:r>
              <a:rPr lang="en-GB" sz="2400" b="1" dirty="0"/>
              <a:t> </a:t>
            </a:r>
            <a:r>
              <a:rPr lang="en-GB" sz="2400" b="1" dirty="0" err="1"/>
              <a:t>Moiset</a:t>
            </a:r>
            <a:r>
              <a:rPr lang="en-GB" sz="2400" b="1" dirty="0"/>
              <a:t>, director of </a:t>
            </a:r>
            <a:r>
              <a:rPr lang="en-GB" sz="2400" b="1" dirty="0" smtClean="0"/>
              <a:t>SalonSolutions.io).</a:t>
            </a:r>
            <a:endParaRPr lang="es-ES" sz="24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985" y="2672670"/>
            <a:ext cx="3922015" cy="344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 descr="Nuev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88" y="6176864"/>
            <a:ext cx="1423405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690466" y="161925"/>
            <a:ext cx="8597900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Year 2020. Competences/profiles/skills in the </a:t>
            </a:r>
            <a:r>
              <a:rPr lang="en-GB" dirty="0" smtClean="0"/>
              <a:t>sector.</a:t>
            </a:r>
            <a:br>
              <a:rPr lang="en-GB" dirty="0" smtClean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391886" y="1314839"/>
            <a:ext cx="9983755" cy="3881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 smtClean="0"/>
              <a:t>				Sustainability</a:t>
            </a:r>
          </a:p>
          <a:p>
            <a:r>
              <a:rPr lang="en-US" sz="2400" dirty="0" smtClean="0"/>
              <a:t>According </a:t>
            </a:r>
            <a:r>
              <a:rPr lang="en-US" sz="2400" dirty="0" err="1" smtClean="0"/>
              <a:t>Uala</a:t>
            </a:r>
            <a:r>
              <a:rPr lang="en-US" sz="2400" dirty="0" smtClean="0"/>
              <a:t> (</a:t>
            </a:r>
            <a:r>
              <a:rPr lang="en-US" sz="2000" dirty="0" smtClean="0"/>
              <a:t>the </a:t>
            </a:r>
            <a:r>
              <a:rPr lang="en-US" sz="2000" dirty="0"/>
              <a:t>first </a:t>
            </a:r>
            <a:r>
              <a:rPr lang="en-US" sz="2000" dirty="0" err="1"/>
              <a:t>telematic</a:t>
            </a:r>
            <a:r>
              <a:rPr lang="en-US" sz="2000" dirty="0"/>
              <a:t> portal that includes the best hairdressing salons and beauty </a:t>
            </a:r>
            <a:r>
              <a:rPr lang="en-US" sz="2000" dirty="0" smtClean="0"/>
              <a:t>centers</a:t>
            </a:r>
            <a:r>
              <a:rPr lang="en-US" sz="2400" dirty="0" smtClean="0"/>
              <a:t>)</a:t>
            </a:r>
            <a:r>
              <a:rPr lang="en-US" sz="2400" b="1" dirty="0" smtClean="0"/>
              <a:t>, in </a:t>
            </a:r>
            <a:r>
              <a:rPr lang="en-US" sz="2400" b="1" dirty="0"/>
              <a:t>2020, the offer of organic and environmentally friendly treatments increased by 20% compared to 2018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b="1" dirty="0"/>
              <a:t>T</a:t>
            </a:r>
            <a:r>
              <a:rPr lang="en-US" sz="2400" b="1" dirty="0" smtClean="0"/>
              <a:t>he </a:t>
            </a:r>
            <a:r>
              <a:rPr lang="en-US" sz="2400" b="1" dirty="0"/>
              <a:t>cosmetic international industry is reinforcing investigating in new natural produces </a:t>
            </a:r>
            <a:r>
              <a:rPr lang="en-US" sz="2400" dirty="0"/>
              <a:t>instead of classic products related with petroleum </a:t>
            </a:r>
            <a:r>
              <a:rPr lang="en-US" sz="2400" b="1" dirty="0"/>
              <a:t>and trying to use less </a:t>
            </a:r>
            <a:r>
              <a:rPr lang="en-US" sz="2400" b="1" dirty="0" smtClean="0"/>
              <a:t>plastic</a:t>
            </a:r>
            <a:r>
              <a:rPr lang="en-US" sz="2400" dirty="0" smtClean="0"/>
              <a:t> </a:t>
            </a:r>
            <a:r>
              <a:rPr lang="en-US" sz="2400" dirty="0"/>
              <a:t>or recycled plastic to reduce the carbon foot </a:t>
            </a:r>
            <a:r>
              <a:rPr lang="en-US" sz="2400" dirty="0" smtClean="0"/>
              <a:t>print.</a:t>
            </a:r>
          </a:p>
          <a:p>
            <a:r>
              <a:rPr lang="en-US" sz="2400" dirty="0" smtClean="0"/>
              <a:t>Some local Hairdressing Salons have </a:t>
            </a:r>
            <a:r>
              <a:rPr lang="en-US" sz="2400" dirty="0"/>
              <a:t>began to work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on </a:t>
            </a:r>
            <a:r>
              <a:rPr lang="en-US" sz="2400" b="1" dirty="0"/>
              <a:t>waste </a:t>
            </a:r>
            <a:r>
              <a:rPr lang="en-US" sz="2400" b="1" dirty="0" smtClean="0"/>
              <a:t>management</a:t>
            </a: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23" y="4847898"/>
            <a:ext cx="4048675" cy="201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 descr="Nuev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88" y="6176864"/>
            <a:ext cx="1423405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6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690466" y="161925"/>
            <a:ext cx="8597900" cy="13208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Year </a:t>
            </a:r>
            <a:r>
              <a:rPr lang="en-GB" b="1" dirty="0" smtClean="0"/>
              <a:t>2030</a:t>
            </a:r>
            <a:r>
              <a:rPr lang="en-GB" dirty="0"/>
              <a:t>. Competences/profiles/skills in the </a:t>
            </a:r>
            <a:r>
              <a:rPr lang="en-GB" dirty="0" smtClean="0"/>
              <a:t>sector.</a:t>
            </a:r>
            <a:br>
              <a:rPr lang="en-GB" dirty="0" smtClean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4294967295"/>
          </p:nvPr>
        </p:nvSpPr>
        <p:spPr>
          <a:xfrm>
            <a:off x="391886" y="1314839"/>
            <a:ext cx="9983755" cy="3881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dirty="0" smtClean="0"/>
              <a:t>				</a:t>
            </a:r>
            <a:endParaRPr lang="en-GB" sz="2400" b="1" dirty="0"/>
          </a:p>
        </p:txBody>
      </p:sp>
      <p:pic>
        <p:nvPicPr>
          <p:cNvPr id="6" name="Picture 14" descr="Nuevo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88" y="6176864"/>
            <a:ext cx="1423405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47" y="1754155"/>
            <a:ext cx="5001208" cy="344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Que sera ser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45885395"/>
              </p:ext>
            </p:extLst>
          </p:nvPr>
        </p:nvGraphicFramePr>
        <p:xfrm>
          <a:off x="447869" y="205273"/>
          <a:ext cx="10365274" cy="591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468"/>
            <a:ext cx="3946136" cy="333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4" descr="Nuevo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88" y="6176864"/>
            <a:ext cx="1423405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8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05596907"/>
              </p:ext>
            </p:extLst>
          </p:nvPr>
        </p:nvGraphicFramePr>
        <p:xfrm>
          <a:off x="811459" y="421086"/>
          <a:ext cx="92642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4" descr="Nuevo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88" y="6176864"/>
            <a:ext cx="1423405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391884" y="186611"/>
            <a:ext cx="3023119" cy="1623527"/>
          </a:xfrm>
          <a:prstGeom prst="wedgeEllipseCallout">
            <a:avLst>
              <a:gd name="adj1" fmla="val 88464"/>
              <a:gd name="adj2" fmla="val 97466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 smtClean="0"/>
              <a:t>Specialitation</a:t>
            </a:r>
            <a:r>
              <a:rPr lang="es-ES" sz="2000" b="1" dirty="0" smtClean="0"/>
              <a:t> and </a:t>
            </a:r>
            <a:r>
              <a:rPr lang="es-ES" sz="2000" b="1" dirty="0" err="1" smtClean="0"/>
              <a:t>customer´s</a:t>
            </a:r>
            <a:r>
              <a:rPr lang="es-ES" sz="2000" b="1" dirty="0" smtClean="0"/>
              <a:t>  </a:t>
            </a:r>
            <a:r>
              <a:rPr lang="es-ES" sz="2000" b="1" dirty="0" err="1" smtClean="0"/>
              <a:t>oriented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06034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Nuev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88" y="6176864"/>
            <a:ext cx="1423405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145256" y="2195804"/>
            <a:ext cx="8596668" cy="1320800"/>
          </a:xfrm>
        </p:spPr>
        <p:txBody>
          <a:bodyPr/>
          <a:lstStyle/>
          <a:p>
            <a:r>
              <a:rPr lang="es-ES" dirty="0" err="1" smtClean="0"/>
              <a:t>Thank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listenning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54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21292" y="223935"/>
            <a:ext cx="7766936" cy="867109"/>
          </a:xfrm>
        </p:spPr>
        <p:txBody>
          <a:bodyPr/>
          <a:lstStyle/>
          <a:p>
            <a:pPr algn="ctr"/>
            <a:r>
              <a:rPr lang="nl-NL" dirty="0" smtClean="0"/>
              <a:t>Summary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47904" y="1350289"/>
            <a:ext cx="8849238" cy="4490427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SECTION 1. Surveys and information about the </a:t>
            </a:r>
            <a:r>
              <a:rPr lang="en-GB" sz="2000" b="1" dirty="0" smtClean="0">
                <a:solidFill>
                  <a:schemeClr val="tx1"/>
                </a:solidFill>
              </a:rPr>
              <a:t>sector. Programs, courses and modules.</a:t>
            </a:r>
          </a:p>
          <a:p>
            <a:pPr lvl="2" algn="l"/>
            <a:r>
              <a:rPr lang="en-GB" sz="2000" b="1" dirty="0">
                <a:solidFill>
                  <a:schemeClr val="tx1"/>
                </a:solidFill>
              </a:rPr>
              <a:t>Hair and beauty.</a:t>
            </a:r>
            <a:endParaRPr lang="es-ES" sz="2000" b="1" dirty="0">
              <a:solidFill>
                <a:schemeClr val="tx1"/>
              </a:solidFill>
            </a:endParaRPr>
          </a:p>
          <a:p>
            <a:pPr lvl="2" algn="l"/>
            <a:r>
              <a:rPr lang="en-GB" sz="2000" b="1" dirty="0">
                <a:solidFill>
                  <a:schemeClr val="tx1"/>
                </a:solidFill>
              </a:rPr>
              <a:t>Entrepreneurship.</a:t>
            </a:r>
            <a:endParaRPr lang="es-ES" sz="2000" b="1" dirty="0">
              <a:solidFill>
                <a:schemeClr val="tx1"/>
              </a:solidFill>
            </a:endParaRPr>
          </a:p>
          <a:p>
            <a:pPr lvl="2" algn="l"/>
            <a:r>
              <a:rPr lang="en-GB" sz="2000" b="1" dirty="0">
                <a:solidFill>
                  <a:schemeClr val="tx1"/>
                </a:solidFill>
              </a:rPr>
              <a:t>Digitalization and digital </a:t>
            </a:r>
            <a:r>
              <a:rPr lang="en-GB" sz="2000" b="1" dirty="0" smtClean="0">
                <a:solidFill>
                  <a:schemeClr val="tx1"/>
                </a:solidFill>
              </a:rPr>
              <a:t>skills.</a:t>
            </a:r>
            <a:endParaRPr lang="es-ES" sz="2000" b="1" dirty="0">
              <a:solidFill>
                <a:schemeClr val="tx1"/>
              </a:solidFill>
            </a:endParaRPr>
          </a:p>
          <a:p>
            <a:pPr lvl="2" algn="l"/>
            <a:r>
              <a:rPr lang="en-GB" sz="2000" b="1" dirty="0" smtClean="0">
                <a:solidFill>
                  <a:schemeClr val="tx1"/>
                </a:solidFill>
              </a:rPr>
              <a:t>Sustainability</a:t>
            </a:r>
          </a:p>
          <a:p>
            <a:pPr lvl="0" algn="l" fontAlgn="base"/>
            <a:r>
              <a:rPr lang="en-GB" sz="2000" b="1" dirty="0" smtClean="0">
                <a:solidFill>
                  <a:schemeClr val="tx1"/>
                </a:solidFill>
              </a:rPr>
              <a:t>SECTION </a:t>
            </a:r>
            <a:r>
              <a:rPr lang="en-GB" sz="2000" b="1" dirty="0">
                <a:solidFill>
                  <a:schemeClr val="tx1"/>
                </a:solidFill>
              </a:rPr>
              <a:t>2. Year 2020. Demands and Competences/profiles/skills in the sector</a:t>
            </a:r>
            <a:r>
              <a:rPr lang="en-GB" sz="2000" b="1" dirty="0" smtClean="0">
                <a:solidFill>
                  <a:schemeClr val="tx1"/>
                </a:solidFill>
              </a:rPr>
              <a:t>.</a:t>
            </a:r>
          </a:p>
          <a:p>
            <a:pPr lvl="1" algn="l"/>
            <a:r>
              <a:rPr lang="en-GB" sz="2000" b="1" dirty="0">
                <a:solidFill>
                  <a:schemeClr val="tx1"/>
                </a:solidFill>
              </a:rPr>
              <a:t>Entrepreneurship.</a:t>
            </a:r>
            <a:endParaRPr lang="es-ES" sz="2000" b="1" dirty="0">
              <a:solidFill>
                <a:schemeClr val="tx1"/>
              </a:solidFill>
            </a:endParaRPr>
          </a:p>
          <a:p>
            <a:pPr lvl="1" algn="l"/>
            <a:r>
              <a:rPr lang="en-GB" sz="2000" b="1" dirty="0">
                <a:solidFill>
                  <a:schemeClr val="tx1"/>
                </a:solidFill>
              </a:rPr>
              <a:t>Digitalization and digital skills.</a:t>
            </a:r>
            <a:endParaRPr lang="es-ES" sz="2000" b="1" dirty="0">
              <a:solidFill>
                <a:schemeClr val="tx1"/>
              </a:solidFill>
            </a:endParaRPr>
          </a:p>
          <a:p>
            <a:pPr algn="l"/>
            <a:r>
              <a:rPr lang="en-GB" sz="2000" b="1" dirty="0" smtClean="0">
                <a:solidFill>
                  <a:schemeClr val="tx1"/>
                </a:solidFill>
              </a:rPr>
              <a:t>	Sustainability</a:t>
            </a:r>
            <a:endParaRPr lang="es-ES" sz="2000" b="1" dirty="0">
              <a:solidFill>
                <a:schemeClr val="tx1"/>
              </a:solidFill>
            </a:endParaRPr>
          </a:p>
          <a:p>
            <a:pPr fontAlgn="base"/>
            <a:endParaRPr lang="en-U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0" algn="l" fontAlgn="base"/>
            <a:r>
              <a:rPr lang="en-GB" sz="2000" b="1" dirty="0">
                <a:solidFill>
                  <a:schemeClr val="tx1"/>
                </a:solidFill>
              </a:rPr>
              <a:t>SECTION 3. Year 2030. Trends, future demands/skills</a:t>
            </a:r>
            <a:r>
              <a:rPr lang="en-GB" sz="2000" b="1" dirty="0"/>
              <a:t>.</a:t>
            </a:r>
            <a:endParaRPr lang="es-ES" sz="2000" dirty="0"/>
          </a:p>
          <a:p>
            <a:pPr fontAlgn="base"/>
            <a:endParaRPr lang="en-US" sz="20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Picture 14" descr="Nuev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46" y="6139543"/>
            <a:ext cx="1423405" cy="7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581" y="217714"/>
            <a:ext cx="9349272" cy="1320800"/>
          </a:xfrm>
        </p:spPr>
        <p:txBody>
          <a:bodyPr/>
          <a:lstStyle/>
          <a:p>
            <a:r>
              <a:rPr lang="en-US" dirty="0" smtClean="0"/>
              <a:t>VET </a:t>
            </a:r>
            <a:r>
              <a:rPr lang="en-US" dirty="0"/>
              <a:t>in Spain's education and training system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027"/>
            <a:ext cx="7777617" cy="595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613779" y="3516388"/>
            <a:ext cx="39748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The Spanish education system </a:t>
            </a:r>
            <a:endParaRPr lang="en-US" dirty="0" smtClean="0"/>
          </a:p>
          <a:p>
            <a:r>
              <a:rPr lang="en-US" b="1" dirty="0" smtClean="0"/>
              <a:t>is </a:t>
            </a:r>
            <a:r>
              <a:rPr lang="en-US" b="1" dirty="0"/>
              <a:t>not </a:t>
            </a:r>
            <a:r>
              <a:rPr lang="en-US" dirty="0"/>
              <a:t>referenced to EQF levels.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Source</a:t>
            </a:r>
            <a:r>
              <a:rPr lang="en-US" dirty="0"/>
              <a:t>: </a:t>
            </a:r>
            <a:r>
              <a:rPr lang="en-US" dirty="0" err="1"/>
              <a:t>Cedefop</a:t>
            </a:r>
            <a:r>
              <a:rPr lang="en-US" dirty="0"/>
              <a:t> and </a:t>
            </a:r>
            <a:r>
              <a:rPr lang="en-US" dirty="0" err="1"/>
              <a:t>ReferNet</a:t>
            </a:r>
            <a:r>
              <a:rPr lang="en-US" dirty="0"/>
              <a:t> Spain.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5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952929" y="665794"/>
            <a:ext cx="49638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xpressed </a:t>
            </a:r>
            <a:r>
              <a:rPr lang="en-US" dirty="0"/>
              <a:t>in learning outcomes.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based on occupational </a:t>
            </a:r>
            <a:r>
              <a:rPr lang="en-US" dirty="0" smtClean="0"/>
              <a:t>standards</a:t>
            </a:r>
          </a:p>
          <a:p>
            <a:r>
              <a:rPr lang="en-US" dirty="0" smtClean="0"/>
              <a:t> </a:t>
            </a:r>
            <a:r>
              <a:rPr lang="en-US" dirty="0"/>
              <a:t>listed in the national catalogue of </a:t>
            </a:r>
            <a:endParaRPr lang="en-US" dirty="0" smtClean="0"/>
          </a:p>
          <a:p>
            <a:r>
              <a:rPr lang="en-US" dirty="0" smtClean="0"/>
              <a:t>occupational </a:t>
            </a:r>
            <a:r>
              <a:rPr lang="en-US" dirty="0"/>
              <a:t>standards (CNCP). </a:t>
            </a:r>
            <a:endParaRPr lang="es-ES" dirty="0"/>
          </a:p>
          <a:p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274155085"/>
              </p:ext>
            </p:extLst>
          </p:nvPr>
        </p:nvGraphicFramePr>
        <p:xfrm>
          <a:off x="186612" y="329281"/>
          <a:ext cx="100625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143">
            <a:off x="10108133" y="5561044"/>
            <a:ext cx="1617365" cy="107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863" y="2637239"/>
            <a:ext cx="1903444" cy="12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30">
            <a:off x="7206894" y="5778501"/>
            <a:ext cx="16160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58" y="6099750"/>
            <a:ext cx="1420813" cy="745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75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8591" y="292359"/>
            <a:ext cx="8596668" cy="901959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Conclusions</a:t>
            </a:r>
            <a:r>
              <a:rPr lang="es-ES" dirty="0" smtClean="0"/>
              <a:t> </a:t>
            </a:r>
            <a:r>
              <a:rPr lang="es-ES" dirty="0" err="1" smtClean="0"/>
              <a:t>Section</a:t>
            </a:r>
            <a:r>
              <a:rPr lang="es-ES" dirty="0" smtClean="0"/>
              <a:t> 1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4294967295"/>
          </p:nvPr>
        </p:nvSpPr>
        <p:spPr>
          <a:xfrm>
            <a:off x="186612" y="1325693"/>
            <a:ext cx="10375641" cy="4981801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900" b="1" dirty="0" smtClean="0"/>
              <a:t>Wide </a:t>
            </a:r>
            <a:r>
              <a:rPr lang="es-ES" sz="2900" b="1" dirty="0" err="1" smtClean="0"/>
              <a:t>offer</a:t>
            </a:r>
            <a:r>
              <a:rPr lang="es-ES" sz="2900" b="1" dirty="0" smtClean="0"/>
              <a:t> of </a:t>
            </a:r>
            <a:r>
              <a:rPr lang="es-ES" sz="2900" b="1" dirty="0" err="1" smtClean="0"/>
              <a:t>courses</a:t>
            </a:r>
            <a:r>
              <a:rPr lang="es-ES" sz="2900" b="1" dirty="0" smtClean="0"/>
              <a:t>, </a:t>
            </a:r>
            <a:r>
              <a:rPr lang="es-ES" sz="2900" b="1" dirty="0" err="1" smtClean="0"/>
              <a:t>seminars</a:t>
            </a:r>
            <a:r>
              <a:rPr lang="es-ES" sz="2900" b="1" dirty="0" smtClean="0"/>
              <a:t> and </a:t>
            </a:r>
            <a:r>
              <a:rPr lang="es-ES" sz="2900" b="1" dirty="0" err="1" smtClean="0"/>
              <a:t>programs</a:t>
            </a:r>
            <a:r>
              <a:rPr lang="es-ES" sz="2900" b="1" dirty="0"/>
              <a:t>.</a:t>
            </a:r>
            <a:endParaRPr lang="es-ES" sz="29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900" b="1" dirty="0" err="1" smtClean="0"/>
              <a:t>Not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all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the</a:t>
            </a:r>
            <a:r>
              <a:rPr lang="es-ES" sz="2900" b="1" dirty="0"/>
              <a:t> </a:t>
            </a:r>
            <a:r>
              <a:rPr lang="es-ES" sz="2900" b="1" dirty="0" err="1" smtClean="0"/>
              <a:t>formative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offer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is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oficially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recognised</a:t>
            </a:r>
            <a:r>
              <a:rPr lang="es-ES" sz="2900" b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900" b="1" dirty="0" smtClean="0"/>
              <a:t>Formal </a:t>
            </a:r>
            <a:r>
              <a:rPr lang="es-ES" sz="2900" b="1" dirty="0" err="1" smtClean="0"/>
              <a:t>education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is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mainly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face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to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face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but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there</a:t>
            </a:r>
            <a:r>
              <a:rPr lang="es-ES" sz="2900" b="1" dirty="0" smtClean="0"/>
              <a:t> are </a:t>
            </a:r>
            <a:r>
              <a:rPr lang="es-ES" sz="2900" b="1" dirty="0" err="1" smtClean="0"/>
              <a:t>distance</a:t>
            </a:r>
            <a:r>
              <a:rPr lang="es-ES" sz="2900" b="1" dirty="0" smtClean="0"/>
              <a:t> and flexible </a:t>
            </a:r>
            <a:r>
              <a:rPr lang="es-ES" sz="2900" b="1" dirty="0" err="1" smtClean="0"/>
              <a:t>learning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courses</a:t>
            </a:r>
            <a:r>
              <a:rPr lang="es-ES" sz="2900" b="1" dirty="0" smtClean="0"/>
              <a:t> as </a:t>
            </a:r>
            <a:r>
              <a:rPr lang="es-ES" sz="2900" b="1" dirty="0" err="1" smtClean="0"/>
              <a:t>well</a:t>
            </a:r>
            <a:r>
              <a:rPr lang="es-ES" sz="2900" b="1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900" b="1" dirty="0" err="1" smtClean="0"/>
              <a:t>Hair</a:t>
            </a:r>
            <a:r>
              <a:rPr lang="es-ES" sz="2900" b="1" dirty="0" smtClean="0"/>
              <a:t> and </a:t>
            </a:r>
            <a:r>
              <a:rPr lang="es-ES" sz="2900" b="1" dirty="0" err="1" smtClean="0"/>
              <a:t>beauty</a:t>
            </a:r>
            <a:r>
              <a:rPr lang="es-ES" sz="2900" b="1" dirty="0" smtClean="0"/>
              <a:t> formal </a:t>
            </a:r>
            <a:r>
              <a:rPr lang="es-ES" sz="2900" b="1" dirty="0" err="1" smtClean="0"/>
              <a:t>education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includes</a:t>
            </a:r>
            <a:r>
              <a:rPr lang="es-ES" sz="2900" b="1" dirty="0" smtClean="0"/>
              <a:t> </a:t>
            </a:r>
            <a:r>
              <a:rPr lang="en-US" sz="2900" b="1" dirty="0" smtClean="0"/>
              <a:t>compulsory </a:t>
            </a:r>
            <a:r>
              <a:rPr lang="en-US" sz="2900" b="1" dirty="0"/>
              <a:t>work placement </a:t>
            </a:r>
            <a:r>
              <a:rPr lang="en-US" sz="2900" b="1" dirty="0" smtClean="0"/>
              <a:t>modules and entrepreneurship abilities.</a:t>
            </a:r>
          </a:p>
          <a:p>
            <a:pPr>
              <a:buFont typeface="Arial" pitchFamily="34" charset="0"/>
              <a:buChar char="•"/>
            </a:pPr>
            <a:r>
              <a:rPr lang="en-US" sz="2900" b="1" dirty="0"/>
              <a:t>A</a:t>
            </a:r>
            <a:r>
              <a:rPr lang="en-US" sz="2900" b="1" dirty="0" smtClean="0"/>
              <a:t> </a:t>
            </a:r>
            <a:r>
              <a:rPr lang="en-US" sz="2900" b="1" dirty="0"/>
              <a:t>Plan for the modernization of VET in Spain has recently been approved</a:t>
            </a:r>
            <a:r>
              <a:rPr lang="en-US" sz="2900" b="1" dirty="0" smtClean="0"/>
              <a:t>, and from 2022 it is planned a </a:t>
            </a:r>
            <a:r>
              <a:rPr lang="en-US" sz="2900" b="1" dirty="0"/>
              <a:t>professional </a:t>
            </a:r>
            <a:r>
              <a:rPr lang="en-US" sz="2900" b="1" dirty="0" smtClean="0"/>
              <a:t>module </a:t>
            </a:r>
            <a:r>
              <a:rPr lang="en-US" sz="2900" b="1" dirty="0"/>
              <a:t>on digitization applied to the productive </a:t>
            </a:r>
            <a:r>
              <a:rPr lang="en-US" sz="2900" b="1" dirty="0" smtClean="0"/>
              <a:t>sector. </a:t>
            </a:r>
          </a:p>
          <a:p>
            <a:pPr>
              <a:buFont typeface="Arial" pitchFamily="34" charset="0"/>
              <a:buChar char="•"/>
            </a:pPr>
            <a:r>
              <a:rPr lang="en-US" sz="2900" b="1" dirty="0" smtClean="0"/>
              <a:t>Sustainability isn´t included as a whole in the official curricula of formal VET. However,</a:t>
            </a:r>
            <a:r>
              <a:rPr lang="en-US" sz="2900" b="1" dirty="0"/>
              <a:t> Education for Sustainable Development will be included in all formative </a:t>
            </a:r>
            <a:r>
              <a:rPr lang="en-US" sz="2900" b="1" dirty="0" smtClean="0"/>
              <a:t>stages by 2024.</a:t>
            </a:r>
            <a:endParaRPr lang="en-US" sz="2900" b="1" dirty="0"/>
          </a:p>
          <a:p>
            <a:pPr>
              <a:buFont typeface="Arial" pitchFamily="34" charset="0"/>
              <a:buChar char="•"/>
            </a:pPr>
            <a:endParaRPr lang="en-US" sz="2900" b="1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s-ES" sz="2400" dirty="0"/>
          </a:p>
        </p:txBody>
      </p:sp>
      <p:pic>
        <p:nvPicPr>
          <p:cNvPr id="5" name="Picture 14" descr="Nuev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26" y="6139543"/>
            <a:ext cx="1423405" cy="7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8591" y="292359"/>
            <a:ext cx="8596668" cy="901959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err="1" smtClean="0"/>
              <a:t>Conclusions</a:t>
            </a:r>
            <a:r>
              <a:rPr lang="es-ES" dirty="0" smtClean="0"/>
              <a:t> </a:t>
            </a:r>
            <a:r>
              <a:rPr lang="es-ES" dirty="0" err="1" smtClean="0"/>
              <a:t>Section</a:t>
            </a:r>
            <a:r>
              <a:rPr lang="es-ES" dirty="0" smtClean="0"/>
              <a:t> 1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4294967295"/>
          </p:nvPr>
        </p:nvSpPr>
        <p:spPr>
          <a:xfrm>
            <a:off x="186612" y="1325693"/>
            <a:ext cx="10375641" cy="44033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900" b="1" dirty="0" err="1" smtClean="0"/>
              <a:t>Outside</a:t>
            </a:r>
            <a:r>
              <a:rPr lang="es-ES" sz="2900" b="1" dirty="0" smtClean="0"/>
              <a:t> formal VET</a:t>
            </a:r>
          </a:p>
          <a:p>
            <a:pPr marL="0" indent="0" algn="ctr">
              <a:buNone/>
            </a:pPr>
            <a:endParaRPr lang="es-ES" sz="2900" b="1" dirty="0" smtClean="0"/>
          </a:p>
          <a:p>
            <a:pPr>
              <a:buFont typeface="Arial" pitchFamily="34" charset="0"/>
              <a:buChar char="•"/>
            </a:pPr>
            <a:r>
              <a:rPr lang="es-ES" sz="2900" b="1" dirty="0" err="1" smtClean="0"/>
              <a:t>Private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academies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offer</a:t>
            </a:r>
            <a:r>
              <a:rPr lang="es-ES" sz="2900" b="1" dirty="0" smtClean="0"/>
              <a:t> training </a:t>
            </a:r>
            <a:r>
              <a:rPr lang="es-ES" sz="2900" b="1" dirty="0" err="1" smtClean="0"/>
              <a:t>courses</a:t>
            </a:r>
            <a:r>
              <a:rPr lang="es-ES" sz="2900" b="1" dirty="0" smtClean="0"/>
              <a:t> </a:t>
            </a:r>
            <a:r>
              <a:rPr lang="es-ES" sz="2900" b="1" dirty="0" err="1"/>
              <a:t>o</a:t>
            </a:r>
            <a:r>
              <a:rPr lang="es-ES" sz="2900" b="1" dirty="0" err="1" smtClean="0"/>
              <a:t>n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the</a:t>
            </a:r>
            <a:r>
              <a:rPr lang="es-ES" sz="2900" b="1" dirty="0" smtClean="0"/>
              <a:t> use of digital </a:t>
            </a:r>
            <a:r>
              <a:rPr lang="es-ES" sz="2900" b="1" dirty="0" err="1" smtClean="0"/>
              <a:t>tools</a:t>
            </a:r>
            <a:r>
              <a:rPr lang="es-ES" sz="2900" b="1" dirty="0" smtClean="0"/>
              <a:t>  </a:t>
            </a:r>
            <a:r>
              <a:rPr lang="es-ES" sz="2900" b="1" dirty="0" err="1" smtClean="0"/>
              <a:t>to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the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management</a:t>
            </a:r>
            <a:r>
              <a:rPr lang="es-ES" sz="2900" b="1" dirty="0" smtClean="0"/>
              <a:t> of </a:t>
            </a:r>
            <a:r>
              <a:rPr lang="es-ES" sz="2900" b="1" dirty="0" err="1" smtClean="0"/>
              <a:t>hairdressing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salons</a:t>
            </a:r>
            <a:r>
              <a:rPr lang="es-ES" sz="2900" b="1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s-ES" sz="2900" b="1" dirty="0"/>
          </a:p>
          <a:p>
            <a:pPr>
              <a:buFont typeface="Arial" pitchFamily="34" charset="0"/>
              <a:buChar char="•"/>
            </a:pPr>
            <a:r>
              <a:rPr lang="es-ES" sz="2900" b="1" dirty="0"/>
              <a:t>S</a:t>
            </a:r>
            <a:r>
              <a:rPr lang="en-US" sz="2900" b="1" dirty="0" err="1" smtClean="0"/>
              <a:t>everal</a:t>
            </a:r>
            <a:r>
              <a:rPr lang="en-US" sz="2900" b="1" dirty="0" smtClean="0"/>
              <a:t> companies </a:t>
            </a:r>
            <a:r>
              <a:rPr lang="en-US" sz="2900" b="1" dirty="0"/>
              <a:t>as </a:t>
            </a:r>
            <a:r>
              <a:rPr lang="en-US" sz="2900" b="1" dirty="0" err="1" smtClean="0"/>
              <a:t>LÓreal</a:t>
            </a:r>
            <a:r>
              <a:rPr lang="en-US" sz="2900" b="1" dirty="0" smtClean="0"/>
              <a:t> </a:t>
            </a:r>
            <a:r>
              <a:rPr lang="en-US" sz="2900" b="1" dirty="0"/>
              <a:t>and </a:t>
            </a:r>
            <a:r>
              <a:rPr lang="en-US" sz="2900" b="1" dirty="0" err="1"/>
              <a:t>Wella</a:t>
            </a:r>
            <a:r>
              <a:rPr lang="en-US" sz="2900" b="1" dirty="0" smtClean="0"/>
              <a:t> </a:t>
            </a:r>
            <a:r>
              <a:rPr lang="en-US" sz="2900" b="1" dirty="0"/>
              <a:t>are involved in the sustainable </a:t>
            </a:r>
            <a:r>
              <a:rPr lang="en-US" sz="2900" b="1" dirty="0" smtClean="0"/>
              <a:t>development and offer </a:t>
            </a:r>
            <a:r>
              <a:rPr lang="en-US" sz="2900" b="1" dirty="0"/>
              <a:t>training courses not only for their </a:t>
            </a:r>
            <a:r>
              <a:rPr lang="en-US" sz="2900" b="1" dirty="0" smtClean="0"/>
              <a:t>employees </a:t>
            </a:r>
            <a:r>
              <a:rPr lang="en-US" sz="2900" b="1" dirty="0"/>
              <a:t>but also future hairdressers and esthetician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s-ES" sz="2400" dirty="0"/>
          </a:p>
        </p:txBody>
      </p:sp>
      <p:pic>
        <p:nvPicPr>
          <p:cNvPr id="5" name="Picture 14" descr="Nuev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88" y="6046237"/>
            <a:ext cx="1423405" cy="81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9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2020. Competences/profiles/skills in the sector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735532" y="197847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General </a:t>
            </a:r>
            <a:r>
              <a:rPr lang="en-GB" sz="2400" dirty="0"/>
              <a:t>attitude of customers, entrepreneurs and salon owners in the hair and beauty sector with regard to entrepreneurship, digitalization and sustainability in the hair and beauty </a:t>
            </a:r>
            <a:r>
              <a:rPr lang="en-GB" sz="2400" dirty="0" smtClean="0"/>
              <a:t>sector.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6" name="5 Rectángulo redondeado"/>
          <p:cNvSpPr/>
          <p:nvPr/>
        </p:nvSpPr>
        <p:spPr>
          <a:xfrm>
            <a:off x="1138335" y="3918857"/>
            <a:ext cx="1828800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/>
              <a:t>Sources</a:t>
            </a:r>
            <a:endParaRPr lang="es-ES" sz="24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4194111" y="3498979"/>
            <a:ext cx="2509934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/>
              <a:t>Own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survey</a:t>
            </a:r>
            <a:endParaRPr lang="es-ES" sz="24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4030825" y="5019868"/>
            <a:ext cx="3844212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 smtClean="0"/>
              <a:t>Other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articles</a:t>
            </a:r>
            <a:r>
              <a:rPr lang="es-ES" sz="2400" b="1" dirty="0" smtClean="0"/>
              <a:t> and </a:t>
            </a:r>
            <a:r>
              <a:rPr lang="es-ES" sz="2400" b="1" dirty="0" err="1" smtClean="0"/>
              <a:t>studies</a:t>
            </a:r>
            <a:endParaRPr lang="es-ES" sz="2400" b="1" dirty="0"/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3121090" y="3890864"/>
            <a:ext cx="601825" cy="111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2967135" y="5019868"/>
            <a:ext cx="867748" cy="391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16" y="6064898"/>
            <a:ext cx="1322420" cy="71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6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0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403679"/>
            <a:ext cx="8597900" cy="1331816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The </a:t>
            </a:r>
            <a:r>
              <a:rPr lang="en-GB" b="1" dirty="0"/>
              <a:t>results of the </a:t>
            </a:r>
            <a:r>
              <a:rPr lang="en-GB" b="1" u="sng" dirty="0">
                <a:hlinkClick r:id="rId3"/>
              </a:rPr>
              <a:t>survey</a:t>
            </a:r>
            <a:r>
              <a:rPr lang="en-GB" b="1" dirty="0"/>
              <a:t> can be consulted on this </a:t>
            </a:r>
            <a:r>
              <a:rPr lang="en-GB" b="1" u="sng" dirty="0">
                <a:hlinkClick r:id="rId4"/>
              </a:rPr>
              <a:t>link</a:t>
            </a:r>
            <a:r>
              <a:rPr lang="en-GB" b="1" dirty="0"/>
              <a:t>.</a:t>
            </a:r>
            <a:r>
              <a:rPr lang="en-GB" dirty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 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4294967295"/>
          </p:nvPr>
        </p:nvSpPr>
        <p:spPr>
          <a:xfrm>
            <a:off x="821094" y="2575250"/>
            <a:ext cx="8789988" cy="3583376"/>
          </a:xfrm>
        </p:spPr>
        <p:txBody>
          <a:bodyPr>
            <a:normAutofit fontScale="32500" lnSpcReduction="20000"/>
          </a:bodyPr>
          <a:lstStyle/>
          <a:p>
            <a:r>
              <a:rPr lang="en-GB" sz="7000" dirty="0">
                <a:solidFill>
                  <a:schemeClr val="tx1"/>
                </a:solidFill>
              </a:rPr>
              <a:t>Interviewed</a:t>
            </a:r>
            <a:r>
              <a:rPr lang="en-GB" sz="7000" b="1" dirty="0">
                <a:solidFill>
                  <a:schemeClr val="tx1"/>
                </a:solidFill>
              </a:rPr>
              <a:t>: </a:t>
            </a:r>
            <a:r>
              <a:rPr lang="en-US" sz="7000" b="1" dirty="0" smtClean="0">
                <a:solidFill>
                  <a:schemeClr val="tx1"/>
                </a:solidFill>
              </a:rPr>
              <a:t>Almost </a:t>
            </a:r>
            <a:r>
              <a:rPr lang="en-US" sz="7000" b="1" dirty="0">
                <a:solidFill>
                  <a:schemeClr val="tx1"/>
                </a:solidFill>
              </a:rPr>
              <a:t>200 people </a:t>
            </a:r>
            <a:r>
              <a:rPr lang="en-US" sz="7000" dirty="0">
                <a:solidFill>
                  <a:schemeClr val="tx1"/>
                </a:solidFill>
              </a:rPr>
              <a:t>related to the Personal Image sector. </a:t>
            </a:r>
            <a:endParaRPr lang="en-US" sz="7000" dirty="0" smtClean="0">
              <a:solidFill>
                <a:schemeClr val="tx1"/>
              </a:solidFill>
            </a:endParaRPr>
          </a:p>
          <a:p>
            <a:endParaRPr lang="en-US" sz="7000" dirty="0" smtClean="0">
              <a:solidFill>
                <a:schemeClr val="tx1"/>
              </a:solidFill>
            </a:endParaRPr>
          </a:p>
          <a:p>
            <a:r>
              <a:rPr lang="en-US" sz="7000" dirty="0" smtClean="0">
                <a:solidFill>
                  <a:schemeClr val="tx1"/>
                </a:solidFill>
              </a:rPr>
              <a:t>Specifically</a:t>
            </a:r>
            <a:r>
              <a:rPr lang="en-US" sz="7000" dirty="0">
                <a:solidFill>
                  <a:schemeClr val="tx1"/>
                </a:solidFill>
              </a:rPr>
              <a:t>, </a:t>
            </a:r>
            <a:r>
              <a:rPr lang="en-US" sz="7000" b="1" dirty="0">
                <a:solidFill>
                  <a:schemeClr val="tx1"/>
                </a:solidFill>
              </a:rPr>
              <a:t>44.44% are professionals </a:t>
            </a:r>
            <a:r>
              <a:rPr lang="en-US" sz="7000" dirty="0">
                <a:solidFill>
                  <a:schemeClr val="tx1"/>
                </a:solidFill>
              </a:rPr>
              <a:t>in the sector (students, employees, businessmen or teachers), and </a:t>
            </a:r>
            <a:r>
              <a:rPr lang="en-US" sz="7000" b="1" dirty="0">
                <a:solidFill>
                  <a:schemeClr val="tx1"/>
                </a:solidFill>
              </a:rPr>
              <a:t>55.55% are regular clients </a:t>
            </a:r>
            <a:r>
              <a:rPr lang="en-US" sz="7000" dirty="0">
                <a:solidFill>
                  <a:schemeClr val="tx1"/>
                </a:solidFill>
              </a:rPr>
              <a:t>of beauty salons and / or hairdressers</a:t>
            </a:r>
            <a:r>
              <a:rPr lang="en-US" sz="7000" dirty="0" smtClean="0">
                <a:solidFill>
                  <a:schemeClr val="tx1"/>
                </a:solidFill>
              </a:rPr>
              <a:t>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GB" sz="2400" dirty="0"/>
              <a:t/>
            </a:r>
            <a:br>
              <a:rPr lang="en-GB" sz="2400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5" name="Picture 14" descr="Nuevo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88" y="6176864"/>
            <a:ext cx="1423405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9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Nuevo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88" y="6176864"/>
            <a:ext cx="1423405" cy="6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012324"/>
              </p:ext>
            </p:extLst>
          </p:nvPr>
        </p:nvGraphicFramePr>
        <p:xfrm>
          <a:off x="223935" y="1172158"/>
          <a:ext cx="10369908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804"/>
                <a:gridCol w="4511468"/>
                <a:gridCol w="3456636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Professionals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Customers</a:t>
                      </a:r>
                      <a:endParaRPr lang="es-ES" dirty="0"/>
                    </a:p>
                  </a:txBody>
                  <a:tcPr/>
                </a:tc>
              </a:tr>
              <a:tr h="2525149">
                <a:tc>
                  <a:txBody>
                    <a:bodyPr/>
                    <a:lstStyle/>
                    <a:p>
                      <a:endParaRPr lang="es-ES" sz="2400" b="1" dirty="0" smtClean="0"/>
                    </a:p>
                    <a:p>
                      <a:endParaRPr lang="es-ES" sz="2400" b="1" dirty="0" smtClean="0"/>
                    </a:p>
                    <a:p>
                      <a:r>
                        <a:rPr lang="es-ES" sz="2400" b="1" dirty="0" err="1" smtClean="0"/>
                        <a:t>Entrepreneur-ship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valued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solving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Technical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professional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Least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valued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personal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managment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 and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</a:t>
                      </a:r>
                      <a:r>
                        <a:rPr lang="es-E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</a:t>
                      </a:r>
                      <a:endParaRPr lang="es-ES" dirty="0" smtClean="0"/>
                    </a:p>
                    <a:p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valued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ability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solve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Bussiness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Least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1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valued</a:t>
                      </a:r>
                      <a:r>
                        <a:rPr lang="es-ES" sz="18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Flexibility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marketing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brand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ES" sz="2400" b="1" dirty="0" smtClean="0"/>
                    </a:p>
                    <a:p>
                      <a:pPr algn="ctr"/>
                      <a:r>
                        <a:rPr lang="es-ES" sz="2400" b="1" dirty="0" smtClean="0"/>
                        <a:t>In 2030</a:t>
                      </a:r>
                      <a:endParaRPr lang="es-E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Innovation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digitization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sector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marketing,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especially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through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social media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Emotional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both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clients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employees</a:t>
                      </a:r>
                      <a:endParaRPr lang="es-E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Emotional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714656" y="367004"/>
            <a:ext cx="8596668" cy="883298"/>
          </a:xfrm>
        </p:spPr>
        <p:txBody>
          <a:bodyPr/>
          <a:lstStyle/>
          <a:p>
            <a:r>
              <a:rPr lang="es-ES" dirty="0" err="1" smtClean="0"/>
              <a:t>Main</a:t>
            </a:r>
            <a:r>
              <a:rPr lang="es-ES" dirty="0" smtClean="0"/>
              <a:t> </a:t>
            </a:r>
            <a:r>
              <a:rPr lang="es-ES" dirty="0" err="1" smtClean="0"/>
              <a:t>conclusions</a:t>
            </a:r>
            <a:r>
              <a:rPr lang="es-ES" dirty="0" smtClean="0"/>
              <a:t> of IES El Palo </a:t>
            </a:r>
            <a:r>
              <a:rPr lang="es-ES" dirty="0" err="1" smtClean="0"/>
              <a:t>survey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552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1421</TotalTime>
  <Words>863</Words>
  <Application>Microsoft Office PowerPoint</Application>
  <PresentationFormat>Personalizado</PresentationFormat>
  <Paragraphs>179</Paragraphs>
  <Slides>18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Facet</vt:lpstr>
      <vt:lpstr>Future skills for a better life in Sustainable Salons   </vt:lpstr>
      <vt:lpstr>Summary</vt:lpstr>
      <vt:lpstr>VET in Spain's education and training system</vt:lpstr>
      <vt:lpstr>Presentación de PowerPoint</vt:lpstr>
      <vt:lpstr>Conclusions Section 1 </vt:lpstr>
      <vt:lpstr>Conclusions Section 1 </vt:lpstr>
      <vt:lpstr>Year 2020. Competences/profiles/skills in the sector</vt:lpstr>
      <vt:lpstr>The results of the survey can be consulted on this link.     </vt:lpstr>
      <vt:lpstr>Main conclusions of IES El Palo survey</vt:lpstr>
      <vt:lpstr>Main conclussions of IES El Palo survey</vt:lpstr>
      <vt:lpstr>Main conclusions of IES El Palo survey</vt:lpstr>
      <vt:lpstr>Year 2020. Competences/profiles/skills in the sector. </vt:lpstr>
      <vt:lpstr>Year 2020. Competences/profiles/skills in the sector. </vt:lpstr>
      <vt:lpstr>Year 2020. Competences/profiles/skills in the sector. </vt:lpstr>
      <vt:lpstr>Year 2030. Competences/profiles/skills in the sector. </vt:lpstr>
      <vt:lpstr>Presentación de PowerPoint</vt:lpstr>
      <vt:lpstr>Presentación de PowerPoint</vt:lpstr>
      <vt:lpstr>Thank you for listenning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Frank den Hartog</dc:creator>
  <cp:lastModifiedBy>Usuario de Windows</cp:lastModifiedBy>
  <cp:revision>63</cp:revision>
  <dcterms:created xsi:type="dcterms:W3CDTF">2020-10-08T12:13:34Z</dcterms:created>
  <dcterms:modified xsi:type="dcterms:W3CDTF">2021-10-06T16:41:57Z</dcterms:modified>
</cp:coreProperties>
</file>