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69" r:id="rId7"/>
    <p:sldId id="282" r:id="rId8"/>
    <p:sldId id="257" r:id="rId9"/>
    <p:sldId id="268" r:id="rId10"/>
    <p:sldId id="264" r:id="rId11"/>
    <p:sldId id="265" r:id="rId12"/>
    <p:sldId id="266" r:id="rId13"/>
    <p:sldId id="263" r:id="rId14"/>
    <p:sldId id="277" r:id="rId15"/>
    <p:sldId id="278" r:id="rId16"/>
    <p:sldId id="279" r:id="rId17"/>
    <p:sldId id="280" r:id="rId18"/>
    <p:sldId id="261" r:id="rId19"/>
    <p:sldId id="281" r:id="rId20"/>
    <p:sldId id="270" r:id="rId21"/>
    <p:sldId id="272" r:id="rId22"/>
    <p:sldId id="271" r:id="rId23"/>
    <p:sldId id="273" r:id="rId24"/>
    <p:sldId id="274" r:id="rId25"/>
    <p:sldId id="276" r:id="rId26"/>
    <p:sldId id="26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den hartog" userId="e5dfd15dd24c1292" providerId="LiveId" clId="{4446CD71-0B1A-47C5-BA1C-265CAE82BAD6}"/>
    <pc:docChg chg="modSld">
      <pc:chgData name="frank den hartog" userId="e5dfd15dd24c1292" providerId="LiveId" clId="{4446CD71-0B1A-47C5-BA1C-265CAE82BAD6}" dt="2021-10-01T12:57:45.194" v="0" actId="20577"/>
      <pc:docMkLst>
        <pc:docMk/>
      </pc:docMkLst>
      <pc:sldChg chg="modSp mod">
        <pc:chgData name="frank den hartog" userId="e5dfd15dd24c1292" providerId="LiveId" clId="{4446CD71-0B1A-47C5-BA1C-265CAE82BAD6}" dt="2021-10-01T12:57:45.194" v="0" actId="20577"/>
        <pc:sldMkLst>
          <pc:docMk/>
          <pc:sldMk cId="3192290527" sldId="262"/>
        </pc:sldMkLst>
        <pc:spChg chg="mod">
          <ac:chgData name="frank den hartog" userId="e5dfd15dd24c1292" providerId="LiveId" clId="{4446CD71-0B1A-47C5-BA1C-265CAE82BAD6}" dt="2021-10-01T12:57:45.194" v="0" actId="20577"/>
          <ac:spMkLst>
            <pc:docMk/>
            <pc:sldMk cId="3192290527" sldId="262"/>
            <ac:spMk id="3" creationId="{00000000-0000-0000-0000-000000000000}"/>
          </ac:spMkLst>
        </pc:spChg>
      </pc:sldChg>
    </pc:docChg>
  </pc:docChgLst>
  <pc:docChgLst>
    <pc:chgData name="frank den hartog" userId="e5dfd15dd24c1292" providerId="LiveId" clId="{05197C4F-D5EC-42E7-B663-262F807C16C5}"/>
    <pc:docChg chg="modSld">
      <pc:chgData name="frank den hartog" userId="e5dfd15dd24c1292" providerId="LiveId" clId="{05197C4F-D5EC-42E7-B663-262F807C16C5}" dt="2021-10-05T08:11:23.963" v="1" actId="20577"/>
      <pc:docMkLst>
        <pc:docMk/>
      </pc:docMkLst>
      <pc:sldChg chg="modSp mod">
        <pc:chgData name="frank den hartog" userId="e5dfd15dd24c1292" providerId="LiveId" clId="{05197C4F-D5EC-42E7-B663-262F807C16C5}" dt="2021-10-05T08:11:23.963" v="1" actId="20577"/>
        <pc:sldMkLst>
          <pc:docMk/>
          <pc:sldMk cId="3695612152" sldId="264"/>
        </pc:sldMkLst>
        <pc:spChg chg="mod">
          <ac:chgData name="frank den hartog" userId="e5dfd15dd24c1292" providerId="LiveId" clId="{05197C4F-D5EC-42E7-B663-262F807C16C5}" dt="2021-10-05T08:11:23.963" v="1" actId="20577"/>
          <ac:spMkLst>
            <pc:docMk/>
            <pc:sldMk cId="3695612152" sldId="264"/>
            <ac:spMk id="3" creationId="{00000000-0000-0000-0000-000000000000}"/>
          </ac:spMkLst>
        </pc:spChg>
      </pc:sldChg>
    </pc:docChg>
  </pc:docChgLst>
  <pc:docChgLst>
    <pc:chgData name="Info (Metaview)" userId="27da599a-9fa2-4a64-a3d6-7fe0f97f15d5" providerId="ADAL" clId="{17B115B2-1925-4559-B0FA-6E2984ABC0BF}"/>
    <pc:docChg chg="undo custSel addSld delSld modSld sldOrd">
      <pc:chgData name="Info (Metaview)" userId="27da599a-9fa2-4a64-a3d6-7fe0f97f15d5" providerId="ADAL" clId="{17B115B2-1925-4559-B0FA-6E2984ABC0BF}" dt="2021-09-28T15:15:42.905" v="149"/>
      <pc:docMkLst>
        <pc:docMk/>
      </pc:docMkLst>
      <pc:sldChg chg="modSp mod">
        <pc:chgData name="Info (Metaview)" userId="27da599a-9fa2-4a64-a3d6-7fe0f97f15d5" providerId="ADAL" clId="{17B115B2-1925-4559-B0FA-6E2984ABC0BF}" dt="2021-09-28T12:55:41.315" v="132" actId="20577"/>
        <pc:sldMkLst>
          <pc:docMk/>
          <pc:sldMk cId="3661775135" sldId="256"/>
        </pc:sldMkLst>
        <pc:spChg chg="mod">
          <ac:chgData name="Info (Metaview)" userId="27da599a-9fa2-4a64-a3d6-7fe0f97f15d5" providerId="ADAL" clId="{17B115B2-1925-4559-B0FA-6E2984ABC0BF}" dt="2021-09-28T12:55:41.315" v="132" actId="20577"/>
          <ac:spMkLst>
            <pc:docMk/>
            <pc:sldMk cId="3661775135" sldId="256"/>
            <ac:spMk id="2" creationId="{00000000-0000-0000-0000-000000000000}"/>
          </ac:spMkLst>
        </pc:spChg>
        <pc:spChg chg="mod">
          <ac:chgData name="Info (Metaview)" userId="27da599a-9fa2-4a64-a3d6-7fe0f97f15d5" providerId="ADAL" clId="{17B115B2-1925-4559-B0FA-6E2984ABC0BF}" dt="2021-09-28T12:45:51.642" v="46" actId="27636"/>
          <ac:spMkLst>
            <pc:docMk/>
            <pc:sldMk cId="3661775135" sldId="256"/>
            <ac:spMk id="3" creationId="{00000000-0000-0000-0000-000000000000}"/>
          </ac:spMkLst>
        </pc:spChg>
      </pc:sldChg>
      <pc:sldChg chg="modSp add del mod">
        <pc:chgData name="Info (Metaview)" userId="27da599a-9fa2-4a64-a3d6-7fe0f97f15d5" providerId="ADAL" clId="{17B115B2-1925-4559-B0FA-6E2984ABC0BF}" dt="2021-09-28T15:15:12.639" v="143" actId="27636"/>
        <pc:sldMkLst>
          <pc:docMk/>
          <pc:sldMk cId="1082464300" sldId="257"/>
        </pc:sldMkLst>
        <pc:spChg chg="mod">
          <ac:chgData name="Info (Metaview)" userId="27da599a-9fa2-4a64-a3d6-7fe0f97f15d5" providerId="ADAL" clId="{17B115B2-1925-4559-B0FA-6E2984ABC0BF}" dt="2021-09-28T15:15:12.639" v="143" actId="27636"/>
          <ac:spMkLst>
            <pc:docMk/>
            <pc:sldMk cId="1082464300" sldId="257"/>
            <ac:spMk id="3" creationId="{00000000-0000-0000-0000-000000000000}"/>
          </ac:spMkLst>
        </pc:spChg>
      </pc:sldChg>
      <pc:sldChg chg="del">
        <pc:chgData name="Info (Metaview)" userId="27da599a-9fa2-4a64-a3d6-7fe0f97f15d5" providerId="ADAL" clId="{17B115B2-1925-4559-B0FA-6E2984ABC0BF}" dt="2021-09-28T12:54:41.940" v="105" actId="47"/>
        <pc:sldMkLst>
          <pc:docMk/>
          <pc:sldMk cId="1677832990" sldId="260"/>
        </pc:sldMkLst>
      </pc:sldChg>
      <pc:sldChg chg="modSp mod ord">
        <pc:chgData name="Info (Metaview)" userId="27da599a-9fa2-4a64-a3d6-7fe0f97f15d5" providerId="ADAL" clId="{17B115B2-1925-4559-B0FA-6E2984ABC0BF}" dt="2021-09-28T15:15:27.323" v="145"/>
        <pc:sldMkLst>
          <pc:docMk/>
          <pc:sldMk cId="1277373421" sldId="267"/>
        </pc:sldMkLst>
        <pc:spChg chg="mod">
          <ac:chgData name="Info (Metaview)" userId="27da599a-9fa2-4a64-a3d6-7fe0f97f15d5" providerId="ADAL" clId="{17B115B2-1925-4559-B0FA-6E2984ABC0BF}" dt="2021-09-28T12:47:13.554" v="56" actId="20577"/>
          <ac:spMkLst>
            <pc:docMk/>
            <pc:sldMk cId="1277373421" sldId="267"/>
            <ac:spMk id="2" creationId="{00000000-0000-0000-0000-000000000000}"/>
          </ac:spMkLst>
        </pc:spChg>
        <pc:spChg chg="mod">
          <ac:chgData name="Info (Metaview)" userId="27da599a-9fa2-4a64-a3d6-7fe0f97f15d5" providerId="ADAL" clId="{17B115B2-1925-4559-B0FA-6E2984ABC0BF}" dt="2021-09-28T12:48:06.592" v="61" actId="113"/>
          <ac:spMkLst>
            <pc:docMk/>
            <pc:sldMk cId="1277373421" sldId="267"/>
            <ac:spMk id="3" creationId="{00000000-0000-0000-0000-000000000000}"/>
          </ac:spMkLst>
        </pc:spChg>
      </pc:sldChg>
      <pc:sldChg chg="add del">
        <pc:chgData name="Info (Metaview)" userId="27da599a-9fa2-4a64-a3d6-7fe0f97f15d5" providerId="ADAL" clId="{17B115B2-1925-4559-B0FA-6E2984ABC0BF}" dt="2021-09-28T12:46:11.491" v="49" actId="47"/>
        <pc:sldMkLst>
          <pc:docMk/>
          <pc:sldMk cId="2482129652" sldId="268"/>
        </pc:sldMkLst>
      </pc:sldChg>
      <pc:sldChg chg="modSp mod ord">
        <pc:chgData name="Info (Metaview)" userId="27da599a-9fa2-4a64-a3d6-7fe0f97f15d5" providerId="ADAL" clId="{17B115B2-1925-4559-B0FA-6E2984ABC0BF}" dt="2021-09-28T15:15:34.687" v="147"/>
        <pc:sldMkLst>
          <pc:docMk/>
          <pc:sldMk cId="2432480524" sldId="269"/>
        </pc:sldMkLst>
        <pc:spChg chg="mod">
          <ac:chgData name="Info (Metaview)" userId="27da599a-9fa2-4a64-a3d6-7fe0f97f15d5" providerId="ADAL" clId="{17B115B2-1925-4559-B0FA-6E2984ABC0BF}" dt="2021-09-28T12:48:40.742" v="67" actId="20577"/>
          <ac:spMkLst>
            <pc:docMk/>
            <pc:sldMk cId="2432480524" sldId="269"/>
            <ac:spMk id="2" creationId="{00000000-0000-0000-0000-000000000000}"/>
          </ac:spMkLst>
        </pc:spChg>
        <pc:spChg chg="mod">
          <ac:chgData name="Info (Metaview)" userId="27da599a-9fa2-4a64-a3d6-7fe0f97f15d5" providerId="ADAL" clId="{17B115B2-1925-4559-B0FA-6E2984ABC0BF}" dt="2021-09-28T12:50:33.348" v="76" actId="207"/>
          <ac:spMkLst>
            <pc:docMk/>
            <pc:sldMk cId="2432480524" sldId="269"/>
            <ac:spMk id="3" creationId="{00000000-0000-0000-0000-000000000000}"/>
          </ac:spMkLst>
        </pc:spChg>
      </pc:sldChg>
      <pc:sldChg chg="modSp add mod ord">
        <pc:chgData name="Info (Metaview)" userId="27da599a-9fa2-4a64-a3d6-7fe0f97f15d5" providerId="ADAL" clId="{17B115B2-1925-4559-B0FA-6E2984ABC0BF}" dt="2021-09-28T15:15:42.905" v="149"/>
        <pc:sldMkLst>
          <pc:docMk/>
          <pc:sldMk cId="3184952333" sldId="282"/>
        </pc:sldMkLst>
        <pc:spChg chg="mod">
          <ac:chgData name="Info (Metaview)" userId="27da599a-9fa2-4a64-a3d6-7fe0f97f15d5" providerId="ADAL" clId="{17B115B2-1925-4559-B0FA-6E2984ABC0BF}" dt="2021-09-28T12:50:55.037" v="81" actId="20577"/>
          <ac:spMkLst>
            <pc:docMk/>
            <pc:sldMk cId="3184952333" sldId="282"/>
            <ac:spMk id="2" creationId="{00000000-0000-0000-0000-000000000000}"/>
          </ac:spMkLst>
        </pc:spChg>
        <pc:spChg chg="mod">
          <ac:chgData name="Info (Metaview)" userId="27da599a-9fa2-4a64-a3d6-7fe0f97f15d5" providerId="ADAL" clId="{17B115B2-1925-4559-B0FA-6E2984ABC0BF}" dt="2021-09-28T12:52:15.857" v="104" actId="20577"/>
          <ac:spMkLst>
            <pc:docMk/>
            <pc:sldMk cId="3184952333" sldId="28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05-10-21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409405"/>
          </a:xfrm>
        </p:spPr>
        <p:txBody>
          <a:bodyPr/>
          <a:lstStyle/>
          <a:p>
            <a:pPr fontAlgn="base"/>
            <a:r>
              <a:rPr lang="en-US" b="0" i="0" dirty="0">
                <a:effectLst/>
                <a:latin typeface="Trebuchet MS" panose="020B0603020202020204" pitchFamily="34" charset="0"/>
              </a:rPr>
              <a:t>Future skills for a better life in Sustainable Salons</a:t>
            </a:r>
            <a:br>
              <a:rPr lang="en-US" b="0" i="0" dirty="0">
                <a:effectLst/>
                <a:latin typeface="Trebuchet MS" panose="020B0603020202020204" pitchFamily="34" charset="0"/>
              </a:rPr>
            </a:br>
            <a:br>
              <a:rPr lang="en-US" b="0" i="0" dirty="0">
                <a:effectLst/>
                <a:latin typeface="Trebuchet MS" panose="020B0603020202020204" pitchFamily="34" charset="0"/>
              </a:rPr>
            </a:br>
            <a:r>
              <a:rPr lang="en-US" b="0" i="0" dirty="0">
                <a:effectLst/>
                <a:latin typeface="Trebuchet MS" panose="020B0603020202020204" pitchFamily="34" charset="0"/>
              </a:rPr>
              <a:t>Introduction and </a:t>
            </a:r>
            <a:br>
              <a:rPr lang="en-US" b="0" i="0" dirty="0">
                <a:effectLst/>
                <a:latin typeface="Trebuchet MS" panose="020B0603020202020204" pitchFamily="34" charset="0"/>
              </a:rPr>
            </a:br>
            <a:r>
              <a:rPr lang="en-US" b="0" i="0" dirty="0">
                <a:effectLst/>
                <a:latin typeface="Trebuchet MS" panose="020B0603020202020204" pitchFamily="34" charset="0"/>
              </a:rPr>
              <a:t>Scope of the project</a:t>
            </a:r>
            <a:br>
              <a:rPr lang="en-US" sz="3200" b="0" i="0" dirty="0">
                <a:effectLst/>
                <a:latin typeface="play"/>
              </a:rPr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Play"/>
              </a:rPr>
              <a:t>Milano/Pavia, Italy</a:t>
            </a:r>
          </a:p>
          <a:p>
            <a:pPr fontAlgn="base"/>
            <a:r>
              <a:rPr lang="en-US" b="0" dirty="0">
                <a:solidFill>
                  <a:srgbClr val="000000"/>
                </a:solidFill>
                <a:effectLst/>
                <a:latin typeface="Play"/>
              </a:rPr>
              <a:t>Frank den Hartog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Rationale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3672" y="1259898"/>
            <a:ext cx="7728355" cy="449042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In the project we gather facts through an inventory of the hairdresser's competencies in 2030, the desired situation in a sustainable salon focus on environmental aspects (core of a simple standard), competences needed to reach this situation and research on two diagnostic self-assessment tools to map the current situation on:</a:t>
            </a:r>
          </a:p>
          <a:p>
            <a:pPr fontAlgn="base"/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1. competence level and measuring the gap on profile and future competences and</a:t>
            </a:r>
          </a:p>
          <a:p>
            <a:pPr fontAlgn="base"/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2. the gap of the level towards the sustainability system on environment and sustainability in schools (salon).</a:t>
            </a:r>
          </a:p>
          <a:p>
            <a:pPr fontAlgn="base"/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fontAlgn="base"/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outcomes of the inventory we will discuss with experts and the results are later on the input for developing the self-assessment tools, the learning material on environment in a sustainable salon and awareness material on sustainability.</a:t>
            </a:r>
          </a:p>
          <a:p>
            <a:pPr fontAlgn="base"/>
            <a:r>
              <a:rPr lang="en-US" dirty="0">
                <a:solidFill>
                  <a:schemeClr val="accent5"/>
                </a:solidFill>
                <a:latin typeface="Trebuchet MS" panose="020B0603020202020204" pitchFamily="34" charset="0"/>
              </a:rPr>
              <a:t>See page 81 of the submitted project proposal</a:t>
            </a:r>
          </a:p>
          <a:p>
            <a:pPr fontAlgn="base"/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 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 err="1"/>
              <a:t>Outputs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133475"/>
            <a:ext cx="7728355" cy="5029200"/>
          </a:xfrm>
        </p:spPr>
        <p:txBody>
          <a:bodyPr>
            <a:noAutofit/>
          </a:bodyPr>
          <a:lstStyle/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O1 Profile / competences of the hairdresser in 2030</a:t>
            </a:r>
          </a:p>
          <a:p>
            <a:pPr fontAlgn="base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Output Type Studies / analysis – Research study / report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02 Sustainability standard for schools and the sector</a:t>
            </a:r>
          </a:p>
          <a:p>
            <a:pPr fontAlgn="base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Output Type Methodologies / guidelines – Certification system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03 Digital instrument: diagnostic self-assessment tool</a:t>
            </a:r>
          </a:p>
          <a:p>
            <a:pPr fontAlgn="base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Output Type Open / online / digital education – Other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04 Learning material on sustainability in the Hair &amp; Beauty sector</a:t>
            </a:r>
          </a:p>
          <a:p>
            <a:pPr fontAlgn="base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Output Type Learning / teaching / training material – Manual / handbook / guidance material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05 Physical awareness tools</a:t>
            </a:r>
          </a:p>
          <a:p>
            <a:pPr fontAlgn="base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Output Type Learning / teaching / training material – Toolkit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Multiplier event 1 and 2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Train the trainer activity</a:t>
            </a:r>
          </a:p>
          <a:p>
            <a:pPr fontAlgn="base"/>
            <a:r>
              <a:rPr lang="en-US" sz="1600" dirty="0">
                <a:solidFill>
                  <a:schemeClr val="accent5"/>
                </a:solidFill>
                <a:latin typeface="Trebuchet MS" panose="020B0603020202020204" pitchFamily="34" charset="0"/>
              </a:rPr>
              <a:t>See page 83 of the submitted project proposal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       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 err="1"/>
              <a:t>Participants</a:t>
            </a:r>
            <a:r>
              <a:rPr lang="nl-NL" dirty="0"/>
              <a:t> I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133475"/>
            <a:ext cx="7750753" cy="5029200"/>
          </a:xfrm>
        </p:spPr>
        <p:txBody>
          <a:bodyPr>
            <a:noAutofit/>
          </a:bodyPr>
          <a:lstStyle/>
          <a:p>
            <a:pPr fontAlgn="base"/>
            <a:r>
              <a:rPr lang="en-US" sz="1600" dirty="0"/>
              <a:t>1. Inventory of the hairdresser's competencies in 2030: - Per country 2 schools/partner, per schools/partner 4 persons = 32 persons, - Contact with organizations on management systems 4 per country = 16 persons; </a:t>
            </a:r>
          </a:p>
          <a:p>
            <a:pPr fontAlgn="base"/>
            <a:r>
              <a:rPr lang="en-US" sz="1600" dirty="0"/>
              <a:t>2. Expert meetings: - Per country 1 school/partner, per school/partner including preparation 5 persons = 20 persons.</a:t>
            </a:r>
          </a:p>
          <a:p>
            <a:pPr fontAlgn="base"/>
            <a:r>
              <a:rPr lang="en-US" sz="1600" dirty="0"/>
              <a:t> 3. Development of a “low threshold” standard for a sustainability label for the sector: participation of experts: minimum 4 experts will be involved. Other: - Contact </a:t>
            </a:r>
            <a:r>
              <a:rPr lang="en-US" sz="1600" dirty="0" err="1"/>
              <a:t>organisations</a:t>
            </a:r>
            <a:r>
              <a:rPr lang="en-US" sz="1600" dirty="0"/>
              <a:t> on management systems 4 per partner country = 16 persons </a:t>
            </a:r>
          </a:p>
          <a:p>
            <a:pPr fontAlgn="base"/>
            <a:r>
              <a:rPr lang="en-US" sz="1600" dirty="0"/>
              <a:t>4. Research and development on self-assessment tools: (1: Gap analyses, focusses on the gap in competences between the present level of competences and the future competences and 2. Classification sustainability, will provide a classification of the status of a salon (in the school or as a company) regarding the level of sustainability) in 4 languages development in the hair and beauty sector = 12 persons in partner countries; - Per country 2 schools/partner, per schools/partner 4 persons = 32 persons. </a:t>
            </a:r>
          </a:p>
          <a:p>
            <a:pPr fontAlgn="base"/>
            <a:r>
              <a:rPr lang="en-US" sz="1600" dirty="0"/>
              <a:t>5. Development Learning material on sustainability/environment in the Hair &amp; Beauty sector: - per developing partner = 20 persons; - participation of experts/entrepreneurs =12 persons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 err="1"/>
              <a:t>Participants</a:t>
            </a:r>
            <a:r>
              <a:rPr lang="nl-NL" dirty="0"/>
              <a:t> II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133474"/>
            <a:ext cx="7750753" cy="5210175"/>
          </a:xfrm>
        </p:spPr>
        <p:txBody>
          <a:bodyPr>
            <a:noAutofit/>
          </a:bodyPr>
          <a:lstStyle/>
          <a:p>
            <a:pPr fontAlgn="base"/>
            <a:r>
              <a:rPr lang="en-US" sz="1600" dirty="0"/>
              <a:t>6. Validation and adjusting of learning materials: - 5 persons per country = 20 </a:t>
            </a:r>
          </a:p>
          <a:p>
            <a:pPr fontAlgn="base"/>
            <a:r>
              <a:rPr lang="en-US" sz="1600" dirty="0"/>
              <a:t>7. Developing the awareness material final results): -About 10 persons across the partner countries. -participating students per school 4 persons = 16 </a:t>
            </a:r>
          </a:p>
          <a:p>
            <a:pPr fontAlgn="base"/>
            <a:r>
              <a:rPr lang="en-US" sz="1600" dirty="0"/>
              <a:t>8. Testing and validation of the self-assessment tools: per country 10 persons = 40</a:t>
            </a:r>
          </a:p>
          <a:p>
            <a:pPr fontAlgn="base"/>
            <a:r>
              <a:rPr lang="en-US" sz="1600" dirty="0"/>
              <a:t>9. Testing of modules for sustainability learning materials including Train the trainer: In school testing =100 persons (4 countries, 25 per school/country) </a:t>
            </a:r>
          </a:p>
          <a:p>
            <a:pPr fontAlgn="base"/>
            <a:r>
              <a:rPr lang="en-US" sz="1600" dirty="0"/>
              <a:t>10. Final Sector Conference and Student participation: In addition to the last work conference of the partners, a final sector conference will be organized in Italy = 75 participants. </a:t>
            </a:r>
          </a:p>
          <a:p>
            <a:pPr fontAlgn="base"/>
            <a:r>
              <a:rPr lang="en-US" sz="1600" dirty="0"/>
              <a:t>During the project, student participation will take place at 3 work conferences and the sector conference. 16 students per activity</a:t>
            </a:r>
          </a:p>
          <a:p>
            <a:pPr fontAlgn="base"/>
            <a:r>
              <a:rPr lang="en-US" sz="1600" dirty="0"/>
              <a:t> The amount of persons that will benefit indirectly from the project will amount to approximately 290: VET teachers, VET students, salon owners / managers, Salon employees, Experts In the various stages of the project.</a:t>
            </a:r>
          </a:p>
          <a:p>
            <a:pPr fontAlgn="base"/>
            <a:r>
              <a:rPr lang="en-US" sz="1600" dirty="0"/>
              <a:t> All participants will be involved in a number of activities: 1. Awareness raising 2. Needs analysis 3. Content development 4. Validation </a:t>
            </a:r>
          </a:p>
          <a:p>
            <a:pPr fontAlgn="base"/>
            <a:r>
              <a:rPr lang="en-US" sz="1600" dirty="0">
                <a:solidFill>
                  <a:schemeClr val="accent5"/>
                </a:solidFill>
                <a:latin typeface="Trebuchet MS" panose="020B0603020202020204" pitchFamily="34" charset="0"/>
              </a:rPr>
              <a:t>See page 93 of the submitted project proposal</a:t>
            </a:r>
          </a:p>
          <a:p>
            <a:pPr fontAlgn="base"/>
            <a:endParaRPr lang="en-US" sz="1600" b="1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Student </a:t>
            </a:r>
            <a:r>
              <a:rPr lang="nl-NL" dirty="0" err="1"/>
              <a:t>activities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133475"/>
            <a:ext cx="7728355" cy="5029200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Student participation will take place at 3 work conferences and the sector conference. </a:t>
            </a:r>
          </a:p>
          <a:p>
            <a:pPr fontAlgn="base"/>
            <a:r>
              <a:rPr lang="en-US" dirty="0"/>
              <a:t>During these meetings the students from the partner countries get 3 major assignments: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 Pretesting the developed materials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Developing the content and design of a magazine. 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Development of an awareness package for the hairdressers with stickers about the practical interpretation of the environment. 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17" y="4029075"/>
            <a:ext cx="1649957" cy="233838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124076" y="5401360"/>
            <a:ext cx="461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https://issuu.com/hartog236/docs/glossy_hair_beauty_2018_digi/10</a:t>
            </a:r>
          </a:p>
        </p:txBody>
      </p:sp>
    </p:spTree>
    <p:extLst>
      <p:ext uri="{BB962C8B-B14F-4D97-AF65-F5344CB8AC3E}">
        <p14:creationId xmlns:p14="http://schemas.microsoft.com/office/powerpoint/2010/main" val="128847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35781"/>
            <a:ext cx="7766936" cy="739471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5539"/>
            <a:ext cx="12192000" cy="60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4098"/>
            <a:ext cx="12192000" cy="5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088"/>
            <a:ext cx="12192000" cy="49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1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4277"/>
            <a:ext cx="12192000" cy="54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0562"/>
            <a:ext cx="12192000" cy="60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Agenda </a:t>
            </a:r>
            <a:r>
              <a:rPr lang="nl-NL" dirty="0" err="1"/>
              <a:t>day</a:t>
            </a:r>
            <a:r>
              <a:rPr lang="nl-NL" dirty="0"/>
              <a:t> 1: 061021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3" y="1091044"/>
            <a:ext cx="7728355" cy="5096742"/>
          </a:xfrm>
        </p:spPr>
        <p:txBody>
          <a:bodyPr>
            <a:normAutofit/>
          </a:bodyPr>
          <a:lstStyle/>
          <a:p>
            <a:pPr indent="-142240">
              <a:lnSpc>
                <a:spcPct val="107000"/>
              </a:lnSpc>
              <a:spcAft>
                <a:spcPts val="600"/>
              </a:spcAft>
            </a:pPr>
            <a:r>
              <a:rPr lang="en-GB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 1 – Wednesday October 6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2021:</a:t>
            </a:r>
            <a:endParaRPr lang="nl-N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09.30-10.00 hrs – Welcome with coffee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10.00-13.00 hrs – Introduction of partners, outlines and scope of the project (leader: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Stivako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13.00-14.00 hrs – Lunch (on site)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14.00-15.00 hrs – Administration and finance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15.00-16.00 hrs -- Introduction and tour CIOFS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16.00 16.30 hrs – The importance of  dissemination and impact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16.30- 17.00 hrs—Questions on the project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783"/>
            <a:ext cx="12192000" cy="53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1" y="0"/>
            <a:ext cx="11377244" cy="66333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6628391"/>
            <a:ext cx="11353801" cy="1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1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1646302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header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2974"/>
            <a:ext cx="12192000" cy="46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66159"/>
            <a:ext cx="7766936" cy="924886"/>
          </a:xfrm>
        </p:spPr>
        <p:txBody>
          <a:bodyPr/>
          <a:lstStyle/>
          <a:p>
            <a:r>
              <a:rPr lang="nl-NL" dirty="0"/>
              <a:t>Questions/</a:t>
            </a:r>
            <a:r>
              <a:rPr lang="nl-NL" dirty="0" err="1"/>
              <a:t>remarks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955333"/>
            <a:ext cx="7766936" cy="109689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Agenda </a:t>
            </a:r>
            <a:r>
              <a:rPr lang="nl-NL" dirty="0" err="1"/>
              <a:t>day</a:t>
            </a:r>
            <a:r>
              <a:rPr lang="nl-NL" dirty="0"/>
              <a:t> 2: 071021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183786"/>
            <a:ext cx="7728355" cy="550795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 2 – Thursday October 7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2021:</a:t>
            </a:r>
            <a:endParaRPr lang="nl-N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09.30-10.30 hrs – Presentation per partner/country (max 10 min in  PowerPoint) on the inventory/research (leader 4 schools)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10.30-12.00 hrs – Presentation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Febelhair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outcomes inventory/research on status education in EU and developments including discussion (leader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Febelhair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12.00-13.00 hrs – Presentation status future competences of a hairdresser and entrepreneur (leader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Febelhair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Stivako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13.00-14.00 Lunch 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14.30-15.00 hrs – Workshop on management systems &amp; certification (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Stivako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15.00-17.00 hrs –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 of the environmental certification system</a:t>
            </a:r>
            <a:endParaRPr lang="nl-NL" sz="18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Evening: social group dinner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Agenda </a:t>
            </a:r>
            <a:r>
              <a:rPr lang="nl-NL" dirty="0" err="1"/>
              <a:t>day</a:t>
            </a:r>
            <a:r>
              <a:rPr lang="nl-NL" dirty="0"/>
              <a:t> 3: 081021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1183786"/>
            <a:ext cx="7728355" cy="550795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 3 – Friday October 8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2021: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09.30-11.00 hrs – Student activities/program 3 student meetings including end multiplier event (leader 4 schools)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11.00-11.30 hrs – Discussing topics that we weren't able to cover at all yesterday and the day before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11.30-12.30 hrs – Activities in the coming period of all partners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12.30-13.00 hrs – Preparation next meeting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13.00-14.00 Lunch  (if needed)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14.00-15.00 hrs – Individual coaching hour (if needed)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Stivako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574223"/>
            <a:ext cx="7728355" cy="449042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Welcome to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Stivako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Schiphol-Rijk, The Netherlands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Vocational Training and Education Institute for management and Leadership in the print media and creative industries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75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education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entrepreneurs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Focus on management and marketing 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Sustainability and CSR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Innovation</a:t>
            </a: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2C39A6-E572-4F90-9F02-A3605B1B4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53" y="6064650"/>
            <a:ext cx="1809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Stivako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574223"/>
            <a:ext cx="7728355" cy="449042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8" name="Afbeelding 7" descr="Afbeelding met lucht, gras, buiten, natuur&#10;&#10;Automatisch gegenereerde beschrijving">
            <a:extLst>
              <a:ext uri="{FF2B5EF4-FFF2-40B4-BE49-F238E27FC236}">
                <a16:creationId xmlns:a16="http://schemas.microsoft.com/office/drawing/2014/main" id="{FD6F5E38-09CE-4517-89B2-90F0E4271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74"/>
            <a:ext cx="10790959" cy="6865574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6508DCE-C2BC-4269-AA71-4754E4EF0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44" y="6079114"/>
            <a:ext cx="1809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 err="1"/>
              <a:t>Activities</a:t>
            </a:r>
            <a:r>
              <a:rPr lang="nl-NL" dirty="0"/>
              <a:t> Stivako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574223"/>
            <a:ext cx="7728355" cy="4490427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/>
              <a:t>  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Education: VET; incompany, parttime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 Workshops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>
                <a:latin typeface="Arial" pitchFamily="34" charset="0"/>
                <a:cs typeface="Arial" pitchFamily="34" charset="0"/>
              </a:rPr>
              <a:t>  Training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activities</a:t>
            </a: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 Coaching on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innovation</a:t>
            </a: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182563" indent="-182563" algn="l">
              <a:spcBef>
                <a:spcPts val="300"/>
              </a:spcBef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Sustainability: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quality, health &amp; safety, environment, CSR, FSC</a:t>
            </a:r>
          </a:p>
          <a:p>
            <a:pPr marL="182563" indent="-182563" algn="l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ales &amp; marketing, leadership, HRM, coaching, finance, management etc.</a:t>
            </a:r>
          </a:p>
          <a:p>
            <a:pPr marL="182563" indent="-182563" algn="l">
              <a:spcBef>
                <a:spcPts val="300"/>
              </a:spcBef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300"/>
              </a:spcBef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Focus: </a:t>
            </a: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Creative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industries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esp.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Graphic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media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industry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, in NL 1250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SME’s</a:t>
            </a: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nl-NL" sz="1800" dirty="0" err="1">
                <a:latin typeface="Arial" pitchFamily="34" charset="0"/>
                <a:cs typeface="Arial" pitchFamily="34" charset="0"/>
              </a:rPr>
              <a:t>Amount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teachers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: 25 (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flexible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employable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nl-NL" sz="1800" dirty="0" err="1">
                <a:latin typeface="Arial" pitchFamily="34" charset="0"/>
                <a:cs typeface="Arial" pitchFamily="34" charset="0"/>
              </a:rPr>
              <a:t>Amount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students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average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750 a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year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nl-NL" sz="1800" dirty="0" err="1">
                <a:latin typeface="Arial" pitchFamily="34" charset="0"/>
                <a:cs typeface="Arial" pitchFamily="34" charset="0"/>
              </a:rPr>
              <a:t>Average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age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students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: 20 – 50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old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82563" indent="-182563" algn="l">
              <a:spcBef>
                <a:spcPts val="300"/>
              </a:spcBef>
              <a:buFont typeface="Wingdings" pitchFamily="2" charset="2"/>
              <a:buChar char="§"/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300"/>
              </a:spcBef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300"/>
              </a:spcBef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0B7DE7F-9A96-4DCC-9DD6-B9FD6077B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32" y="6079114"/>
            <a:ext cx="1809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How in Stivako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574223"/>
            <a:ext cx="7728355" cy="4490427"/>
          </a:xfrm>
        </p:spPr>
        <p:txBody>
          <a:bodyPr>
            <a:normAutofit/>
          </a:bodyPr>
          <a:lstStyle/>
          <a:p>
            <a:pPr marL="269875" indent="-269875" algn="l"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Strong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focussed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on company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practice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with ‘real life’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assignments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and games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have to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contribute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to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competitiveness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company. </a:t>
            </a:r>
          </a:p>
          <a:p>
            <a:pPr marL="269875" indent="-269875" algn="l"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Focus on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job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profiles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needed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(‘new skills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new jobs’)</a:t>
            </a:r>
          </a:p>
          <a:p>
            <a:pPr marL="269875" indent="-269875" algn="l"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Focus on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new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aspects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of company management.</a:t>
            </a:r>
          </a:p>
          <a:p>
            <a:pPr marL="269875" indent="-269875" algn="l">
              <a:buFont typeface="Wingdings" pitchFamily="2" charset="2"/>
              <a:buChar char="§"/>
            </a:pPr>
            <a:r>
              <a:rPr lang="nl-NL" sz="1800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with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products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;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example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: Accountmanager of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nl-NL" dirty="0">
                <a:latin typeface="Arial" pitchFamily="34" charset="0"/>
                <a:cs typeface="Arial" pitchFamily="34" charset="0"/>
              </a:rPr>
              <a:t>,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 Sustainable employability,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Entrepreneurship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SIGN and Printmedia</a:t>
            </a:r>
          </a:p>
          <a:p>
            <a:pPr marL="269875" indent="-269875" algn="l">
              <a:buFont typeface="Wingdings" pitchFamily="2" charset="2"/>
              <a:buChar char="§"/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Coaching companies in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processes</a:t>
            </a: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269875" indent="-269875" algn="l">
              <a:buFont typeface="Wingdings" pitchFamily="2" charset="2"/>
              <a:buChar char="§"/>
            </a:pPr>
            <a:r>
              <a:rPr lang="nl-NL" dirty="0">
                <a:latin typeface="Arial" pitchFamily="34" charset="0"/>
                <a:cs typeface="Arial" pitchFamily="34" charset="0"/>
              </a:rPr>
              <a:t>Research and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projects</a:t>
            </a:r>
            <a:r>
              <a:rPr lang="nl-NL" dirty="0">
                <a:latin typeface="Arial" pitchFamily="34" charset="0"/>
                <a:cs typeface="Arial" pitchFamily="34" charset="0"/>
              </a:rPr>
              <a:t> to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stimulate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nl-NL" dirty="0">
                <a:latin typeface="Arial" pitchFamily="34" charset="0"/>
                <a:cs typeface="Arial" pitchFamily="34" charset="0"/>
              </a:rPr>
              <a:t> and change.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2B2573E-4173-4228-A59D-8315AB09F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53" y="6022794"/>
            <a:ext cx="1809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r>
              <a:rPr lang="nl-NL" dirty="0"/>
              <a:t>Website Stivako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574223"/>
            <a:ext cx="7728355" cy="449042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      https://www.stivako.nl</a:t>
            </a: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2B2573E-4173-4228-A59D-8315AB09F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53" y="6022794"/>
            <a:ext cx="1809750" cy="647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75920"/>
            <a:ext cx="7296150" cy="578208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85725" y="6019800"/>
            <a:ext cx="131445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980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ehebbenerRechten xmlns="7361fed8-3208-422d-bd44-bd7f7a1c59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4" ma:contentTypeDescription="Een nieuw document maken." ma:contentTypeScope="" ma:versionID="76e9d8d68022e1fc556a499be8d571b7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f46088695087f76fae7a82283d58c729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F5BE2-D7FD-4D28-AC05-6014166F65C5}">
  <ds:schemaRefs>
    <ds:schemaRef ds:uri="http://schemas.microsoft.com/office/2006/metadata/properties"/>
    <ds:schemaRef ds:uri="http://schemas.microsoft.com/office/infopath/2007/PartnerControls"/>
    <ds:schemaRef ds:uri="7361fed8-3208-422d-bd44-bd7f7a1c5909"/>
  </ds:schemaRefs>
</ds:datastoreItem>
</file>

<file path=customXml/itemProps2.xml><?xml version="1.0" encoding="utf-8"?>
<ds:datastoreItem xmlns:ds="http://schemas.openxmlformats.org/officeDocument/2006/customXml" ds:itemID="{4E29153E-E645-4520-A8DB-CBEB3B35B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C2E37-23B3-4D08-AB14-AB99B53BC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1390</Words>
  <Application>Microsoft Office PowerPoint</Application>
  <PresentationFormat>Breedbeeld</PresentationFormat>
  <Paragraphs>146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Play</vt:lpstr>
      <vt:lpstr>Play</vt:lpstr>
      <vt:lpstr>Trebuchet MS</vt:lpstr>
      <vt:lpstr>Wingdings</vt:lpstr>
      <vt:lpstr>Wingdings 3</vt:lpstr>
      <vt:lpstr>Facet</vt:lpstr>
      <vt:lpstr>Future skills for a better life in Sustainable Salons  Introduction and  Scope of the project </vt:lpstr>
      <vt:lpstr>Agenda day 1: 061021</vt:lpstr>
      <vt:lpstr>Agenda day 2: 071021</vt:lpstr>
      <vt:lpstr>Agenda day 3: 081021</vt:lpstr>
      <vt:lpstr>Stivako</vt:lpstr>
      <vt:lpstr>Stivako</vt:lpstr>
      <vt:lpstr>Activities Stivako</vt:lpstr>
      <vt:lpstr>How in Stivako</vt:lpstr>
      <vt:lpstr>Website Stivako</vt:lpstr>
      <vt:lpstr>Rationale</vt:lpstr>
      <vt:lpstr>Outputs</vt:lpstr>
      <vt:lpstr>Participants I</vt:lpstr>
      <vt:lpstr>Participants II</vt:lpstr>
      <vt:lpstr>Student activities</vt:lpstr>
      <vt:lpstr>Planning</vt:lpstr>
      <vt:lpstr>Click to make header</vt:lpstr>
      <vt:lpstr>Click to make header</vt:lpstr>
      <vt:lpstr>Click to make header</vt:lpstr>
      <vt:lpstr>Click to make header</vt:lpstr>
      <vt:lpstr>Click to make header</vt:lpstr>
      <vt:lpstr>Click to make header</vt:lpstr>
      <vt:lpstr>Click to make header</vt:lpstr>
      <vt:lpstr>Questions/remarks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lastModifiedBy>Frank  den Hartog (Stivako)</cp:lastModifiedBy>
  <cp:revision>21</cp:revision>
  <dcterms:created xsi:type="dcterms:W3CDTF">2020-10-08T12:13:34Z</dcterms:created>
  <dcterms:modified xsi:type="dcterms:W3CDTF">2021-10-05T08:11:28Z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34332300</vt:r8>
  </property>
  <property fmtid="{D5CDD505-2E9C-101B-9397-08002B2CF9AE}" pid="3" name="ContentTypeId">
    <vt:lpwstr>0x010100517AB4643959F046B187FDE66D3A5503</vt:lpwstr>
  </property>
</Properties>
</file>